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83" r:id="rId3"/>
    <p:sldId id="286" r:id="rId4"/>
    <p:sldId id="282" r:id="rId5"/>
    <p:sldId id="287" r:id="rId6"/>
    <p:sldId id="278" r:id="rId7"/>
    <p:sldId id="279" r:id="rId8"/>
    <p:sldId id="259" r:id="rId9"/>
    <p:sldId id="277" r:id="rId10"/>
    <p:sldId id="275" r:id="rId11"/>
    <p:sldId id="281" r:id="rId12"/>
    <p:sldId id="284" r:id="rId13"/>
    <p:sldId id="288" r:id="rId14"/>
    <p:sldId id="289" r:id="rId15"/>
    <p:sldId id="290" r:id="rId16"/>
    <p:sldId id="291" r:id="rId17"/>
    <p:sldId id="292" r:id="rId18"/>
    <p:sldId id="293" r:id="rId19"/>
    <p:sldId id="273" r:id="rId20"/>
  </p:sldIdLst>
  <p:sldSz cx="9144000" cy="6858000" type="screen4x3"/>
  <p:notesSz cx="6797675" cy="9929813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35" autoAdjust="0"/>
    <p:restoredTop sz="94676" autoAdjust="0"/>
  </p:normalViewPr>
  <p:slideViewPr>
    <p:cSldViewPr snapToGrid="0" snapToObjects="1">
      <p:cViewPr varScale="1">
        <p:scale>
          <a:sx n="116" d="100"/>
          <a:sy n="116" d="100"/>
        </p:scale>
        <p:origin x="106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Cartel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Foglio1!$C$12</c:f>
              <c:strCache>
                <c:ptCount val="1"/>
                <c:pt idx="0">
                  <c:v>PRESENTATE PRIMA FINESTRA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Foglio1!$D$11:$F$11</c:f>
              <c:strCache>
                <c:ptCount val="3"/>
                <c:pt idx="0">
                  <c:v>PZ</c:v>
                </c:pt>
                <c:pt idx="1">
                  <c:v>MT</c:v>
                </c:pt>
                <c:pt idx="2">
                  <c:v>ALTRO</c:v>
                </c:pt>
              </c:strCache>
            </c:strRef>
          </c:cat>
          <c:val>
            <c:numRef>
              <c:f>Foglio1!$D$12:$F$12</c:f>
              <c:numCache>
                <c:formatCode>General</c:formatCode>
                <c:ptCount val="3"/>
                <c:pt idx="0">
                  <c:v>414</c:v>
                </c:pt>
                <c:pt idx="1">
                  <c:v>295</c:v>
                </c:pt>
                <c:pt idx="2">
                  <c:v>40</c:v>
                </c:pt>
              </c:numCache>
            </c:numRef>
          </c:val>
        </c:ser>
        <c:ser>
          <c:idx val="1"/>
          <c:order val="1"/>
          <c:tx>
            <c:strRef>
              <c:f>Foglio1!$C$13</c:f>
              <c:strCache>
                <c:ptCount val="1"/>
                <c:pt idx="0">
                  <c:v>FINANZIATE PRIMA FINESTRA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Foglio1!$D$11:$F$11</c:f>
              <c:strCache>
                <c:ptCount val="3"/>
                <c:pt idx="0">
                  <c:v>PZ</c:v>
                </c:pt>
                <c:pt idx="1">
                  <c:v>MT</c:v>
                </c:pt>
                <c:pt idx="2">
                  <c:v>ALTRO</c:v>
                </c:pt>
              </c:strCache>
            </c:strRef>
          </c:cat>
          <c:val>
            <c:numRef>
              <c:f>Foglio1!$D$13:$F$13</c:f>
              <c:numCache>
                <c:formatCode>General</c:formatCode>
                <c:ptCount val="3"/>
                <c:pt idx="0">
                  <c:v>107</c:v>
                </c:pt>
                <c:pt idx="1">
                  <c:v>69</c:v>
                </c:pt>
                <c:pt idx="2">
                  <c:v>7</c:v>
                </c:pt>
              </c:numCache>
            </c:numRef>
          </c:val>
        </c:ser>
        <c:ser>
          <c:idx val="2"/>
          <c:order val="2"/>
          <c:tx>
            <c:strRef>
              <c:f>Foglio1!$C$15</c:f>
              <c:strCache>
                <c:ptCount val="1"/>
                <c:pt idx="0">
                  <c:v>PRESENTATE SECONDA FINESTRA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Foglio1!$D$11:$F$11</c:f>
              <c:strCache>
                <c:ptCount val="3"/>
                <c:pt idx="0">
                  <c:v>PZ</c:v>
                </c:pt>
                <c:pt idx="1">
                  <c:v>MT</c:v>
                </c:pt>
                <c:pt idx="2">
                  <c:v>ALTRO</c:v>
                </c:pt>
              </c:strCache>
            </c:strRef>
          </c:cat>
          <c:val>
            <c:numRef>
              <c:f>Foglio1!$D$15:$F$15</c:f>
              <c:numCache>
                <c:formatCode>General</c:formatCode>
                <c:ptCount val="3"/>
                <c:pt idx="0">
                  <c:v>464</c:v>
                </c:pt>
                <c:pt idx="1">
                  <c:v>268</c:v>
                </c:pt>
                <c:pt idx="2">
                  <c:v>65</c:v>
                </c:pt>
              </c:numCache>
            </c:numRef>
          </c:val>
        </c:ser>
        <c:ser>
          <c:idx val="3"/>
          <c:order val="3"/>
          <c:tx>
            <c:strRef>
              <c:f>Foglio1!$C$16</c:f>
              <c:strCache>
                <c:ptCount val="1"/>
                <c:pt idx="0">
                  <c:v>FINANZIATE SECONDA FINESTRA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Foglio1!$D$11:$F$11</c:f>
              <c:strCache>
                <c:ptCount val="3"/>
                <c:pt idx="0">
                  <c:v>PZ</c:v>
                </c:pt>
                <c:pt idx="1">
                  <c:v>MT</c:v>
                </c:pt>
                <c:pt idx="2">
                  <c:v>ALTRO</c:v>
                </c:pt>
              </c:strCache>
            </c:strRef>
          </c:cat>
          <c:val>
            <c:numRef>
              <c:f>Foglio1!$D$16:$F$16</c:f>
              <c:numCache>
                <c:formatCode>General</c:formatCode>
                <c:ptCount val="3"/>
                <c:pt idx="0">
                  <c:v>114</c:v>
                </c:pt>
                <c:pt idx="1">
                  <c:v>71</c:v>
                </c:pt>
                <c:pt idx="2">
                  <c:v>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56"/>
        <c:axId val="241498272"/>
        <c:axId val="241499448"/>
      </c:barChart>
      <c:catAx>
        <c:axId val="241498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1499448"/>
        <c:crosses val="autoZero"/>
        <c:auto val="1"/>
        <c:lblAlgn val="ctr"/>
        <c:lblOffset val="100"/>
        <c:noMultiLvlLbl val="0"/>
      </c:catAx>
      <c:valAx>
        <c:axId val="241499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1498272"/>
        <c:crosses val="autoZero"/>
        <c:crossBetween val="between"/>
      </c:valAx>
      <c:spPr>
        <a:ln w="85725"/>
        <a:effectLst>
          <a:glow>
            <a:schemeClr val="accent1">
              <a:alpha val="40000"/>
            </a:schemeClr>
          </a:glow>
        </a:effectLst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876465141112381"/>
          <c:y val="3.5369774919614148E-2"/>
          <c:w val="0.65719887067191207"/>
          <c:h val="0.900155454844671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Foglio2!$F$2</c:f>
              <c:strCache>
                <c:ptCount val="1"/>
                <c:pt idx="0">
                  <c:v>DOMANDE FINANZIATE SECONDA FINESTRA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Foglio2!$E$3:$E$11</c:f>
              <c:strCache>
                <c:ptCount val="9"/>
                <c:pt idx="0">
                  <c:v>Non classificabile</c:v>
                </c:pt>
                <c:pt idx="1">
                  <c:v>Lagonegrese</c:v>
                </c:pt>
                <c:pt idx="2">
                  <c:v>Area urbana</c:v>
                </c:pt>
                <c:pt idx="3">
                  <c:v>Vulture Alto Bradano</c:v>
                </c:pt>
                <c:pt idx="4">
                  <c:v>Basento Bradano Camastra</c:v>
                </c:pt>
                <c:pt idx="5">
                  <c:v>Bradano Basento</c:v>
                </c:pt>
                <c:pt idx="6">
                  <c:v>Marmo Platano Melandro</c:v>
                </c:pt>
                <c:pt idx="7">
                  <c:v>Val d'Agri</c:v>
                </c:pt>
                <c:pt idx="8">
                  <c:v>Metapontino Collina Materana</c:v>
                </c:pt>
              </c:strCache>
            </c:strRef>
          </c:cat>
          <c:val>
            <c:numRef>
              <c:f>Foglio2!$F$3:$F$11</c:f>
              <c:numCache>
                <c:formatCode>General</c:formatCode>
                <c:ptCount val="9"/>
                <c:pt idx="0">
                  <c:v>6</c:v>
                </c:pt>
                <c:pt idx="1">
                  <c:v>30</c:v>
                </c:pt>
                <c:pt idx="2">
                  <c:v>11</c:v>
                </c:pt>
                <c:pt idx="3">
                  <c:v>17</c:v>
                </c:pt>
                <c:pt idx="4">
                  <c:v>21</c:v>
                </c:pt>
                <c:pt idx="5">
                  <c:v>23</c:v>
                </c:pt>
                <c:pt idx="6">
                  <c:v>20</c:v>
                </c:pt>
                <c:pt idx="7">
                  <c:v>24</c:v>
                </c:pt>
                <c:pt idx="8">
                  <c:v>41</c:v>
                </c:pt>
              </c:numCache>
            </c:numRef>
          </c:val>
        </c:ser>
        <c:ser>
          <c:idx val="1"/>
          <c:order val="1"/>
          <c:tx>
            <c:strRef>
              <c:f>Foglio2!$G$2</c:f>
              <c:strCache>
                <c:ptCount val="1"/>
                <c:pt idx="0">
                  <c:v>DOMANDE FINANZIATE PRIMA FINESTRA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tx2"/>
                    </a:solidFill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Foglio2!$E$3:$E$11</c:f>
              <c:strCache>
                <c:ptCount val="9"/>
                <c:pt idx="0">
                  <c:v>Non classificabile</c:v>
                </c:pt>
                <c:pt idx="1">
                  <c:v>Lagonegrese</c:v>
                </c:pt>
                <c:pt idx="2">
                  <c:v>Area urbana</c:v>
                </c:pt>
                <c:pt idx="3">
                  <c:v>Vulture Alto Bradano</c:v>
                </c:pt>
                <c:pt idx="4">
                  <c:v>Basento Bradano Camastra</c:v>
                </c:pt>
                <c:pt idx="5">
                  <c:v>Bradano Basento</c:v>
                </c:pt>
                <c:pt idx="6">
                  <c:v>Marmo Platano Melandro</c:v>
                </c:pt>
                <c:pt idx="7">
                  <c:v>Val d'Agri</c:v>
                </c:pt>
                <c:pt idx="8">
                  <c:v>Metapontino Collina Materana</c:v>
                </c:pt>
              </c:strCache>
            </c:strRef>
          </c:cat>
          <c:val>
            <c:numRef>
              <c:f>Foglio2!$G$3:$G$11</c:f>
              <c:numCache>
                <c:formatCode>General</c:formatCode>
                <c:ptCount val="9"/>
                <c:pt idx="0">
                  <c:v>7</c:v>
                </c:pt>
                <c:pt idx="1">
                  <c:v>11</c:v>
                </c:pt>
                <c:pt idx="2">
                  <c:v>12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4"/>
        <c:overlap val="-69"/>
        <c:axId val="241499840"/>
        <c:axId val="241501800"/>
      </c:barChart>
      <c:catAx>
        <c:axId val="2414998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241501800"/>
        <c:crosses val="autoZero"/>
        <c:auto val="1"/>
        <c:lblAlgn val="ctr"/>
        <c:lblOffset val="100"/>
        <c:noMultiLvlLbl val="0"/>
      </c:catAx>
      <c:valAx>
        <c:axId val="241501800"/>
        <c:scaling>
          <c:orientation val="minMax"/>
        </c:scaling>
        <c:delete val="0"/>
        <c:axPos val="b"/>
        <c:majorGridlines>
          <c:spPr>
            <a:ln>
              <a:solidFill>
                <a:schemeClr val="accent1">
                  <a:alpha val="5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241499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758302813905187"/>
          <c:y val="0.26500670937033194"/>
          <c:w val="0.12090341479925108"/>
          <c:h val="0.4635557130921335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Foglio4!$C$2</c:f>
              <c:strCache>
                <c:ptCount val="1"/>
                <c:pt idx="0">
                  <c:v>DOMANDE FINANZIATE SECONDA FINESTRA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Foglio4!$B$3:$B$7</c:f>
              <c:strCache>
                <c:ptCount val="5"/>
                <c:pt idx="0">
                  <c:v>Comuni montani totalmente delimitati
n.75</c:v>
                </c:pt>
                <c:pt idx="1">
                  <c:v>Altri Comuni svantaggiati non montani
n. 30</c:v>
                </c:pt>
                <c:pt idx="2">
                  <c:v>Comuni svantaggiati parzialmente delimitati
n.9</c:v>
                </c:pt>
                <c:pt idx="3">
                  <c:v>Area urbana</c:v>
                </c:pt>
                <c:pt idx="4">
                  <c:v>Non classificabile</c:v>
                </c:pt>
              </c:strCache>
            </c:strRef>
          </c:cat>
          <c:val>
            <c:numRef>
              <c:f>Foglio4!$C$3:$C$7</c:f>
              <c:numCache>
                <c:formatCode>General</c:formatCode>
                <c:ptCount val="5"/>
                <c:pt idx="0">
                  <c:v>100</c:v>
                </c:pt>
                <c:pt idx="1">
                  <c:v>68</c:v>
                </c:pt>
                <c:pt idx="2">
                  <c:v>8</c:v>
                </c:pt>
                <c:pt idx="4">
                  <c:v>7</c:v>
                </c:pt>
              </c:numCache>
            </c:numRef>
          </c:val>
        </c:ser>
        <c:ser>
          <c:idx val="1"/>
          <c:order val="1"/>
          <c:tx>
            <c:strRef>
              <c:f>Foglio4!$D$2</c:f>
              <c:strCache>
                <c:ptCount val="1"/>
                <c:pt idx="0">
                  <c:v>DOMANDE FINANZIATE PRIMA FINESTRA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1"/>
              <c:layout>
                <c:manualLayout>
                  <c:x val="3.6036030923454507E-3"/>
                  <c:y val="-1.5117157974300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Foglio4!$B$3:$B$7</c:f>
              <c:strCache>
                <c:ptCount val="5"/>
                <c:pt idx="0">
                  <c:v>Comuni montani totalmente delimitati
n.75</c:v>
                </c:pt>
                <c:pt idx="1">
                  <c:v>Altri Comuni svantaggiati non montani
n. 30</c:v>
                </c:pt>
                <c:pt idx="2">
                  <c:v>Comuni svantaggiati parzialmente delimitati
n.9</c:v>
                </c:pt>
                <c:pt idx="3">
                  <c:v>Area urbana</c:v>
                </c:pt>
                <c:pt idx="4">
                  <c:v>Non classificabile</c:v>
                </c:pt>
              </c:strCache>
            </c:strRef>
          </c:cat>
          <c:val>
            <c:numRef>
              <c:f>Foglio4!$D$3:$D$7</c:f>
              <c:numCache>
                <c:formatCode>General</c:formatCode>
                <c:ptCount val="5"/>
                <c:pt idx="0">
                  <c:v>111</c:v>
                </c:pt>
                <c:pt idx="1">
                  <c:v>63</c:v>
                </c:pt>
                <c:pt idx="2">
                  <c:v>8</c:v>
                </c:pt>
                <c:pt idx="3">
                  <c:v>4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32"/>
        <c:gapDepth val="390"/>
        <c:shape val="box"/>
        <c:axId val="241500232"/>
        <c:axId val="241500624"/>
        <c:axId val="0"/>
      </c:bar3DChart>
      <c:catAx>
        <c:axId val="2415002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it-IT"/>
          </a:p>
        </c:txPr>
        <c:crossAx val="241500624"/>
        <c:crosses val="autoZero"/>
        <c:auto val="1"/>
        <c:lblAlgn val="r"/>
        <c:lblOffset val="100"/>
        <c:noMultiLvlLbl val="0"/>
      </c:catAx>
      <c:valAx>
        <c:axId val="241500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150023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 b="1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Foglio5!$D$9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Foglio5!$C$10:$C$13</c:f>
              <c:strCache>
                <c:ptCount val="4"/>
                <c:pt idx="0">
                  <c:v>PRESENTATE PRIMA FINESTRA</c:v>
                </c:pt>
                <c:pt idx="1">
                  <c:v>FINANZIATE PRIMA FINESTRA</c:v>
                </c:pt>
                <c:pt idx="2">
                  <c:v>PRESENTATE SECONDA FINESTRA</c:v>
                </c:pt>
                <c:pt idx="3">
                  <c:v>FINANZIATE SECONDA FINESTRA</c:v>
                </c:pt>
              </c:strCache>
            </c:strRef>
          </c:cat>
          <c:val>
            <c:numRef>
              <c:f>Foglio5!$D$10:$D$13</c:f>
              <c:numCache>
                <c:formatCode>General</c:formatCode>
                <c:ptCount val="4"/>
                <c:pt idx="0">
                  <c:v>301</c:v>
                </c:pt>
                <c:pt idx="1">
                  <c:v>54</c:v>
                </c:pt>
                <c:pt idx="2">
                  <c:v>284</c:v>
                </c:pt>
                <c:pt idx="3">
                  <c:v>44</c:v>
                </c:pt>
              </c:numCache>
            </c:numRef>
          </c:val>
        </c:ser>
        <c:ser>
          <c:idx val="1"/>
          <c:order val="1"/>
          <c:tx>
            <c:strRef>
              <c:f>Foglio5!$E$9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Foglio5!$C$10:$C$13</c:f>
              <c:strCache>
                <c:ptCount val="4"/>
                <c:pt idx="0">
                  <c:v>PRESENTATE PRIMA FINESTRA</c:v>
                </c:pt>
                <c:pt idx="1">
                  <c:v>FINANZIATE PRIMA FINESTRA</c:v>
                </c:pt>
                <c:pt idx="2">
                  <c:v>PRESENTATE SECONDA FINESTRA</c:v>
                </c:pt>
                <c:pt idx="3">
                  <c:v>FINANZIATE SECONDA FINESTRA</c:v>
                </c:pt>
              </c:strCache>
            </c:strRef>
          </c:cat>
          <c:val>
            <c:numRef>
              <c:f>Foglio5!$E$10:$E$13</c:f>
              <c:numCache>
                <c:formatCode>General</c:formatCode>
                <c:ptCount val="4"/>
                <c:pt idx="0">
                  <c:v>448</c:v>
                </c:pt>
                <c:pt idx="1">
                  <c:v>129</c:v>
                </c:pt>
                <c:pt idx="2">
                  <c:v>513</c:v>
                </c:pt>
                <c:pt idx="3">
                  <c:v>149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3099520"/>
        <c:axId val="243099128"/>
        <c:axId val="0"/>
      </c:bar3DChart>
      <c:catAx>
        <c:axId val="243099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3099128"/>
        <c:crosses val="autoZero"/>
        <c:auto val="1"/>
        <c:lblAlgn val="ctr"/>
        <c:lblOffset val="100"/>
        <c:noMultiLvlLbl val="0"/>
      </c:catAx>
      <c:valAx>
        <c:axId val="243099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3099520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Foglio6!$N$4</c:f>
              <c:strCache>
                <c:ptCount val="1"/>
                <c:pt idx="0">
                  <c:v>M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6.0387334826375628E-3"/>
                  <c:y val="1.48738649406216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113556718923108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Foglio6!$O$3:$R$3</c:f>
              <c:strCache>
                <c:ptCount val="4"/>
                <c:pt idx="0">
                  <c:v>18-25</c:v>
                </c:pt>
                <c:pt idx="1">
                  <c:v>26-30</c:v>
                </c:pt>
                <c:pt idx="2">
                  <c:v>31-35</c:v>
                </c:pt>
                <c:pt idx="3">
                  <c:v>36-41</c:v>
                </c:pt>
              </c:strCache>
            </c:strRef>
          </c:cat>
          <c:val>
            <c:numRef>
              <c:f>Foglio6!$O$4:$R$4</c:f>
              <c:numCache>
                <c:formatCode>0.0%</c:formatCode>
                <c:ptCount val="4"/>
                <c:pt idx="0">
                  <c:v>0.35867446393762181</c:v>
                </c:pt>
                <c:pt idx="1">
                  <c:v>0.25925925925925924</c:v>
                </c:pt>
                <c:pt idx="2">
                  <c:v>0.22807017543859648</c:v>
                </c:pt>
                <c:pt idx="3">
                  <c:v>0.15399610136452241</c:v>
                </c:pt>
              </c:numCache>
            </c:numRef>
          </c:val>
        </c:ser>
        <c:ser>
          <c:idx val="1"/>
          <c:order val="1"/>
          <c:tx>
            <c:strRef>
              <c:f>Foglio6!$N$5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7174300671868563E-2"/>
                  <c:y val="9.91590996041443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4154933930549755E-2"/>
                  <c:y val="4.957954980207218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09683370659363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Foglio6!$O$3:$R$3</c:f>
              <c:strCache>
                <c:ptCount val="4"/>
                <c:pt idx="0">
                  <c:v>18-25</c:v>
                </c:pt>
                <c:pt idx="1">
                  <c:v>26-30</c:v>
                </c:pt>
                <c:pt idx="2">
                  <c:v>31-35</c:v>
                </c:pt>
                <c:pt idx="3">
                  <c:v>36-41</c:v>
                </c:pt>
              </c:strCache>
            </c:strRef>
          </c:cat>
          <c:val>
            <c:numRef>
              <c:f>Foglio6!$O$5:$R$5</c:f>
              <c:numCache>
                <c:formatCode>0.0%</c:formatCode>
                <c:ptCount val="4"/>
                <c:pt idx="0">
                  <c:v>0.25352112676056338</c:v>
                </c:pt>
                <c:pt idx="1">
                  <c:v>0.22535211267605634</c:v>
                </c:pt>
                <c:pt idx="2">
                  <c:v>0.25</c:v>
                </c:pt>
                <c:pt idx="3">
                  <c:v>0.27112676056338031</c:v>
                </c:pt>
              </c:numCache>
            </c:numRef>
          </c:val>
        </c:ser>
        <c:ser>
          <c:idx val="2"/>
          <c:order val="2"/>
          <c:tx>
            <c:strRef>
              <c:f>Foglio6!$N$6</c:f>
              <c:strCache>
                <c:ptCount val="1"/>
              </c:strCache>
            </c:strRef>
          </c:tx>
          <c:invertIfNegative val="0"/>
          <c:cat>
            <c:strRef>
              <c:f>Foglio6!$O$3:$R$3</c:f>
              <c:strCache>
                <c:ptCount val="4"/>
                <c:pt idx="0">
                  <c:v>18-25</c:v>
                </c:pt>
                <c:pt idx="1">
                  <c:v>26-30</c:v>
                </c:pt>
                <c:pt idx="2">
                  <c:v>31-35</c:v>
                </c:pt>
                <c:pt idx="3">
                  <c:v>36-41</c:v>
                </c:pt>
              </c:strCache>
            </c:strRef>
          </c:cat>
          <c:val>
            <c:numRef>
              <c:f>Foglio6!$O$6:$R$6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3101480"/>
        <c:axId val="243101088"/>
      </c:barChart>
      <c:catAx>
        <c:axId val="243101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3101088"/>
        <c:crosses val="autoZero"/>
        <c:auto val="1"/>
        <c:lblAlgn val="ctr"/>
        <c:lblOffset val="100"/>
        <c:noMultiLvlLbl val="0"/>
      </c:catAx>
      <c:valAx>
        <c:axId val="24310108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431014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Foglio6!$C$12</c:f>
              <c:strCache>
                <c:ptCount val="1"/>
                <c:pt idx="0">
                  <c:v>M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9.184385580273579E-3"/>
                  <c:y val="1.5701381968879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Foglio6!$D$11:$G$11</c:f>
              <c:strCache>
                <c:ptCount val="4"/>
                <c:pt idx="0">
                  <c:v>18-25</c:v>
                </c:pt>
                <c:pt idx="1">
                  <c:v>26-30</c:v>
                </c:pt>
                <c:pt idx="2">
                  <c:v>31-35</c:v>
                </c:pt>
                <c:pt idx="3">
                  <c:v>36-41</c:v>
                </c:pt>
              </c:strCache>
            </c:strRef>
          </c:cat>
          <c:val>
            <c:numRef>
              <c:f>Foglio6!$D$12:$G$12</c:f>
              <c:numCache>
                <c:formatCode>0.0%</c:formatCode>
                <c:ptCount val="4"/>
                <c:pt idx="0">
                  <c:v>0.30199999999999999</c:v>
                </c:pt>
                <c:pt idx="1">
                  <c:v>0.34899999999999998</c:v>
                </c:pt>
                <c:pt idx="2">
                  <c:v>0.217</c:v>
                </c:pt>
                <c:pt idx="3">
                  <c:v>0.13200000000000001</c:v>
                </c:pt>
              </c:numCache>
            </c:numRef>
          </c:val>
        </c:ser>
        <c:ser>
          <c:idx val="1"/>
          <c:order val="1"/>
          <c:tx>
            <c:strRef>
              <c:f>Foglio6!$C$13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5307309300455966E-2"/>
                  <c:y val="-4.797589068332530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4491694880729543E-2"/>
                  <c:y val="5.23379398962632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Foglio6!$D$11:$G$11</c:f>
              <c:strCache>
                <c:ptCount val="4"/>
                <c:pt idx="0">
                  <c:v>18-25</c:v>
                </c:pt>
                <c:pt idx="1">
                  <c:v>26-30</c:v>
                </c:pt>
                <c:pt idx="2">
                  <c:v>31-35</c:v>
                </c:pt>
                <c:pt idx="3">
                  <c:v>36-41</c:v>
                </c:pt>
              </c:strCache>
            </c:strRef>
          </c:cat>
          <c:val>
            <c:numRef>
              <c:f>Foglio6!$D$13:$G$13</c:f>
              <c:numCache>
                <c:formatCode>0.0%</c:formatCode>
                <c:ptCount val="4"/>
                <c:pt idx="0">
                  <c:v>0.20399999999999999</c:v>
                </c:pt>
                <c:pt idx="1">
                  <c:v>0.185</c:v>
                </c:pt>
                <c:pt idx="2">
                  <c:v>0.25900000000000001</c:v>
                </c:pt>
                <c:pt idx="3">
                  <c:v>0.35199999999999998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3102656"/>
        <c:axId val="243099912"/>
      </c:barChart>
      <c:catAx>
        <c:axId val="243102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3099912"/>
        <c:crosses val="autoZero"/>
        <c:auto val="1"/>
        <c:lblAlgn val="ctr"/>
        <c:lblOffset val="100"/>
        <c:noMultiLvlLbl val="0"/>
      </c:catAx>
      <c:valAx>
        <c:axId val="24309991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431026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Foglio1!$G$3</c:f>
              <c:strCache>
                <c:ptCount val="1"/>
                <c:pt idx="0">
                  <c:v>PRIMA FINESTRA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Foglio1!$F$4:$F$7</c:f>
              <c:strCache>
                <c:ptCount val="4"/>
                <c:pt idx="0">
                  <c:v>Laurea in ambito agrario ed equipollente</c:v>
                </c:pt>
                <c:pt idx="1">
                  <c:v>Altra laurea</c:v>
                </c:pt>
                <c:pt idx="2">
                  <c:v>Diploma in ambito agrario ed equipollente</c:v>
                </c:pt>
                <c:pt idx="3">
                  <c:v>24 mesi di anzianità in qualità di dipendenti e/o coadiuvanti di azienda agricola</c:v>
                </c:pt>
              </c:strCache>
            </c:strRef>
          </c:cat>
          <c:val>
            <c:numRef>
              <c:f>Foglio1!$G$4:$G$7</c:f>
              <c:numCache>
                <c:formatCode>General</c:formatCode>
                <c:ptCount val="4"/>
                <c:pt idx="0">
                  <c:v>42</c:v>
                </c:pt>
                <c:pt idx="1">
                  <c:v>5</c:v>
                </c:pt>
                <c:pt idx="2">
                  <c:v>73</c:v>
                </c:pt>
                <c:pt idx="3">
                  <c:v>63</c:v>
                </c:pt>
              </c:numCache>
            </c:numRef>
          </c:val>
        </c:ser>
        <c:ser>
          <c:idx val="1"/>
          <c:order val="1"/>
          <c:tx>
            <c:strRef>
              <c:f>Foglio1!$H$3</c:f>
              <c:strCache>
                <c:ptCount val="1"/>
                <c:pt idx="0">
                  <c:v>SECONDA FINESTRA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Foglio1!$F$4:$F$7</c:f>
              <c:strCache>
                <c:ptCount val="4"/>
                <c:pt idx="0">
                  <c:v>Laurea in ambito agrario ed equipollente</c:v>
                </c:pt>
                <c:pt idx="1">
                  <c:v>Altra laurea</c:v>
                </c:pt>
                <c:pt idx="2">
                  <c:v>Diploma in ambito agrario ed equipollente</c:v>
                </c:pt>
                <c:pt idx="3">
                  <c:v>24 mesi di anzianità in qualità di dipendenti e/o coadiuvanti di azienda agricola</c:v>
                </c:pt>
              </c:strCache>
            </c:strRef>
          </c:cat>
          <c:val>
            <c:numRef>
              <c:f>Foglio1!$H$4:$H$7</c:f>
              <c:numCache>
                <c:formatCode>General</c:formatCode>
                <c:ptCount val="4"/>
                <c:pt idx="0">
                  <c:v>47</c:v>
                </c:pt>
                <c:pt idx="1">
                  <c:v>4</c:v>
                </c:pt>
                <c:pt idx="2">
                  <c:v>78</c:v>
                </c:pt>
                <c:pt idx="3">
                  <c:v>64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71009272"/>
        <c:axId val="271000256"/>
      </c:barChart>
      <c:catAx>
        <c:axId val="271009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71000256"/>
        <c:crosses val="autoZero"/>
        <c:auto val="1"/>
        <c:lblAlgn val="ctr"/>
        <c:lblOffset val="100"/>
        <c:noMultiLvlLbl val="0"/>
      </c:catAx>
      <c:valAx>
        <c:axId val="271000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71009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0.26387</cdr:x>
      <cdr:y>0.57739</cdr:y>
    </cdr:from>
    <cdr:to>
      <cdr:x>0.32864</cdr:x>
      <cdr:y>0.65423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2121292" y="2481263"/>
          <a:ext cx="520700" cy="330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 b="1" dirty="0" smtClean="0"/>
            <a:t>40%</a:t>
          </a:r>
          <a:endParaRPr lang="it-IT" sz="1100" b="1" dirty="0"/>
        </a:p>
      </cdr:txBody>
    </cdr:sp>
  </cdr:relSizeAnchor>
  <cdr:relSizeAnchor xmlns:cdr="http://schemas.openxmlformats.org/drawingml/2006/chartDrawing">
    <cdr:from>
      <cdr:x>0.45024</cdr:x>
      <cdr:y>0.73402</cdr:y>
    </cdr:from>
    <cdr:to>
      <cdr:x>0.56398</cdr:x>
      <cdr:y>0.9468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3619500" y="315436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100" b="1" dirty="0" smtClean="0"/>
            <a:t>30%</a:t>
          </a:r>
          <a:endParaRPr lang="it-IT" sz="1100" b="1" dirty="0"/>
        </a:p>
      </cdr:txBody>
    </cdr:sp>
  </cdr:relSizeAnchor>
  <cdr:relSizeAnchor xmlns:cdr="http://schemas.openxmlformats.org/drawingml/2006/chartDrawing">
    <cdr:from>
      <cdr:x>0.2536</cdr:x>
      <cdr:y>0.2266</cdr:y>
    </cdr:from>
    <cdr:to>
      <cdr:x>0.33891</cdr:x>
      <cdr:y>0.31526</cdr:y>
    </cdr:to>
    <cdr:sp macro="" textlink="">
      <cdr:nvSpPr>
        <cdr:cNvPr id="4" name="CasellaDiTesto 3"/>
        <cdr:cNvSpPr txBox="1"/>
      </cdr:nvSpPr>
      <cdr:spPr>
        <a:xfrm xmlns:a="http://schemas.openxmlformats.org/drawingml/2006/main">
          <a:off x="2038742" y="973768"/>
          <a:ext cx="685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 b="1" dirty="0" smtClean="0"/>
            <a:t>60%</a:t>
          </a:r>
          <a:endParaRPr lang="it-IT" sz="1100" b="1" dirty="0"/>
        </a:p>
      </cdr:txBody>
    </cdr:sp>
  </cdr:relSizeAnchor>
  <cdr:relSizeAnchor xmlns:cdr="http://schemas.openxmlformats.org/drawingml/2006/chartDrawing">
    <cdr:from>
      <cdr:x>0.45814</cdr:x>
      <cdr:y>0.64241</cdr:y>
    </cdr:from>
    <cdr:to>
      <cdr:x>0.52133</cdr:x>
      <cdr:y>0.7092</cdr:y>
    </cdr:to>
    <cdr:sp macro="" textlink="">
      <cdr:nvSpPr>
        <cdr:cNvPr id="5" name="CasellaDiTesto 4"/>
        <cdr:cNvSpPr txBox="1"/>
      </cdr:nvSpPr>
      <cdr:spPr>
        <a:xfrm xmlns:a="http://schemas.openxmlformats.org/drawingml/2006/main">
          <a:off x="3683000" y="2760663"/>
          <a:ext cx="508000" cy="2870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 b="1" dirty="0" smtClean="0"/>
            <a:t>70%</a:t>
          </a:r>
          <a:endParaRPr lang="it-IT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6EDCC-9D36-7240-A181-EC3AB354C550}" type="datetimeFigureOut">
              <a:rPr lang="it-IT" smtClean="0"/>
              <a:t>13/02/2018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C64A2-4631-2F49-8B81-DAB38E152E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582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E1A3-323A-DF45-8C8B-89B1038415D9}" type="datetime1">
              <a:rPr lang="it-IT" smtClean="0"/>
              <a:t>13/02/2018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F087-4068-DB40-A3DE-D170F8D7DF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350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u"/>
      </p:transition>
    </mc:Choice>
    <mc:Fallback xmlns="">
      <p:transition spd="slow">
        <p:cover dir="r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5CD9-38D9-7A4A-BFE2-DFF75FCD61FA}" type="datetime1">
              <a:rPr lang="it-IT" smtClean="0"/>
              <a:t>13/02/2018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F087-4068-DB40-A3DE-D170F8D7DF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637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u"/>
      </p:transition>
    </mc:Choice>
    <mc:Fallback xmlns="">
      <p:transition spd="slow">
        <p:cover dir="r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D3C5-E763-104A-9FDB-606DCF0F11E7}" type="datetime1">
              <a:rPr lang="it-IT" smtClean="0"/>
              <a:t>13/02/2018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F087-4068-DB40-A3DE-D170F8D7DF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476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u"/>
      </p:transition>
    </mc:Choice>
    <mc:Fallback xmlns="">
      <p:transition spd="slow">
        <p:cover dir="r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F14F-F11F-B94E-B43A-9BED46B0EA22}" type="datetime1">
              <a:rPr lang="it-IT" smtClean="0"/>
              <a:t>13/02/2018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F087-4068-DB40-A3DE-D170F8D7DF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868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u"/>
      </p:transition>
    </mc:Choice>
    <mc:Fallback xmlns="">
      <p:transition spd="slow">
        <p:cover dir="r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C1D5-521A-9144-B0BA-67B0A972D874}" type="datetime1">
              <a:rPr lang="it-IT" smtClean="0"/>
              <a:t>13/02/2018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F087-4068-DB40-A3DE-D170F8D7DF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102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u"/>
      </p:transition>
    </mc:Choice>
    <mc:Fallback xmlns="">
      <p:transition spd="slow">
        <p:cover dir="r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0B5F-A894-6342-B3D4-D43953FBE0F2}" type="datetime1">
              <a:rPr lang="it-IT" smtClean="0"/>
              <a:t>13/02/2018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F087-4068-DB40-A3DE-D170F8D7DF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708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u"/>
      </p:transition>
    </mc:Choice>
    <mc:Fallback xmlns="">
      <p:transition spd="slow">
        <p:cover dir="r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9F175-8852-F340-A6B1-3A9F41E30A55}" type="datetime1">
              <a:rPr lang="it-IT" smtClean="0"/>
              <a:t>13/02/2018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F087-4068-DB40-A3DE-D170F8D7DF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393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u"/>
      </p:transition>
    </mc:Choice>
    <mc:Fallback xmlns="">
      <p:transition spd="slow">
        <p:cover dir="r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0C3C-4C93-8640-A76E-BC4ACA14F0B5}" type="datetime1">
              <a:rPr lang="it-IT" smtClean="0"/>
              <a:t>13/02/2018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F087-4068-DB40-A3DE-D170F8D7DF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852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u"/>
      </p:transition>
    </mc:Choice>
    <mc:Fallback xmlns="">
      <p:transition spd="slow">
        <p:cover dir="r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ECAD-0AB2-534B-B016-030BE0AD3591}" type="datetime1">
              <a:rPr lang="it-IT" smtClean="0"/>
              <a:t>13/02/2018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F087-4068-DB40-A3DE-D170F8D7DF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213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u"/>
      </p:transition>
    </mc:Choice>
    <mc:Fallback xmlns="">
      <p:transition spd="slow">
        <p:cover dir="r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1FB12-3B7E-4B43-B5C8-5D093CA88245}" type="datetime1">
              <a:rPr lang="it-IT" smtClean="0"/>
              <a:t>13/02/2018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F087-4068-DB40-A3DE-D170F8D7DF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925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u"/>
      </p:transition>
    </mc:Choice>
    <mc:Fallback xmlns="">
      <p:transition spd="slow">
        <p:cover dir="r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7B0A-966B-6549-A003-8FA673B77AD8}" type="datetime1">
              <a:rPr lang="it-IT" smtClean="0"/>
              <a:t>13/02/2018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F087-4068-DB40-A3DE-D170F8D7DF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8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u"/>
      </p:transition>
    </mc:Choice>
    <mc:Fallback xmlns="">
      <p:transition spd="slow">
        <p:cover dir="r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0A9D5-D77C-1842-A2BF-4339B488BA92}" type="datetime1">
              <a:rPr lang="it-IT" smtClean="0"/>
              <a:t>13/02/2018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EF087-4068-DB40-A3DE-D170F8D7DF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500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 dir="ru"/>
      </p:transition>
    </mc:Choice>
    <mc:Fallback xmlns="">
      <p:transition spd="slow">
        <p:cover dir="ru"/>
      </p:transition>
    </mc:Fallback>
  </mc:AlternateConten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emf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emf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9550" y="3100387"/>
            <a:ext cx="1104900" cy="6572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1573740" cy="936104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-25086" y="5762028"/>
            <a:ext cx="9169085" cy="260053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920950" y="383222"/>
            <a:ext cx="56458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altLang="it-IT" sz="3600" b="1" dirty="0" smtClean="0">
                <a:solidFill>
                  <a:srgbClr val="006600"/>
                </a:solidFill>
                <a:latin typeface="+mj-lt"/>
              </a:rPr>
              <a:t>PSR Basilicata 2014-2020</a:t>
            </a:r>
            <a:endParaRPr lang="it-IT" altLang="it-IT" sz="3600" b="1" dirty="0">
              <a:solidFill>
                <a:srgbClr val="006600"/>
              </a:solidFill>
              <a:latin typeface="+mj-lt"/>
            </a:endParaRPr>
          </a:p>
        </p:txBody>
      </p:sp>
      <p:pic>
        <p:nvPicPr>
          <p:cNvPr id="2" name="Immagine 1" descr="logheria istituzionale con slogan ok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11"/>
          <a:stretch/>
        </p:blipFill>
        <p:spPr>
          <a:xfrm>
            <a:off x="4399865" y="6041444"/>
            <a:ext cx="4166899" cy="670955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4190118" y="1588319"/>
            <a:ext cx="458639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accent3">
                    <a:lumMod val="50000"/>
                  </a:schemeClr>
                </a:solidFill>
              </a:rPr>
              <a:t>Misura 6 - Operazione </a:t>
            </a:r>
            <a:r>
              <a:rPr lang="it-IT" sz="2800" b="1" dirty="0">
                <a:solidFill>
                  <a:schemeClr val="accent3">
                    <a:lumMod val="50000"/>
                  </a:schemeClr>
                </a:solidFill>
              </a:rPr>
              <a:t>6.1.1</a:t>
            </a:r>
            <a:br>
              <a:rPr lang="it-IT" sz="2800" b="1" dirty="0">
                <a:solidFill>
                  <a:schemeClr val="accent3">
                    <a:lumMod val="50000"/>
                  </a:schemeClr>
                </a:solidFill>
              </a:rPr>
            </a:br>
            <a:endParaRPr lang="it-IT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it-IT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it-IT" sz="2400" b="1" dirty="0" smtClean="0">
                <a:solidFill>
                  <a:schemeClr val="accent3">
                    <a:lumMod val="50000"/>
                  </a:schemeClr>
                </a:solidFill>
              </a:rPr>
              <a:t>Incentivi </a:t>
            </a:r>
            <a:r>
              <a:rPr lang="it-IT" sz="2400" b="1" dirty="0">
                <a:solidFill>
                  <a:schemeClr val="accent3">
                    <a:lumMod val="50000"/>
                  </a:schemeClr>
                </a:solidFill>
              </a:rPr>
              <a:t>per la costituzione di nuove aziende agricole da parte di giovani </a:t>
            </a:r>
            <a:r>
              <a:rPr lang="it-IT" sz="2400" b="1" dirty="0" smtClean="0">
                <a:solidFill>
                  <a:schemeClr val="accent3">
                    <a:lumMod val="50000"/>
                  </a:schemeClr>
                </a:solidFill>
              </a:rPr>
              <a:t>agricoltori</a:t>
            </a:r>
          </a:p>
          <a:p>
            <a:endParaRPr lang="it-IT" sz="2400" b="1" i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it-IT" sz="1600" b="1" i="1" dirty="0" smtClean="0"/>
          </a:p>
          <a:p>
            <a:pPr algn="r"/>
            <a:endParaRPr lang="it-IT" sz="1600" i="1" dirty="0" smtClean="0"/>
          </a:p>
          <a:p>
            <a:pPr algn="r"/>
            <a:r>
              <a:rPr lang="it-IT" sz="1600" b="1" i="1" dirty="0" smtClean="0">
                <a:solidFill>
                  <a:schemeClr val="accent3">
                    <a:lumMod val="50000"/>
                  </a:schemeClr>
                </a:solidFill>
              </a:rPr>
              <a:t>20 febbraio </a:t>
            </a:r>
            <a:r>
              <a:rPr lang="it-IT" sz="1600" b="1" i="1" dirty="0" smtClean="0">
                <a:solidFill>
                  <a:schemeClr val="accent3">
                    <a:lumMod val="50000"/>
                  </a:schemeClr>
                </a:solidFill>
              </a:rPr>
              <a:t>2018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26" y="1781654"/>
            <a:ext cx="4116590" cy="365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39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u"/>
      </p:transition>
    </mc:Choice>
    <mc:Fallback xmlns="">
      <p:transition spd="slow">
        <p:cover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9550" y="3100387"/>
            <a:ext cx="1104900" cy="6572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1573740" cy="936104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016642" y="0"/>
            <a:ext cx="612735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altLang="it-IT" sz="3600" b="1" dirty="0" smtClean="0">
                <a:solidFill>
                  <a:srgbClr val="006600"/>
                </a:solidFill>
                <a:latin typeface="+mj-lt"/>
              </a:rPr>
              <a:t>PSR Basilicata 2014-2020</a:t>
            </a:r>
          </a:p>
          <a:p>
            <a:pPr algn="ctr" eaLnBrk="1" hangingPunct="1"/>
            <a:endParaRPr lang="it-IT" altLang="it-IT" b="1" dirty="0" smtClean="0">
              <a:solidFill>
                <a:srgbClr val="006600"/>
              </a:solidFill>
              <a:latin typeface="+mj-lt"/>
            </a:endParaRPr>
          </a:p>
          <a:p>
            <a:pPr algn="ctr" eaLnBrk="1" hangingPunct="1"/>
            <a:r>
              <a:rPr lang="it-IT" altLang="it-IT" b="1" dirty="0" smtClean="0">
                <a:solidFill>
                  <a:srgbClr val="006600"/>
                </a:solidFill>
                <a:latin typeface="+mj-lt"/>
              </a:rPr>
              <a:t>MONITORAGGIO PER COMPETENZE</a:t>
            </a:r>
            <a:endParaRPr lang="it-IT" altLang="it-IT" b="1" dirty="0">
              <a:solidFill>
                <a:srgbClr val="006600"/>
              </a:solidFill>
              <a:latin typeface="+mj-lt"/>
            </a:endParaRPr>
          </a:p>
        </p:txBody>
      </p:sp>
      <p:pic>
        <p:nvPicPr>
          <p:cNvPr id="2" name="Immagine 1" descr="logheria istituzionale con slogan ok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11"/>
          <a:stretch/>
        </p:blipFill>
        <p:spPr>
          <a:xfrm>
            <a:off x="4399865" y="6041444"/>
            <a:ext cx="4166899" cy="670955"/>
          </a:xfrm>
          <a:prstGeom prst="rect">
            <a:avLst/>
          </a:prstGeom>
        </p:spPr>
      </p:pic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2544952"/>
              </p:ext>
            </p:extLst>
          </p:nvPr>
        </p:nvGraphicFramePr>
        <p:xfrm>
          <a:off x="568411" y="2081212"/>
          <a:ext cx="8106032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444892" y="1667276"/>
            <a:ext cx="5828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DOMANDE FINANZIATE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52189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u"/>
      </p:transition>
    </mc:Choice>
    <mc:Fallback xmlns="">
      <p:transition spd="slow">
        <p:cover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1573740" cy="936104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825260" y="0"/>
            <a:ext cx="731873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altLang="it-IT" sz="3600" b="1" dirty="0" smtClean="0">
                <a:solidFill>
                  <a:srgbClr val="006600"/>
                </a:solidFill>
                <a:latin typeface="+mj-lt"/>
              </a:rPr>
              <a:t>PSR Basilicata 2014-2020</a:t>
            </a:r>
          </a:p>
          <a:p>
            <a:pPr algn="ctr" eaLnBrk="1" hangingPunct="1"/>
            <a:r>
              <a:rPr lang="it-IT" altLang="it-IT" b="1" dirty="0" smtClean="0">
                <a:solidFill>
                  <a:srgbClr val="006600"/>
                </a:solidFill>
                <a:latin typeface="+mj-lt"/>
              </a:rPr>
              <a:t>MONITORAGGIO PER </a:t>
            </a:r>
            <a:r>
              <a:rPr lang="it-IT" altLang="it-IT" b="1" dirty="0" smtClean="0">
                <a:solidFill>
                  <a:srgbClr val="006600"/>
                </a:solidFill>
                <a:latin typeface="+mj-lt"/>
              </a:rPr>
              <a:t>TIPOLOGIA DI PRODUZIONI E S.O.</a:t>
            </a:r>
            <a:endParaRPr lang="it-IT" altLang="it-IT" b="1" dirty="0">
              <a:solidFill>
                <a:srgbClr val="006600"/>
              </a:solidFill>
              <a:latin typeface="+mj-lt"/>
            </a:endParaRPr>
          </a:p>
          <a:p>
            <a:pPr algn="ctr" eaLnBrk="1" hangingPunct="1"/>
            <a:r>
              <a:rPr lang="it-IT" altLang="it-IT" sz="2000" b="1" i="1" dirty="0">
                <a:solidFill>
                  <a:srgbClr val="006600"/>
                </a:solidFill>
                <a:latin typeface="+mj-lt"/>
              </a:rPr>
              <a:t>prime </a:t>
            </a:r>
            <a:r>
              <a:rPr lang="it-IT" altLang="it-IT" sz="2000" b="1" i="1" dirty="0" smtClean="0">
                <a:solidFill>
                  <a:srgbClr val="006600"/>
                </a:solidFill>
                <a:latin typeface="+mj-lt"/>
              </a:rPr>
              <a:t>15 tipologie </a:t>
            </a:r>
            <a:r>
              <a:rPr lang="it-IT" altLang="it-IT" sz="2000" b="1" i="1" dirty="0">
                <a:solidFill>
                  <a:srgbClr val="006600"/>
                </a:solidFill>
                <a:latin typeface="+mj-lt"/>
              </a:rPr>
              <a:t>in ordine di numero di </a:t>
            </a:r>
            <a:r>
              <a:rPr lang="it-IT" altLang="it-IT" sz="2000" b="1" i="1" dirty="0" smtClean="0">
                <a:solidFill>
                  <a:srgbClr val="006600"/>
                </a:solidFill>
                <a:latin typeface="+mj-lt"/>
              </a:rPr>
              <a:t>aziende finanziabili</a:t>
            </a:r>
            <a:endParaRPr lang="it-IT" altLang="it-IT" sz="2000" b="1" i="1" dirty="0">
              <a:solidFill>
                <a:srgbClr val="006600"/>
              </a:solidFill>
              <a:latin typeface="+mj-lt"/>
            </a:endParaRPr>
          </a:p>
        </p:txBody>
      </p:sp>
      <p:pic>
        <p:nvPicPr>
          <p:cNvPr id="2" name="Immagine 1" descr="logheria istituzionale con slogan ok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11"/>
          <a:stretch/>
        </p:blipFill>
        <p:spPr>
          <a:xfrm>
            <a:off x="4399865" y="6041444"/>
            <a:ext cx="4166899" cy="670955"/>
          </a:xfrm>
          <a:prstGeom prst="rect">
            <a:avLst/>
          </a:prstGeom>
        </p:spPr>
      </p:pic>
      <p:pic>
        <p:nvPicPr>
          <p:cNvPr id="8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51058"/>
            <a:ext cx="4118114" cy="250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0412" y="2351057"/>
            <a:ext cx="4126352" cy="2508435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476250" y="1730075"/>
            <a:ext cx="286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PRIMA FINESTRA</a:t>
            </a:r>
            <a:endParaRPr lang="it-IT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306120" y="1731061"/>
            <a:ext cx="286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SECONDA FINESTRA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94666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u"/>
      </p:transition>
    </mc:Choice>
    <mc:Fallback xmlns="">
      <p:transition spd="slow">
        <p:cover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1573740" cy="936104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825260" y="0"/>
            <a:ext cx="731873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altLang="it-IT" sz="3600" b="1" dirty="0" smtClean="0">
                <a:solidFill>
                  <a:srgbClr val="006600"/>
                </a:solidFill>
                <a:latin typeface="+mj-lt"/>
              </a:rPr>
              <a:t>PSR Basilicata 2014-2020</a:t>
            </a:r>
          </a:p>
          <a:p>
            <a:pPr algn="ctr" eaLnBrk="1" hangingPunct="1"/>
            <a:r>
              <a:rPr lang="it-IT" altLang="it-IT" b="1" dirty="0" smtClean="0">
                <a:solidFill>
                  <a:srgbClr val="006600"/>
                </a:solidFill>
                <a:latin typeface="+mj-lt"/>
              </a:rPr>
              <a:t>MONITORAGGIO PER PRODUZIONE STANDARD</a:t>
            </a:r>
            <a:endParaRPr lang="it-IT" altLang="it-IT" b="1" dirty="0">
              <a:solidFill>
                <a:srgbClr val="006600"/>
              </a:solidFill>
              <a:latin typeface="+mj-lt"/>
            </a:endParaRPr>
          </a:p>
          <a:p>
            <a:pPr algn="ctr" eaLnBrk="1" hangingPunct="1"/>
            <a:r>
              <a:rPr lang="it-IT" altLang="it-IT" sz="2000" b="1" i="1" dirty="0" smtClean="0">
                <a:solidFill>
                  <a:srgbClr val="006600"/>
                </a:solidFill>
                <a:latin typeface="+mj-lt"/>
              </a:rPr>
              <a:t>prime </a:t>
            </a:r>
            <a:r>
              <a:rPr lang="it-IT" altLang="it-IT" sz="2000" b="1" i="1" dirty="0" smtClean="0">
                <a:solidFill>
                  <a:srgbClr val="006600"/>
                </a:solidFill>
                <a:latin typeface="+mj-lt"/>
              </a:rPr>
              <a:t>10 tipologie (colture agricole e </a:t>
            </a:r>
            <a:r>
              <a:rPr lang="it-IT" altLang="it-IT" sz="2000" b="1" i="1" dirty="0" err="1" smtClean="0">
                <a:solidFill>
                  <a:srgbClr val="006600"/>
                </a:solidFill>
                <a:latin typeface="+mj-lt"/>
              </a:rPr>
              <a:t>prod</a:t>
            </a:r>
            <a:r>
              <a:rPr lang="it-IT" altLang="it-IT" sz="2000" b="1" i="1" dirty="0" smtClean="0">
                <a:solidFill>
                  <a:srgbClr val="006600"/>
                </a:solidFill>
                <a:latin typeface="+mj-lt"/>
              </a:rPr>
              <a:t>. </a:t>
            </a:r>
            <a:r>
              <a:rPr lang="it-IT" altLang="it-IT" sz="2000" b="1" i="1" dirty="0">
                <a:solidFill>
                  <a:srgbClr val="006600"/>
                </a:solidFill>
                <a:latin typeface="+mj-lt"/>
              </a:rPr>
              <a:t>z</a:t>
            </a:r>
            <a:r>
              <a:rPr lang="it-IT" altLang="it-IT" sz="2000" b="1" i="1" dirty="0" smtClean="0">
                <a:solidFill>
                  <a:srgbClr val="006600"/>
                </a:solidFill>
                <a:latin typeface="+mj-lt"/>
              </a:rPr>
              <a:t>ootecniche)</a:t>
            </a:r>
            <a:endParaRPr lang="it-IT" altLang="it-IT" sz="2000" b="1" i="1" dirty="0">
              <a:solidFill>
                <a:srgbClr val="006600"/>
              </a:solidFill>
              <a:latin typeface="+mj-lt"/>
            </a:endParaRPr>
          </a:p>
        </p:txBody>
      </p:sp>
      <p:pic>
        <p:nvPicPr>
          <p:cNvPr id="2" name="Immagine 1" descr="logheria istituzionale con slogan ok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11"/>
          <a:stretch/>
        </p:blipFill>
        <p:spPr>
          <a:xfrm>
            <a:off x="4399865" y="6041444"/>
            <a:ext cx="4166899" cy="67095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889449"/>
            <a:ext cx="4040394" cy="415199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8192" y="1889449"/>
            <a:ext cx="4040394" cy="415931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251520" y="1455623"/>
            <a:ext cx="8497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Dati aggregati: prima e seconda finestra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95674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u"/>
      </p:transition>
    </mc:Choice>
    <mc:Fallback xmlns="">
      <p:transition spd="slow">
        <p:cover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1573740" cy="936104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825261" y="198556"/>
            <a:ext cx="731873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altLang="it-IT" sz="3600" b="1" dirty="0" smtClean="0">
                <a:solidFill>
                  <a:srgbClr val="006600"/>
                </a:solidFill>
                <a:latin typeface="+mj-lt"/>
              </a:rPr>
              <a:t>PSR Basilicata 2014-2020</a:t>
            </a:r>
          </a:p>
          <a:p>
            <a:pPr algn="ctr" eaLnBrk="1" hangingPunct="1"/>
            <a:r>
              <a:rPr lang="it-IT" altLang="it-IT" b="1" dirty="0" smtClean="0">
                <a:solidFill>
                  <a:srgbClr val="006600"/>
                </a:solidFill>
                <a:latin typeface="+mj-lt"/>
              </a:rPr>
              <a:t>ALTRE ANALISI QUALI-QUANTITATIVE</a:t>
            </a:r>
            <a:endParaRPr lang="it-IT" altLang="it-IT" b="1" dirty="0">
              <a:solidFill>
                <a:srgbClr val="006600"/>
              </a:solidFill>
              <a:latin typeface="+mj-lt"/>
            </a:endParaRPr>
          </a:p>
        </p:txBody>
      </p:sp>
      <p:pic>
        <p:nvPicPr>
          <p:cNvPr id="2" name="Immagine 1" descr="logheria istituzionale con slogan ok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11"/>
          <a:stretch/>
        </p:blipFill>
        <p:spPr>
          <a:xfrm>
            <a:off x="4399865" y="6041444"/>
            <a:ext cx="4166899" cy="67095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845" y="1733351"/>
            <a:ext cx="8760674" cy="314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04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 dir="ru"/>
      </p:transition>
    </mc:Choice>
    <mc:Fallback>
      <p:transition spd="slow">
        <p:cover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1573740" cy="936104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825261" y="198556"/>
            <a:ext cx="731873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altLang="it-IT" sz="3600" b="1" dirty="0" smtClean="0">
                <a:solidFill>
                  <a:srgbClr val="006600"/>
                </a:solidFill>
                <a:latin typeface="+mj-lt"/>
              </a:rPr>
              <a:t>PSR Basilicata 2014-2020</a:t>
            </a:r>
          </a:p>
          <a:p>
            <a:pPr algn="ctr" eaLnBrk="1" hangingPunct="1"/>
            <a:r>
              <a:rPr lang="it-IT" altLang="it-IT" b="1" dirty="0" smtClean="0">
                <a:solidFill>
                  <a:srgbClr val="006600"/>
                </a:solidFill>
                <a:latin typeface="+mj-lt"/>
              </a:rPr>
              <a:t>ALTRE ANALISI QUALI-QUANTITATIVE</a:t>
            </a:r>
            <a:endParaRPr lang="it-IT" altLang="it-IT" b="1" dirty="0">
              <a:solidFill>
                <a:srgbClr val="006600"/>
              </a:solidFill>
              <a:latin typeface="+mj-lt"/>
            </a:endParaRPr>
          </a:p>
        </p:txBody>
      </p:sp>
      <p:pic>
        <p:nvPicPr>
          <p:cNvPr id="2" name="Immagine 1" descr="logheria istituzionale con slogan ok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11"/>
          <a:stretch/>
        </p:blipFill>
        <p:spPr>
          <a:xfrm>
            <a:off x="4399865" y="6041444"/>
            <a:ext cx="4166899" cy="67095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078" y="1494377"/>
            <a:ext cx="4650750" cy="454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71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 dir="ru"/>
      </p:transition>
    </mc:Choice>
    <mc:Fallback>
      <p:transition spd="slow">
        <p:cover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1573740" cy="936104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825261" y="198556"/>
            <a:ext cx="731873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altLang="it-IT" sz="3600" b="1" dirty="0" smtClean="0">
                <a:solidFill>
                  <a:srgbClr val="006600"/>
                </a:solidFill>
                <a:latin typeface="+mj-lt"/>
              </a:rPr>
              <a:t>PSR Basilicata 2014-2020</a:t>
            </a:r>
          </a:p>
          <a:p>
            <a:pPr algn="ctr" eaLnBrk="1" hangingPunct="1"/>
            <a:r>
              <a:rPr lang="it-IT" altLang="it-IT" b="1" dirty="0" smtClean="0">
                <a:solidFill>
                  <a:srgbClr val="006600"/>
                </a:solidFill>
                <a:latin typeface="+mj-lt"/>
              </a:rPr>
              <a:t>ALTRE ANALISI QUALI-QUANTITATIVE</a:t>
            </a:r>
            <a:endParaRPr lang="it-IT" altLang="it-IT" b="1" dirty="0">
              <a:solidFill>
                <a:srgbClr val="006600"/>
              </a:solidFill>
              <a:latin typeface="+mj-lt"/>
            </a:endParaRPr>
          </a:p>
        </p:txBody>
      </p:sp>
      <p:pic>
        <p:nvPicPr>
          <p:cNvPr id="2" name="Immagine 1" descr="logheria istituzionale con slogan ok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11"/>
          <a:stretch/>
        </p:blipFill>
        <p:spPr>
          <a:xfrm>
            <a:off x="4399865" y="6041444"/>
            <a:ext cx="4166899" cy="67095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817" y="1458119"/>
            <a:ext cx="8256339" cy="316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43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 dir="ru"/>
      </p:transition>
    </mc:Choice>
    <mc:Fallback>
      <p:transition spd="slow">
        <p:cover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1573740" cy="936104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825261" y="198556"/>
            <a:ext cx="731873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altLang="it-IT" sz="3600" b="1" dirty="0" smtClean="0">
                <a:solidFill>
                  <a:srgbClr val="006600"/>
                </a:solidFill>
                <a:latin typeface="+mj-lt"/>
              </a:rPr>
              <a:t>PSR Basilicata 2014-2020</a:t>
            </a:r>
          </a:p>
          <a:p>
            <a:pPr algn="ctr" eaLnBrk="1" hangingPunct="1"/>
            <a:r>
              <a:rPr lang="it-IT" altLang="it-IT" b="1" dirty="0" smtClean="0">
                <a:solidFill>
                  <a:srgbClr val="006600"/>
                </a:solidFill>
                <a:latin typeface="+mj-lt"/>
              </a:rPr>
              <a:t>ALTRE ANALISI QUALI-QUANTITATIVE</a:t>
            </a:r>
            <a:endParaRPr lang="it-IT" altLang="it-IT" b="1" dirty="0">
              <a:solidFill>
                <a:srgbClr val="006600"/>
              </a:solidFill>
              <a:latin typeface="+mj-lt"/>
            </a:endParaRPr>
          </a:p>
        </p:txBody>
      </p:sp>
      <p:pic>
        <p:nvPicPr>
          <p:cNvPr id="2" name="Immagine 1" descr="logheria istituzionale con slogan ok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11"/>
          <a:stretch/>
        </p:blipFill>
        <p:spPr>
          <a:xfrm>
            <a:off x="4399865" y="6041444"/>
            <a:ext cx="4166899" cy="67095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31" y="1746151"/>
            <a:ext cx="8818538" cy="245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23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 dir="ru"/>
      </p:transition>
    </mc:Choice>
    <mc:Fallback>
      <p:transition spd="slow">
        <p:cover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1573740" cy="936104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825261" y="198556"/>
            <a:ext cx="731873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altLang="it-IT" sz="3600" b="1" dirty="0" smtClean="0">
                <a:solidFill>
                  <a:srgbClr val="006600"/>
                </a:solidFill>
                <a:latin typeface="+mj-lt"/>
              </a:rPr>
              <a:t>PSR Basilicata 2014-2020</a:t>
            </a:r>
          </a:p>
          <a:p>
            <a:pPr algn="ctr" eaLnBrk="1" hangingPunct="1"/>
            <a:r>
              <a:rPr lang="it-IT" altLang="it-IT" b="1" dirty="0" smtClean="0">
                <a:solidFill>
                  <a:srgbClr val="006600"/>
                </a:solidFill>
                <a:latin typeface="+mj-lt"/>
              </a:rPr>
              <a:t>ALTRE ANALISI QUALI-QUANTITATIVE</a:t>
            </a:r>
            <a:endParaRPr lang="it-IT" altLang="it-IT" b="1" dirty="0">
              <a:solidFill>
                <a:srgbClr val="006600"/>
              </a:solidFill>
              <a:latin typeface="+mj-lt"/>
            </a:endParaRPr>
          </a:p>
        </p:txBody>
      </p:sp>
      <p:pic>
        <p:nvPicPr>
          <p:cNvPr id="2" name="Immagine 1" descr="logheria istituzionale con slogan ok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11"/>
          <a:stretch/>
        </p:blipFill>
        <p:spPr>
          <a:xfrm>
            <a:off x="4399865" y="6041444"/>
            <a:ext cx="4166899" cy="67095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31" y="1740600"/>
            <a:ext cx="8818538" cy="33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12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 dir="ru"/>
      </p:transition>
    </mc:Choice>
    <mc:Fallback>
      <p:transition spd="slow">
        <p:cover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1573740" cy="936104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825261" y="198556"/>
            <a:ext cx="731873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altLang="it-IT" sz="3600" b="1" dirty="0" smtClean="0">
                <a:solidFill>
                  <a:srgbClr val="006600"/>
                </a:solidFill>
                <a:latin typeface="+mj-lt"/>
              </a:rPr>
              <a:t>PSR Basilicata 2014-2020</a:t>
            </a:r>
          </a:p>
          <a:p>
            <a:pPr algn="ctr" eaLnBrk="1" hangingPunct="1"/>
            <a:r>
              <a:rPr lang="it-IT" altLang="it-IT" b="1" dirty="0" smtClean="0">
                <a:solidFill>
                  <a:srgbClr val="006600"/>
                </a:solidFill>
                <a:latin typeface="+mj-lt"/>
              </a:rPr>
              <a:t>ALTRE ANALISI QUALI-QUANTITATIVE</a:t>
            </a:r>
            <a:endParaRPr lang="it-IT" altLang="it-IT" b="1" dirty="0">
              <a:solidFill>
                <a:srgbClr val="006600"/>
              </a:solidFill>
              <a:latin typeface="+mj-lt"/>
            </a:endParaRPr>
          </a:p>
        </p:txBody>
      </p:sp>
      <p:pic>
        <p:nvPicPr>
          <p:cNvPr id="2" name="Immagine 1" descr="logheria istituzionale con slogan ok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11"/>
          <a:stretch/>
        </p:blipFill>
        <p:spPr>
          <a:xfrm>
            <a:off x="4399865" y="6041444"/>
            <a:ext cx="4166899" cy="67095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7296" y="1605443"/>
            <a:ext cx="4069407" cy="424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38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 dir="ru"/>
      </p:transition>
    </mc:Choice>
    <mc:Fallback>
      <p:transition spd="slow">
        <p:cover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9550" y="3100387"/>
            <a:ext cx="1104900" cy="6572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1573740" cy="936104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-25086" y="5762028"/>
            <a:ext cx="9169085" cy="260053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920950" y="383222"/>
            <a:ext cx="56458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altLang="it-IT" sz="3600" b="1" dirty="0" smtClean="0">
                <a:solidFill>
                  <a:srgbClr val="006600"/>
                </a:solidFill>
                <a:latin typeface="+mj-lt"/>
              </a:rPr>
              <a:t>PSR Basilicata 2014-2020</a:t>
            </a:r>
            <a:endParaRPr lang="it-IT" altLang="it-IT" sz="3600" b="1" dirty="0">
              <a:solidFill>
                <a:srgbClr val="006600"/>
              </a:solidFill>
              <a:latin typeface="+mj-lt"/>
            </a:endParaRPr>
          </a:p>
        </p:txBody>
      </p:sp>
      <p:pic>
        <p:nvPicPr>
          <p:cNvPr id="2" name="Immagine 1" descr="logheria istituzionale con slogan ok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11"/>
          <a:stretch/>
        </p:blipFill>
        <p:spPr>
          <a:xfrm>
            <a:off x="4399865" y="6041444"/>
            <a:ext cx="4166899" cy="670955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4199860" y="1620902"/>
            <a:ext cx="4678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i="1" dirty="0" smtClean="0">
                <a:solidFill>
                  <a:schemeClr val="accent3">
                    <a:lumMod val="50000"/>
                  </a:schemeClr>
                </a:solidFill>
              </a:rPr>
              <a:t>Grazie dell’attenzione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26" y="1781654"/>
            <a:ext cx="4116590" cy="365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4918" y="3026663"/>
            <a:ext cx="1051455" cy="50820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519" y="3719532"/>
            <a:ext cx="663891" cy="663891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5460421" y="3534866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altLang="it-IT" b="1" dirty="0"/>
              <a:t>Basilicata Rurale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5297115" y="4228050"/>
            <a:ext cx="19381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altLang="it-IT" sz="1600" b="1" dirty="0" err="1"/>
              <a:t>Tw</a:t>
            </a:r>
            <a:r>
              <a:rPr lang="it-IT" altLang="it-IT" sz="1600" b="1" dirty="0"/>
              <a:t>: @</a:t>
            </a:r>
            <a:r>
              <a:rPr lang="it-IT" altLang="it-IT" sz="1600" b="1" dirty="0" err="1"/>
              <a:t>ruralbasilicata</a:t>
            </a:r>
            <a:endParaRPr lang="it-IT" altLang="it-IT" sz="1600" b="1" dirty="0"/>
          </a:p>
          <a:p>
            <a:pPr algn="ctr"/>
            <a:r>
              <a:rPr lang="it-IT" altLang="it-IT" sz="1600" b="1" dirty="0" smtClean="0"/>
              <a:t>#</a:t>
            </a:r>
            <a:r>
              <a:rPr lang="it-IT" altLang="it-IT" sz="1600" b="1" dirty="0"/>
              <a:t>PsrBas1420 </a:t>
            </a:r>
            <a:r>
              <a:rPr lang="it-IT" altLang="it-IT" sz="1600" b="1" dirty="0" smtClean="0"/>
              <a:t/>
            </a:r>
            <a:br>
              <a:rPr lang="it-IT" altLang="it-IT" sz="1600" b="1" dirty="0" smtClean="0"/>
            </a:br>
            <a:r>
              <a:rPr lang="it-IT" altLang="it-IT" sz="1600" b="1" dirty="0" smtClean="0"/>
              <a:t>#</a:t>
            </a:r>
            <a:r>
              <a:rPr lang="it-IT" altLang="it-IT" sz="1600" b="1" dirty="0" err="1"/>
              <a:t>DipAgriBas</a:t>
            </a:r>
            <a:endParaRPr lang="it-IT" altLang="it-IT" sz="1600" b="1" dirty="0"/>
          </a:p>
        </p:txBody>
      </p:sp>
      <p:sp>
        <p:nvSpPr>
          <p:cNvPr id="3" name="Rettangolo 2"/>
          <p:cNvSpPr/>
          <p:nvPr/>
        </p:nvSpPr>
        <p:spPr>
          <a:xfrm>
            <a:off x="4883783" y="5249236"/>
            <a:ext cx="2772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chemeClr val="accent3">
                    <a:lumMod val="50000"/>
                  </a:schemeClr>
                </a:solidFill>
              </a:rPr>
              <a:t>www.basilicatapsr.it</a:t>
            </a:r>
          </a:p>
        </p:txBody>
      </p:sp>
    </p:spTree>
    <p:extLst>
      <p:ext uri="{BB962C8B-B14F-4D97-AF65-F5344CB8AC3E}">
        <p14:creationId xmlns:p14="http://schemas.microsoft.com/office/powerpoint/2010/main" val="144416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u"/>
      </p:transition>
    </mc:Choice>
    <mc:Fallback xmlns="">
      <p:transition spd="slow">
        <p:cover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134577"/>
              </p:ext>
            </p:extLst>
          </p:nvPr>
        </p:nvGraphicFramePr>
        <p:xfrm>
          <a:off x="285248" y="2101693"/>
          <a:ext cx="8573504" cy="31701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43376"/>
                <a:gridCol w="2143376"/>
                <a:gridCol w="2143376"/>
                <a:gridCol w="2143376"/>
              </a:tblGrid>
              <a:tr h="609830">
                <a:tc>
                  <a:txBody>
                    <a:bodyPr/>
                    <a:lstStyle/>
                    <a:p>
                      <a:r>
                        <a:rPr lang="it-IT" dirty="0" smtClean="0"/>
                        <a:t>ATTUAZIONE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PRIMA FINESTRA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SECONDA FINESTRA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TOTALE</a:t>
                      </a:r>
                      <a:endParaRPr lang="it-IT" dirty="0"/>
                    </a:p>
                  </a:txBody>
                  <a:tcPr/>
                </a:tc>
              </a:tr>
              <a:tr h="539191">
                <a:tc>
                  <a:txBody>
                    <a:bodyPr/>
                    <a:lstStyle/>
                    <a:p>
                      <a:r>
                        <a:rPr lang="it-IT" dirty="0" smtClean="0"/>
                        <a:t>DOMANDE PERVENUTE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749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797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1.546</a:t>
                      </a:r>
                      <a:endParaRPr lang="it-IT" dirty="0"/>
                    </a:p>
                  </a:txBody>
                  <a:tcPr/>
                </a:tc>
              </a:tr>
              <a:tr h="539191">
                <a:tc>
                  <a:txBody>
                    <a:bodyPr/>
                    <a:lstStyle/>
                    <a:p>
                      <a:r>
                        <a:rPr lang="it-IT" dirty="0" smtClean="0"/>
                        <a:t>DOMANDE AMMISSIBILI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717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604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1.321</a:t>
                      </a:r>
                      <a:endParaRPr lang="it-IT" dirty="0"/>
                    </a:p>
                  </a:txBody>
                  <a:tcPr/>
                </a:tc>
              </a:tr>
              <a:tr h="539191">
                <a:tc>
                  <a:txBody>
                    <a:bodyPr/>
                    <a:lstStyle/>
                    <a:p>
                      <a:r>
                        <a:rPr lang="it-IT" dirty="0" smtClean="0"/>
                        <a:t>DOMANDE</a:t>
                      </a:r>
                      <a:r>
                        <a:rPr lang="it-IT" baseline="0" dirty="0" smtClean="0"/>
                        <a:t> FINANZIABILI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183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193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376</a:t>
                      </a:r>
                      <a:endParaRPr lang="it-IT" dirty="0"/>
                    </a:p>
                  </a:txBody>
                  <a:tcPr/>
                </a:tc>
              </a:tr>
              <a:tr h="539191">
                <a:tc>
                  <a:txBody>
                    <a:bodyPr/>
                    <a:lstStyle/>
                    <a:p>
                      <a:r>
                        <a:rPr lang="it-IT" dirty="0" smtClean="0"/>
                        <a:t>DOTAZIONE FINANZIARIA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12.000.000,00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12.910.000,00*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24.910.000,00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1573740" cy="936104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016642" y="0"/>
            <a:ext cx="612735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altLang="it-IT" sz="3600" b="1" dirty="0" smtClean="0">
                <a:solidFill>
                  <a:srgbClr val="006600"/>
                </a:solidFill>
                <a:latin typeface="+mj-lt"/>
              </a:rPr>
              <a:t>PSR Basilicata 2014-2020</a:t>
            </a:r>
          </a:p>
          <a:p>
            <a:pPr algn="ctr" eaLnBrk="1" hangingPunct="1"/>
            <a:endParaRPr lang="it-IT" altLang="it-IT" b="1" dirty="0" smtClean="0">
              <a:solidFill>
                <a:srgbClr val="006600"/>
              </a:solidFill>
              <a:latin typeface="+mj-lt"/>
            </a:endParaRPr>
          </a:p>
          <a:p>
            <a:pPr algn="ctr" eaLnBrk="1" hangingPunct="1"/>
            <a:r>
              <a:rPr lang="it-IT" altLang="it-IT" b="1" dirty="0" smtClean="0">
                <a:solidFill>
                  <a:srgbClr val="006600"/>
                </a:solidFill>
                <a:latin typeface="+mj-lt"/>
              </a:rPr>
              <a:t>MONITORAGGIO</a:t>
            </a:r>
            <a:endParaRPr lang="it-IT" altLang="it-IT" b="1" dirty="0">
              <a:solidFill>
                <a:srgbClr val="006600"/>
              </a:solidFill>
              <a:latin typeface="+mj-lt"/>
            </a:endParaRPr>
          </a:p>
        </p:txBody>
      </p:sp>
      <p:pic>
        <p:nvPicPr>
          <p:cNvPr id="2" name="Immagine 1" descr="logheria istituzionale con slogan ok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11"/>
          <a:stretch/>
        </p:blipFill>
        <p:spPr>
          <a:xfrm>
            <a:off x="4399865" y="6041444"/>
            <a:ext cx="4166899" cy="67095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572000" y="5379309"/>
            <a:ext cx="21912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*Incremento </a:t>
            </a:r>
            <a:r>
              <a:rPr lang="it-IT" sz="1100" dirty="0"/>
              <a:t>della dotazione di </a:t>
            </a:r>
            <a:endParaRPr lang="it-IT" sz="1100" dirty="0" smtClean="0"/>
          </a:p>
          <a:p>
            <a:r>
              <a:rPr lang="it-IT" sz="1100" dirty="0" smtClean="0"/>
              <a:t>€ </a:t>
            </a:r>
            <a:r>
              <a:rPr lang="it-IT" sz="1100" dirty="0"/>
              <a:t>910.000,00 con DGR n. 36/2018</a:t>
            </a:r>
          </a:p>
        </p:txBody>
      </p:sp>
    </p:spTree>
    <p:extLst>
      <p:ext uri="{BB962C8B-B14F-4D97-AF65-F5344CB8AC3E}">
        <p14:creationId xmlns:p14="http://schemas.microsoft.com/office/powerpoint/2010/main" val="378939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u"/>
      </p:transition>
    </mc:Choice>
    <mc:Fallback xmlns="">
      <p:transition spd="slow">
        <p:cover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9550" y="3100387"/>
            <a:ext cx="1104900" cy="6572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1573740" cy="936104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016642" y="0"/>
            <a:ext cx="612735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altLang="it-IT" sz="3600" b="1" dirty="0" smtClean="0">
                <a:solidFill>
                  <a:srgbClr val="006600"/>
                </a:solidFill>
                <a:latin typeface="+mj-lt"/>
              </a:rPr>
              <a:t>PSR Basilicata 2014-2020</a:t>
            </a:r>
          </a:p>
          <a:p>
            <a:pPr algn="ctr" eaLnBrk="1" hangingPunct="1"/>
            <a:endParaRPr lang="it-IT" altLang="it-IT" b="1" dirty="0" smtClean="0">
              <a:solidFill>
                <a:srgbClr val="006600"/>
              </a:solidFill>
              <a:latin typeface="+mj-lt"/>
            </a:endParaRPr>
          </a:p>
          <a:p>
            <a:pPr algn="ctr" eaLnBrk="1" hangingPunct="1"/>
            <a:r>
              <a:rPr lang="it-IT" altLang="it-IT" b="1" dirty="0" smtClean="0">
                <a:solidFill>
                  <a:srgbClr val="006600"/>
                </a:solidFill>
                <a:latin typeface="+mj-lt"/>
              </a:rPr>
              <a:t>MONITORAGGIO</a:t>
            </a:r>
            <a:endParaRPr lang="it-IT" altLang="it-IT" b="1" dirty="0">
              <a:solidFill>
                <a:srgbClr val="006600"/>
              </a:solidFill>
              <a:latin typeface="+mj-lt"/>
            </a:endParaRPr>
          </a:p>
        </p:txBody>
      </p:sp>
      <p:pic>
        <p:nvPicPr>
          <p:cNvPr id="2" name="Immagine 1" descr="logheria istituzionale con slogan ok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11"/>
          <a:stretch/>
        </p:blipFill>
        <p:spPr>
          <a:xfrm>
            <a:off x="4399865" y="6041444"/>
            <a:ext cx="4166899" cy="670955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78465" y="1585639"/>
            <a:ext cx="8357191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it-IT" sz="2000" dirty="0" smtClean="0"/>
              <a:t>Corresponsabilità</a:t>
            </a:r>
          </a:p>
          <a:p>
            <a:endParaRPr lang="it-IT" sz="2000" dirty="0"/>
          </a:p>
          <a:p>
            <a:endParaRPr lang="it-IT" sz="2000" dirty="0"/>
          </a:p>
          <a:p>
            <a:r>
              <a:rPr lang="it-IT" sz="2000" dirty="0" smtClean="0"/>
              <a:t>Reg. CE 1305/2013 - Per </a:t>
            </a:r>
            <a:r>
              <a:rPr lang="it-IT" sz="2000" dirty="0"/>
              <a:t>il sostegno di cui al paragrafo 1, lettera a), punti i) e ii), il versamento dell'ultima rata è subordinato alla corretta attuazione del piano aziendale. </a:t>
            </a:r>
            <a:endParaRPr lang="it-IT" sz="2000" dirty="0" smtClean="0"/>
          </a:p>
          <a:p>
            <a:endParaRPr lang="it-IT" sz="2000" dirty="0"/>
          </a:p>
          <a:p>
            <a:r>
              <a:rPr lang="it-IT" sz="2000" dirty="0" smtClean="0"/>
              <a:t>Serietà dei tecnici</a:t>
            </a:r>
          </a:p>
          <a:p>
            <a:r>
              <a:rPr lang="it-IT" sz="2000" dirty="0" smtClean="0"/>
              <a:t>Nuovo patto sociale per un nuovo umanesimo</a:t>
            </a:r>
          </a:p>
          <a:p>
            <a:r>
              <a:rPr lang="it-IT" sz="2000" dirty="0" smtClean="0"/>
              <a:t>Il PSR ha </a:t>
            </a:r>
            <a:r>
              <a:rPr lang="it-IT" sz="2000" smtClean="0"/>
              <a:t>54 misure</a:t>
            </a:r>
            <a:endParaRPr lang="it-IT" sz="2000" dirty="0" smtClean="0"/>
          </a:p>
        </p:txBody>
      </p:sp>
    </p:spTree>
    <p:extLst>
      <p:ext uri="{BB962C8B-B14F-4D97-AF65-F5344CB8AC3E}">
        <p14:creationId xmlns:p14="http://schemas.microsoft.com/office/powerpoint/2010/main" val="221187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u"/>
      </p:transition>
    </mc:Choice>
    <mc:Fallback xmlns="">
      <p:transition spd="slow">
        <p:cover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9550" y="3100387"/>
            <a:ext cx="1104900" cy="6572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1573740" cy="936104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016642" y="0"/>
            <a:ext cx="612735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altLang="it-IT" sz="3600" b="1" dirty="0" smtClean="0">
                <a:solidFill>
                  <a:srgbClr val="006600"/>
                </a:solidFill>
                <a:latin typeface="+mj-lt"/>
              </a:rPr>
              <a:t>PSR Basilicata 2014-2020</a:t>
            </a:r>
          </a:p>
          <a:p>
            <a:pPr algn="ctr" eaLnBrk="1" hangingPunct="1"/>
            <a:endParaRPr lang="it-IT" altLang="it-IT" b="1" dirty="0" smtClean="0">
              <a:solidFill>
                <a:srgbClr val="006600"/>
              </a:solidFill>
              <a:latin typeface="+mj-lt"/>
            </a:endParaRPr>
          </a:p>
          <a:p>
            <a:pPr algn="ctr" eaLnBrk="1" hangingPunct="1"/>
            <a:r>
              <a:rPr lang="it-IT" altLang="it-IT" b="1" dirty="0" smtClean="0">
                <a:solidFill>
                  <a:srgbClr val="006600"/>
                </a:solidFill>
                <a:latin typeface="+mj-lt"/>
              </a:rPr>
              <a:t>MONITORAGGIO PER PROVINCIA</a:t>
            </a:r>
            <a:endParaRPr lang="it-IT" altLang="it-IT" b="1" dirty="0">
              <a:solidFill>
                <a:srgbClr val="006600"/>
              </a:solidFill>
              <a:latin typeface="+mj-lt"/>
            </a:endParaRPr>
          </a:p>
        </p:txBody>
      </p:sp>
      <p:pic>
        <p:nvPicPr>
          <p:cNvPr id="2" name="Immagine 1" descr="logheria istituzionale con slogan ok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11"/>
          <a:stretch/>
        </p:blipFill>
        <p:spPr>
          <a:xfrm>
            <a:off x="4399865" y="6041444"/>
            <a:ext cx="4166899" cy="670955"/>
          </a:xfrm>
          <a:prstGeom prst="rect">
            <a:avLst/>
          </a:prstGeom>
        </p:spPr>
      </p:pic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853083"/>
              </p:ext>
            </p:extLst>
          </p:nvPr>
        </p:nvGraphicFramePr>
        <p:xfrm>
          <a:off x="4810820" y="2261679"/>
          <a:ext cx="3016346" cy="1913851"/>
        </p:xfrm>
        <a:graphic>
          <a:graphicData uri="http://schemas.openxmlformats.org/drawingml/2006/table">
            <a:tbl>
              <a:tblPr/>
              <a:tblGrid>
                <a:gridCol w="827980"/>
                <a:gridCol w="558800"/>
                <a:gridCol w="546100"/>
                <a:gridCol w="533400"/>
                <a:gridCol w="550066"/>
              </a:tblGrid>
              <a:tr h="45493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CONFRONTO PER PROVINCIA DI RESIDENZA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DOMANDE PRESENTATE E FINANZIABILI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405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PROVINCIA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PRESENTATE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FINANZIABILI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5928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PZ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28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28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5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1038390" y="1892347"/>
            <a:ext cx="286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PRIMA FINESTRA</a:t>
            </a:r>
            <a:endParaRPr lang="it-IT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810820" y="1892347"/>
            <a:ext cx="286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SECONDA FINESTRA</a:t>
            </a:r>
            <a:endParaRPr lang="it-IT" b="1" dirty="0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87948"/>
              </p:ext>
            </p:extLst>
          </p:nvPr>
        </p:nvGraphicFramePr>
        <p:xfrm>
          <a:off x="1038390" y="2266976"/>
          <a:ext cx="3009900" cy="1909339"/>
        </p:xfrm>
        <a:graphic>
          <a:graphicData uri="http://schemas.openxmlformats.org/drawingml/2006/table">
            <a:tbl>
              <a:tblPr/>
              <a:tblGrid>
                <a:gridCol w="778920"/>
                <a:gridCol w="557745"/>
                <a:gridCol w="557745"/>
                <a:gridCol w="557745"/>
                <a:gridCol w="557745"/>
              </a:tblGrid>
              <a:tr h="45386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CONFRONTO PER PROVINCIA DI RESIDENZA</a:t>
                      </a:r>
                      <a:b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DOMANDE PRESENTATE E FINANZIATE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397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PRESENTATE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FINANZIATE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5867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PZ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7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7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7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705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u"/>
      </p:transition>
    </mc:Choice>
    <mc:Fallback xmlns="">
      <p:transition spd="slow">
        <p:cover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9550" y="3100387"/>
            <a:ext cx="1104900" cy="6572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1573740" cy="936104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016642" y="0"/>
            <a:ext cx="612735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altLang="it-IT" sz="3600" b="1" dirty="0" smtClean="0">
                <a:solidFill>
                  <a:srgbClr val="006600"/>
                </a:solidFill>
                <a:latin typeface="+mj-lt"/>
              </a:rPr>
              <a:t>PSR Basilicata 2014-2020</a:t>
            </a:r>
          </a:p>
          <a:p>
            <a:pPr algn="ctr" eaLnBrk="1" hangingPunct="1"/>
            <a:endParaRPr lang="it-IT" altLang="it-IT" b="1" dirty="0" smtClean="0">
              <a:solidFill>
                <a:srgbClr val="006600"/>
              </a:solidFill>
              <a:latin typeface="+mj-lt"/>
            </a:endParaRPr>
          </a:p>
          <a:p>
            <a:pPr algn="ctr" eaLnBrk="1" hangingPunct="1"/>
            <a:r>
              <a:rPr lang="it-IT" altLang="it-IT" b="1" dirty="0" smtClean="0">
                <a:solidFill>
                  <a:srgbClr val="006600"/>
                </a:solidFill>
                <a:latin typeface="+mj-lt"/>
              </a:rPr>
              <a:t>MONITORAGGIO PER PROVINCIA</a:t>
            </a:r>
            <a:endParaRPr lang="it-IT" altLang="it-IT" b="1" dirty="0">
              <a:solidFill>
                <a:srgbClr val="006600"/>
              </a:solidFill>
              <a:latin typeface="+mj-lt"/>
            </a:endParaRPr>
          </a:p>
        </p:txBody>
      </p:sp>
      <p:pic>
        <p:nvPicPr>
          <p:cNvPr id="2" name="Immagine 1" descr="logheria istituzionale con slogan ok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11"/>
          <a:stretch/>
        </p:blipFill>
        <p:spPr>
          <a:xfrm>
            <a:off x="4399865" y="6041444"/>
            <a:ext cx="4166899" cy="670955"/>
          </a:xfrm>
          <a:prstGeom prst="rect">
            <a:avLst/>
          </a:prstGeom>
        </p:spPr>
      </p:pic>
      <p:graphicFrame>
        <p:nvGraphicFramePr>
          <p:cNvPr id="12" name="Gra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1528347"/>
              </p:ext>
            </p:extLst>
          </p:nvPr>
        </p:nvGraphicFramePr>
        <p:xfrm>
          <a:off x="474745" y="1930398"/>
          <a:ext cx="8194510" cy="3968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2797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u"/>
      </p:transition>
    </mc:Choice>
    <mc:Fallback xmlns="">
      <p:transition spd="slow">
        <p:cover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9550" y="3100387"/>
            <a:ext cx="1104900" cy="6572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1573740" cy="936104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016642" y="0"/>
            <a:ext cx="612735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altLang="it-IT" sz="3600" b="1" dirty="0" smtClean="0">
                <a:solidFill>
                  <a:srgbClr val="006600"/>
                </a:solidFill>
                <a:latin typeface="+mj-lt"/>
              </a:rPr>
              <a:t>PSR Basilicata 2014-2020</a:t>
            </a:r>
          </a:p>
          <a:p>
            <a:pPr algn="ctr" eaLnBrk="1" hangingPunct="1"/>
            <a:endParaRPr lang="it-IT" altLang="it-IT" b="1" dirty="0" smtClean="0">
              <a:solidFill>
                <a:srgbClr val="006600"/>
              </a:solidFill>
              <a:latin typeface="+mj-lt"/>
            </a:endParaRPr>
          </a:p>
          <a:p>
            <a:pPr algn="ctr" eaLnBrk="1" hangingPunct="1"/>
            <a:r>
              <a:rPr lang="it-IT" altLang="it-IT" b="1" dirty="0" smtClean="0">
                <a:solidFill>
                  <a:srgbClr val="006600"/>
                </a:solidFill>
                <a:latin typeface="+mj-lt"/>
              </a:rPr>
              <a:t>MONITORAGGIO PER AREA TERRITORIALE</a:t>
            </a:r>
            <a:endParaRPr lang="it-IT" altLang="it-IT" b="1" dirty="0">
              <a:solidFill>
                <a:srgbClr val="006600"/>
              </a:solidFill>
              <a:latin typeface="+mj-lt"/>
            </a:endParaRPr>
          </a:p>
        </p:txBody>
      </p:sp>
      <p:pic>
        <p:nvPicPr>
          <p:cNvPr id="2" name="Immagine 1" descr="logheria istituzionale con slogan ok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11"/>
          <a:stretch/>
        </p:blipFill>
        <p:spPr>
          <a:xfrm>
            <a:off x="4399865" y="6041444"/>
            <a:ext cx="4166899" cy="670955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444892" y="1523015"/>
            <a:ext cx="5828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DOMANDE FINANZIATE</a:t>
            </a:r>
            <a:endParaRPr lang="it-IT" b="1" dirty="0"/>
          </a:p>
        </p:txBody>
      </p:sp>
      <p:graphicFrame>
        <p:nvGraphicFramePr>
          <p:cNvPr id="13" name="Gra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899954"/>
              </p:ext>
            </p:extLst>
          </p:nvPr>
        </p:nvGraphicFramePr>
        <p:xfrm>
          <a:off x="321370" y="1803401"/>
          <a:ext cx="8390830" cy="394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641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u"/>
      </p:transition>
    </mc:Choice>
    <mc:Fallback xmlns="">
      <p:transition spd="slow">
        <p:cover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9550" y="3100387"/>
            <a:ext cx="1104900" cy="6572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1573740" cy="936104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016642" y="0"/>
            <a:ext cx="612735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altLang="it-IT" sz="3600" b="1" dirty="0" smtClean="0">
                <a:solidFill>
                  <a:srgbClr val="006600"/>
                </a:solidFill>
                <a:latin typeface="+mj-lt"/>
              </a:rPr>
              <a:t>PSR Basilicata 2014-2020</a:t>
            </a:r>
          </a:p>
          <a:p>
            <a:pPr algn="ctr" eaLnBrk="1" hangingPunct="1"/>
            <a:r>
              <a:rPr lang="it-IT" altLang="it-IT" b="1" dirty="0" smtClean="0">
                <a:solidFill>
                  <a:srgbClr val="006600"/>
                </a:solidFill>
                <a:latin typeface="+mj-lt"/>
              </a:rPr>
              <a:t>MONITORAGGIO PER AREE SVANTAGGIANTE </a:t>
            </a:r>
            <a:r>
              <a:rPr lang="it-IT" altLang="it-IT" b="1" dirty="0">
                <a:solidFill>
                  <a:srgbClr val="006600"/>
                </a:solidFill>
                <a:latin typeface="+mj-lt"/>
              </a:rPr>
              <a:t>Direttiva 75/268/CE</a:t>
            </a:r>
          </a:p>
        </p:txBody>
      </p:sp>
      <p:pic>
        <p:nvPicPr>
          <p:cNvPr id="2" name="Immagine 1" descr="logheria istituzionale con slogan ok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11"/>
          <a:stretch/>
        </p:blipFill>
        <p:spPr>
          <a:xfrm>
            <a:off x="4399865" y="6041444"/>
            <a:ext cx="4166899" cy="670955"/>
          </a:xfrm>
          <a:prstGeom prst="rect">
            <a:avLst/>
          </a:prstGeom>
        </p:spPr>
      </p:pic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1228746"/>
              </p:ext>
            </p:extLst>
          </p:nvPr>
        </p:nvGraphicFramePr>
        <p:xfrm>
          <a:off x="1038390" y="1752601"/>
          <a:ext cx="7048501" cy="4475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0555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u"/>
      </p:transition>
    </mc:Choice>
    <mc:Fallback xmlns="">
      <p:transition spd="slow">
        <p:cover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1573740" cy="936104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016642" y="0"/>
            <a:ext cx="612735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altLang="it-IT" sz="3600" b="1" dirty="0" smtClean="0">
                <a:solidFill>
                  <a:srgbClr val="006600"/>
                </a:solidFill>
                <a:latin typeface="+mj-lt"/>
              </a:rPr>
              <a:t>PSR Basilicata 2014-2020</a:t>
            </a:r>
          </a:p>
          <a:p>
            <a:pPr algn="ctr" eaLnBrk="1" hangingPunct="1"/>
            <a:endParaRPr lang="it-IT" altLang="it-IT" b="1" dirty="0" smtClean="0">
              <a:solidFill>
                <a:srgbClr val="006600"/>
              </a:solidFill>
              <a:latin typeface="+mj-lt"/>
            </a:endParaRPr>
          </a:p>
          <a:p>
            <a:pPr algn="ctr" eaLnBrk="1" hangingPunct="1"/>
            <a:r>
              <a:rPr lang="it-IT" altLang="it-IT" b="1" dirty="0" smtClean="0">
                <a:solidFill>
                  <a:srgbClr val="006600"/>
                </a:solidFill>
                <a:latin typeface="+mj-lt"/>
              </a:rPr>
              <a:t>MONITORAGGIO PER GENERE</a:t>
            </a:r>
            <a:endParaRPr lang="it-IT" altLang="it-IT" b="1" dirty="0">
              <a:solidFill>
                <a:srgbClr val="006600"/>
              </a:solidFill>
              <a:latin typeface="+mj-lt"/>
            </a:endParaRPr>
          </a:p>
        </p:txBody>
      </p:sp>
      <p:pic>
        <p:nvPicPr>
          <p:cNvPr id="2" name="Immagine 1" descr="logheria istituzionale con slogan ok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11"/>
          <a:stretch/>
        </p:blipFill>
        <p:spPr>
          <a:xfrm>
            <a:off x="4399865" y="6041444"/>
            <a:ext cx="4166899" cy="670955"/>
          </a:xfrm>
          <a:prstGeom prst="rect">
            <a:avLst/>
          </a:prstGeom>
        </p:spPr>
      </p:pic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033674"/>
              </p:ext>
            </p:extLst>
          </p:nvPr>
        </p:nvGraphicFramePr>
        <p:xfrm>
          <a:off x="635000" y="1849437"/>
          <a:ext cx="8039100" cy="42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5753100" y="4660900"/>
            <a:ext cx="444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/>
              <a:t>36%</a:t>
            </a:r>
            <a:endParaRPr lang="it-IT" sz="11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302500" y="4951715"/>
            <a:ext cx="596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/>
              <a:t>23%</a:t>
            </a:r>
            <a:endParaRPr lang="it-IT" sz="11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753100" y="28829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/>
              <a:t>64%</a:t>
            </a:r>
            <a:endParaRPr lang="it-IT" sz="11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302500" y="4635500"/>
            <a:ext cx="596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/>
              <a:t>77%</a:t>
            </a:r>
            <a:endParaRPr lang="it-IT" sz="1100" b="1" dirty="0"/>
          </a:p>
        </p:txBody>
      </p:sp>
    </p:spTree>
    <p:extLst>
      <p:ext uri="{BB962C8B-B14F-4D97-AF65-F5344CB8AC3E}">
        <p14:creationId xmlns:p14="http://schemas.microsoft.com/office/powerpoint/2010/main" val="140740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u"/>
      </p:transition>
    </mc:Choice>
    <mc:Fallback xmlns="">
      <p:transition spd="slow">
        <p:cover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1573740" cy="936104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016642" y="0"/>
            <a:ext cx="612735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altLang="it-IT" sz="3600" b="1" dirty="0" smtClean="0">
                <a:solidFill>
                  <a:srgbClr val="006600"/>
                </a:solidFill>
                <a:latin typeface="+mj-lt"/>
              </a:rPr>
              <a:t>PSR Basilicata 2014-2020</a:t>
            </a:r>
          </a:p>
          <a:p>
            <a:pPr algn="ctr" eaLnBrk="1" hangingPunct="1"/>
            <a:r>
              <a:rPr lang="it-IT" altLang="it-IT" b="1" dirty="0" smtClean="0">
                <a:solidFill>
                  <a:srgbClr val="006600"/>
                </a:solidFill>
                <a:latin typeface="+mj-lt"/>
              </a:rPr>
              <a:t>MONITORAGGIO PER ETA’</a:t>
            </a:r>
          </a:p>
          <a:p>
            <a:pPr algn="ctr" eaLnBrk="1" hangingPunct="1"/>
            <a:r>
              <a:rPr lang="it-IT" altLang="it-IT" b="1" dirty="0" smtClean="0">
                <a:solidFill>
                  <a:srgbClr val="006600"/>
                </a:solidFill>
                <a:latin typeface="+mj-lt"/>
              </a:rPr>
              <a:t>Domande finanziabili</a:t>
            </a:r>
            <a:endParaRPr lang="it-IT" altLang="it-IT" b="1" dirty="0">
              <a:solidFill>
                <a:srgbClr val="006600"/>
              </a:solidFill>
              <a:latin typeface="+mj-lt"/>
            </a:endParaRPr>
          </a:p>
        </p:txBody>
      </p:sp>
      <p:pic>
        <p:nvPicPr>
          <p:cNvPr id="2" name="Immagine 1" descr="logheria istituzionale con slogan ok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11"/>
          <a:stretch/>
        </p:blipFill>
        <p:spPr>
          <a:xfrm>
            <a:off x="4399865" y="6041444"/>
            <a:ext cx="4166899" cy="670955"/>
          </a:xfrm>
          <a:prstGeom prst="rect">
            <a:avLst/>
          </a:prstGeom>
        </p:spPr>
      </p:pic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550472"/>
              </p:ext>
            </p:extLst>
          </p:nvPr>
        </p:nvGraphicFramePr>
        <p:xfrm>
          <a:off x="476250" y="2099360"/>
          <a:ext cx="3088580" cy="1511300"/>
        </p:xfrm>
        <a:graphic>
          <a:graphicData uri="http://schemas.openxmlformats.org/drawingml/2006/table">
            <a:tbl>
              <a:tblPr/>
              <a:tblGrid>
                <a:gridCol w="772145"/>
                <a:gridCol w="772145"/>
                <a:gridCol w="772145"/>
                <a:gridCol w="772145"/>
              </a:tblGrid>
              <a:tr h="30226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ETA'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18-25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26-30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31-35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36-41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520347"/>
              </p:ext>
            </p:extLst>
          </p:nvPr>
        </p:nvGraphicFramePr>
        <p:xfrm>
          <a:off x="5306120" y="2101379"/>
          <a:ext cx="3088580" cy="1511300"/>
        </p:xfrm>
        <a:graphic>
          <a:graphicData uri="http://schemas.openxmlformats.org/drawingml/2006/table">
            <a:tbl>
              <a:tblPr/>
              <a:tblGrid>
                <a:gridCol w="772145"/>
                <a:gridCol w="772145"/>
                <a:gridCol w="772145"/>
                <a:gridCol w="772145"/>
              </a:tblGrid>
              <a:tr h="30226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ETA'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18-25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26-30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31-35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36-41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476250" y="1730075"/>
            <a:ext cx="286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PRIMA FINESTRA</a:t>
            </a:r>
            <a:endParaRPr lang="it-IT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5306120" y="1731061"/>
            <a:ext cx="286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SECONDA FINESTRA</a:t>
            </a:r>
            <a:endParaRPr lang="it-IT" b="1" dirty="0"/>
          </a:p>
        </p:txBody>
      </p:sp>
      <p:graphicFrame>
        <p:nvGraphicFramePr>
          <p:cNvPr id="19" name="Gra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1756518"/>
              </p:ext>
            </p:extLst>
          </p:nvPr>
        </p:nvGraphicFramePr>
        <p:xfrm>
          <a:off x="4594920" y="3610660"/>
          <a:ext cx="4206180" cy="2561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Gra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6436682"/>
              </p:ext>
            </p:extLst>
          </p:nvPr>
        </p:nvGraphicFramePr>
        <p:xfrm>
          <a:off x="251519" y="3745662"/>
          <a:ext cx="4148345" cy="2426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1327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u"/>
      </p:transition>
    </mc:Choice>
    <mc:Fallback xmlns="">
      <p:transition spd="slow">
        <p:cover dir="ru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1868</TotalTime>
  <Words>431</Words>
  <Application>Microsoft Office PowerPoint</Application>
  <PresentationFormat>Presentazione su schermo (4:3)</PresentationFormat>
  <Paragraphs>202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MS PGothic</vt:lpstr>
      <vt:lpstr>Arial</vt:lpstr>
      <vt:lpstr>Calibri</vt:lpstr>
      <vt:lpstr>Default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macbookpro</dc:creator>
  <cp:lastModifiedBy>Vita Nicola</cp:lastModifiedBy>
  <cp:revision>149</cp:revision>
  <cp:lastPrinted>2018-02-13T12:30:51Z</cp:lastPrinted>
  <dcterms:created xsi:type="dcterms:W3CDTF">2016-01-17T12:30:59Z</dcterms:created>
  <dcterms:modified xsi:type="dcterms:W3CDTF">2018-02-13T16:08:29Z</dcterms:modified>
</cp:coreProperties>
</file>