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68" r:id="rId2"/>
    <p:sldMasterId id="2147483780" r:id="rId3"/>
    <p:sldMasterId id="2147483794" r:id="rId4"/>
    <p:sldMasterId id="2147483810" r:id="rId5"/>
  </p:sldMasterIdLst>
  <p:notesMasterIdLst>
    <p:notesMasterId r:id="rId35"/>
  </p:notesMasterIdLst>
  <p:handoutMasterIdLst>
    <p:handoutMasterId r:id="rId36"/>
  </p:handoutMasterIdLst>
  <p:sldIdLst>
    <p:sldId id="486" r:id="rId6"/>
    <p:sldId id="487" r:id="rId7"/>
    <p:sldId id="488" r:id="rId8"/>
    <p:sldId id="504" r:id="rId9"/>
    <p:sldId id="505" r:id="rId10"/>
    <p:sldId id="507" r:id="rId11"/>
    <p:sldId id="506" r:id="rId12"/>
    <p:sldId id="489" r:id="rId13"/>
    <p:sldId id="467" r:id="rId14"/>
    <p:sldId id="456" r:id="rId15"/>
    <p:sldId id="492" r:id="rId16"/>
    <p:sldId id="436" r:id="rId17"/>
    <p:sldId id="481" r:id="rId18"/>
    <p:sldId id="348" r:id="rId19"/>
    <p:sldId id="512" r:id="rId20"/>
    <p:sldId id="480" r:id="rId21"/>
    <p:sldId id="513" r:id="rId22"/>
    <p:sldId id="493" r:id="rId23"/>
    <p:sldId id="494" r:id="rId24"/>
    <p:sldId id="508" r:id="rId25"/>
    <p:sldId id="509" r:id="rId26"/>
    <p:sldId id="497" r:id="rId27"/>
    <p:sldId id="515" r:id="rId28"/>
    <p:sldId id="478" r:id="rId29"/>
    <p:sldId id="516" r:id="rId30"/>
    <p:sldId id="514" r:id="rId31"/>
    <p:sldId id="519" r:id="rId32"/>
    <p:sldId id="511" r:id="rId33"/>
    <p:sldId id="495" r:id="rId34"/>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076" algn="l" rtl="0" fontAlgn="base">
      <a:spcBef>
        <a:spcPct val="0"/>
      </a:spcBef>
      <a:spcAft>
        <a:spcPct val="0"/>
      </a:spcAft>
      <a:defRPr sz="7600" b="1" kern="1200">
        <a:solidFill>
          <a:srgbClr val="FFD624"/>
        </a:solidFill>
        <a:latin typeface="Verdana" pitchFamily="34" charset="0"/>
        <a:ea typeface="+mn-ea"/>
        <a:cs typeface="+mn-cs"/>
      </a:defRPr>
    </a:lvl2pPr>
    <a:lvl3pPr marL="914148" algn="l" rtl="0" fontAlgn="base">
      <a:spcBef>
        <a:spcPct val="0"/>
      </a:spcBef>
      <a:spcAft>
        <a:spcPct val="0"/>
      </a:spcAft>
      <a:defRPr sz="7600" b="1" kern="1200">
        <a:solidFill>
          <a:srgbClr val="FFD624"/>
        </a:solidFill>
        <a:latin typeface="Verdana" pitchFamily="34" charset="0"/>
        <a:ea typeface="+mn-ea"/>
        <a:cs typeface="+mn-cs"/>
      </a:defRPr>
    </a:lvl3pPr>
    <a:lvl4pPr marL="1371224" algn="l" rtl="0" fontAlgn="base">
      <a:spcBef>
        <a:spcPct val="0"/>
      </a:spcBef>
      <a:spcAft>
        <a:spcPct val="0"/>
      </a:spcAft>
      <a:defRPr sz="7600" b="1" kern="1200">
        <a:solidFill>
          <a:srgbClr val="FFD624"/>
        </a:solidFill>
        <a:latin typeface="Verdana" pitchFamily="34" charset="0"/>
        <a:ea typeface="+mn-ea"/>
        <a:cs typeface="+mn-cs"/>
      </a:defRPr>
    </a:lvl4pPr>
    <a:lvl5pPr marL="1828300" algn="l" rtl="0" fontAlgn="base">
      <a:spcBef>
        <a:spcPct val="0"/>
      </a:spcBef>
      <a:spcAft>
        <a:spcPct val="0"/>
      </a:spcAft>
      <a:defRPr sz="7600" b="1" kern="1200">
        <a:solidFill>
          <a:srgbClr val="FFD624"/>
        </a:solidFill>
        <a:latin typeface="Verdana" pitchFamily="34" charset="0"/>
        <a:ea typeface="+mn-ea"/>
        <a:cs typeface="+mn-cs"/>
      </a:defRPr>
    </a:lvl5pPr>
    <a:lvl6pPr marL="2285375" algn="l" defTabSz="914148" rtl="0" eaLnBrk="1" latinLnBrk="0" hangingPunct="1">
      <a:defRPr sz="7600" b="1" kern="1200">
        <a:solidFill>
          <a:srgbClr val="FFD624"/>
        </a:solidFill>
        <a:latin typeface="Verdana" pitchFamily="34" charset="0"/>
        <a:ea typeface="+mn-ea"/>
        <a:cs typeface="+mn-cs"/>
      </a:defRPr>
    </a:lvl6pPr>
    <a:lvl7pPr marL="2742448" algn="l" defTabSz="914148" rtl="0" eaLnBrk="1" latinLnBrk="0" hangingPunct="1">
      <a:defRPr sz="7600" b="1" kern="1200">
        <a:solidFill>
          <a:srgbClr val="FFD624"/>
        </a:solidFill>
        <a:latin typeface="Verdana" pitchFamily="34" charset="0"/>
        <a:ea typeface="+mn-ea"/>
        <a:cs typeface="+mn-cs"/>
      </a:defRPr>
    </a:lvl7pPr>
    <a:lvl8pPr marL="3199524" algn="l" defTabSz="914148" rtl="0" eaLnBrk="1" latinLnBrk="0" hangingPunct="1">
      <a:defRPr sz="7600" b="1" kern="1200">
        <a:solidFill>
          <a:srgbClr val="FFD624"/>
        </a:solidFill>
        <a:latin typeface="Verdana" pitchFamily="34" charset="0"/>
        <a:ea typeface="+mn-ea"/>
        <a:cs typeface="+mn-cs"/>
      </a:defRPr>
    </a:lvl8pPr>
    <a:lvl9pPr marL="3656597" algn="l" defTabSz="914148"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ERUGAN Aurora (AGRI)" initials="I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831"/>
    <a:srgbClr val="3166CF"/>
    <a:srgbClr val="FFD624"/>
    <a:srgbClr val="0F5494"/>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27" autoAdjust="0"/>
  </p:normalViewPr>
  <p:slideViewPr>
    <p:cSldViewPr>
      <p:cViewPr varScale="1">
        <p:scale>
          <a:sx n="92" d="100"/>
          <a:sy n="92" d="100"/>
        </p:scale>
        <p:origin x="9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ellach\AppData\Local\Microsoft\Windows\INetCache\Content.Outlook\GB6FDVDL\graphs%20young%20farmers%20for%20Chia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baseline="0" dirty="0" err="1" smtClean="0"/>
              <a:t>Percentuale</a:t>
            </a:r>
            <a:r>
              <a:rPr lang="fr-BE" baseline="0" dirty="0" smtClean="0"/>
              <a:t> </a:t>
            </a:r>
            <a:r>
              <a:rPr lang="fr-BE" baseline="0" dirty="0" err="1" smtClean="0"/>
              <a:t>degli</a:t>
            </a:r>
            <a:r>
              <a:rPr lang="fr-BE" baseline="0" dirty="0" smtClean="0"/>
              <a:t> </a:t>
            </a:r>
            <a:r>
              <a:rPr lang="fr-BE" baseline="0" dirty="0" err="1" smtClean="0"/>
              <a:t>imprenditori</a:t>
            </a:r>
            <a:r>
              <a:rPr lang="fr-BE" baseline="0" dirty="0" smtClean="0"/>
              <a:t> </a:t>
            </a:r>
            <a:r>
              <a:rPr lang="fr-BE" baseline="0" dirty="0" err="1" smtClean="0"/>
              <a:t>sotto</a:t>
            </a:r>
            <a:r>
              <a:rPr lang="fr-BE" baseline="0" dirty="0" smtClean="0"/>
              <a:t> i 35 </a:t>
            </a:r>
            <a:r>
              <a:rPr lang="fr-BE" baseline="0" dirty="0" err="1" smtClean="0"/>
              <a:t>anni</a:t>
            </a:r>
            <a:r>
              <a:rPr lang="fr-BE" baseline="0" dirty="0" smtClean="0"/>
              <a:t> </a:t>
            </a:r>
            <a:r>
              <a:rPr lang="fr-BE" baseline="0" dirty="0"/>
              <a:t>per </a:t>
            </a:r>
            <a:r>
              <a:rPr lang="fr-BE" baseline="0" dirty="0" smtClean="0"/>
              <a:t>SM e </a:t>
            </a:r>
            <a:r>
              <a:rPr lang="fr-BE" baseline="0" dirty="0" err="1" smtClean="0"/>
              <a:t>sesso</a:t>
            </a:r>
            <a:r>
              <a:rPr lang="fr-BE" baseline="0" dirty="0" smtClean="0"/>
              <a:t> </a:t>
            </a:r>
            <a:r>
              <a:rPr lang="fr-BE" baseline="0" dirty="0" err="1" smtClean="0"/>
              <a:t>nel</a:t>
            </a:r>
            <a:r>
              <a:rPr lang="fr-BE" baseline="0" dirty="0" smtClean="0"/>
              <a:t> </a:t>
            </a:r>
            <a:r>
              <a:rPr lang="fr-BE" baseline="0" dirty="0"/>
              <a:t>2016</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5.9101862267216601E-2"/>
          <c:y val="0.12878472222222201"/>
          <c:w val="0.88179627546556705"/>
          <c:h val="0.71123824365704302"/>
        </c:manualLayout>
      </c:layout>
      <c:barChart>
        <c:barDir val="col"/>
        <c:grouping val="stacked"/>
        <c:varyColors val="0"/>
        <c:ser>
          <c:idx val="0"/>
          <c:order val="0"/>
          <c:tx>
            <c:strRef>
              <c:f>Sheet1!$E$22</c:f>
              <c:strCache>
                <c:ptCount val="1"/>
                <c:pt idx="0">
                  <c:v>% males</c:v>
                </c:pt>
              </c:strCache>
            </c:strRef>
          </c:tx>
          <c:spPr>
            <a:solidFill>
              <a:schemeClr val="accent1"/>
            </a:solidFill>
            <a:ln>
              <a:noFill/>
            </a:ln>
            <a:effectLst/>
          </c:spPr>
          <c:invertIfNegative val="0"/>
          <c:dPt>
            <c:idx val="28"/>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6C49-4EA4-979A-F0C8A803F654}"/>
              </c:ext>
            </c:extLst>
          </c:dPt>
          <c:cat>
            <c:strRef>
              <c:f>Sheet1!$D$23:$D$50</c:f>
              <c:strCache>
                <c:ptCount val="28"/>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Sheet1!$E$23:$E$51</c:f>
              <c:numCache>
                <c:formatCode>0.0%</c:formatCode>
                <c:ptCount val="29"/>
                <c:pt idx="0">
                  <c:v>5.28598536188669E-2</c:v>
                </c:pt>
                <c:pt idx="1">
                  <c:v>4.8786503551696898E-2</c:v>
                </c:pt>
                <c:pt idx="2">
                  <c:v>3.7330316742081399E-2</c:v>
                </c:pt>
                <c:pt idx="3">
                  <c:v>2.4251069900142599E-2</c:v>
                </c:pt>
                <c:pt idx="4">
                  <c:v>6.4247428654208294E-2</c:v>
                </c:pt>
                <c:pt idx="5">
                  <c:v>6.6467065868263495E-2</c:v>
                </c:pt>
                <c:pt idx="6">
                  <c:v>5.5539400988659497E-2</c:v>
                </c:pt>
                <c:pt idx="7">
                  <c:v>2.8951018322505299E-2</c:v>
                </c:pt>
                <c:pt idx="8">
                  <c:v>3.0729508370193202E-2</c:v>
                </c:pt>
                <c:pt idx="9">
                  <c:v>7.0511697187417899E-2</c:v>
                </c:pt>
                <c:pt idx="10">
                  <c:v>4.3581734344786599E-2</c:v>
                </c:pt>
                <c:pt idx="11">
                  <c:v>3.0182157788620202E-2</c:v>
                </c:pt>
                <c:pt idx="12">
                  <c:v>1.17344018317115E-2</c:v>
                </c:pt>
                <c:pt idx="13">
                  <c:v>3.2032032032031997E-2</c:v>
                </c:pt>
                <c:pt idx="14">
                  <c:v>5.22219265566791E-2</c:v>
                </c:pt>
                <c:pt idx="15">
                  <c:v>7.1065989847715796E-2</c:v>
                </c:pt>
                <c:pt idx="16">
                  <c:v>4.3906976744186102E-2</c:v>
                </c:pt>
                <c:pt idx="17">
                  <c:v>3.6519871106337302E-2</c:v>
                </c:pt>
                <c:pt idx="18">
                  <c:v>3.8433908045977003E-2</c:v>
                </c:pt>
                <c:pt idx="19">
                  <c:v>8.9962264150943397E-2</c:v>
                </c:pt>
                <c:pt idx="20">
                  <c:v>7.4877720280711699E-2</c:v>
                </c:pt>
                <c:pt idx="21">
                  <c:v>1.47115607382809E-2</c:v>
                </c:pt>
                <c:pt idx="22">
                  <c:v>2.3193835238148101E-2</c:v>
                </c:pt>
                <c:pt idx="23">
                  <c:v>3.9341917024320501E-2</c:v>
                </c:pt>
                <c:pt idx="24">
                  <c:v>9.0023382696804405E-2</c:v>
                </c:pt>
                <c:pt idx="25">
                  <c:v>3.4801850734258698E-2</c:v>
                </c:pt>
                <c:pt idx="26">
                  <c:v>4.3056879567842397E-2</c:v>
                </c:pt>
                <c:pt idx="27">
                  <c:v>3.7555387441910698E-2</c:v>
                </c:pt>
              </c:numCache>
            </c:numRef>
          </c:val>
          <c:extLst xmlns:c16r2="http://schemas.microsoft.com/office/drawing/2015/06/chart">
            <c:ext xmlns:c16="http://schemas.microsoft.com/office/drawing/2014/chart" uri="{C3380CC4-5D6E-409C-BE32-E72D297353CC}">
              <c16:uniqueId val="{00000002-6C49-4EA4-979A-F0C8A803F654}"/>
            </c:ext>
          </c:extLst>
        </c:ser>
        <c:ser>
          <c:idx val="1"/>
          <c:order val="1"/>
          <c:tx>
            <c:strRef>
              <c:f>Sheet1!$F$22</c:f>
              <c:strCache>
                <c:ptCount val="1"/>
                <c:pt idx="0">
                  <c:v>%females</c:v>
                </c:pt>
              </c:strCache>
            </c:strRef>
          </c:tx>
          <c:spPr>
            <a:solidFill>
              <a:srgbClr val="FFCCCC"/>
            </a:solidFill>
            <a:ln>
              <a:noFill/>
            </a:ln>
            <a:effectLst/>
          </c:spPr>
          <c:invertIfNegative val="0"/>
          <c:cat>
            <c:strRef>
              <c:f>Sheet1!$D$23:$D$50</c:f>
              <c:strCache>
                <c:ptCount val="28"/>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Sheet1!$F$23:$F$50</c:f>
              <c:numCache>
                <c:formatCode>0.0%</c:formatCode>
                <c:ptCount val="28"/>
                <c:pt idx="0">
                  <c:v>7.0479804825155897E-3</c:v>
                </c:pt>
                <c:pt idx="1">
                  <c:v>2.50591949486977E-2</c:v>
                </c:pt>
                <c:pt idx="2">
                  <c:v>7.1644042232277497E-3</c:v>
                </c:pt>
                <c:pt idx="3">
                  <c:v>1.9971469329529202E-3</c:v>
                </c:pt>
                <c:pt idx="4">
                  <c:v>1.0212950890917E-2</c:v>
                </c:pt>
                <c:pt idx="5">
                  <c:v>1.9760479041916201E-2</c:v>
                </c:pt>
                <c:pt idx="6">
                  <c:v>4.5071241640011602E-3</c:v>
                </c:pt>
                <c:pt idx="7">
                  <c:v>7.7231914738302102E-3</c:v>
                </c:pt>
                <c:pt idx="8">
                  <c:v>7.3225963471672496E-3</c:v>
                </c:pt>
                <c:pt idx="9">
                  <c:v>1.2507666695873099E-2</c:v>
                </c:pt>
                <c:pt idx="10">
                  <c:v>7.6602707124795496E-3</c:v>
                </c:pt>
                <c:pt idx="11">
                  <c:v>1.04127571549519E-2</c:v>
                </c:pt>
                <c:pt idx="12">
                  <c:v>1.43102461362335E-3</c:v>
                </c:pt>
                <c:pt idx="13">
                  <c:v>1.6016016016015999E-2</c:v>
                </c:pt>
                <c:pt idx="14">
                  <c:v>2.0755721128259699E-2</c:v>
                </c:pt>
                <c:pt idx="15">
                  <c:v>1.01522842639594E-2</c:v>
                </c:pt>
                <c:pt idx="16">
                  <c:v>1.6E-2</c:v>
                </c:pt>
                <c:pt idx="17">
                  <c:v>1.07411385606874E-3</c:v>
                </c:pt>
                <c:pt idx="18">
                  <c:v>3.0531609195402301E-3</c:v>
                </c:pt>
                <c:pt idx="19">
                  <c:v>3.1773584905660401E-2</c:v>
                </c:pt>
                <c:pt idx="20">
                  <c:v>2.7518253349401001E-2</c:v>
                </c:pt>
                <c:pt idx="21">
                  <c:v>4.2474322341493499E-3</c:v>
                </c:pt>
                <c:pt idx="22">
                  <c:v>7.6621186839390598E-3</c:v>
                </c:pt>
                <c:pt idx="23">
                  <c:v>6.7238912732475002E-3</c:v>
                </c:pt>
                <c:pt idx="24">
                  <c:v>2.1044427123928299E-2</c:v>
                </c:pt>
                <c:pt idx="25">
                  <c:v>3.4198350432508499E-3</c:v>
                </c:pt>
                <c:pt idx="26">
                  <c:v>1.0168414362885301E-2</c:v>
                </c:pt>
                <c:pt idx="27">
                  <c:v>6.1061277423538297E-3</c:v>
                </c:pt>
              </c:numCache>
            </c:numRef>
          </c:val>
          <c:extLst xmlns:c16r2="http://schemas.microsoft.com/office/drawing/2015/06/chart">
            <c:ext xmlns:c16="http://schemas.microsoft.com/office/drawing/2014/chart" uri="{C3380CC4-5D6E-409C-BE32-E72D297353CC}">
              <c16:uniqueId val="{00000003-6C49-4EA4-979A-F0C8A803F654}"/>
            </c:ext>
          </c:extLst>
        </c:ser>
        <c:dLbls>
          <c:showLegendKey val="0"/>
          <c:showVal val="0"/>
          <c:showCatName val="0"/>
          <c:showSerName val="0"/>
          <c:showPercent val="0"/>
          <c:showBubbleSize val="0"/>
        </c:dLbls>
        <c:gapWidth val="80"/>
        <c:overlap val="100"/>
        <c:axId val="274891720"/>
        <c:axId val="274896200"/>
      </c:barChart>
      <c:lineChart>
        <c:grouping val="standard"/>
        <c:varyColors val="0"/>
        <c:ser>
          <c:idx val="3"/>
          <c:order val="3"/>
          <c:tx>
            <c:v>EU-average</c:v>
          </c:tx>
          <c:spPr>
            <a:ln w="28575" cap="rnd">
              <a:solidFill>
                <a:sysClr val="windowText" lastClr="000000"/>
              </a:solidFill>
              <a:round/>
            </a:ln>
            <a:effectLst/>
          </c:spPr>
          <c:marker>
            <c:symbol val="none"/>
          </c:marker>
          <c:dLbls>
            <c:dLbl>
              <c:idx val="27"/>
              <c:layout>
                <c:manualLayout>
                  <c:x val="-9.5238095238096392E-3"/>
                  <c:y val="-3.4722222222222901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C49-4EA4-979A-F0C8A803F654}"/>
                </c:ext>
                <c:ext xmlns:c15="http://schemas.microsoft.com/office/drawing/2012/chart" uri="{CE6537A1-D6FC-4f65-9D91-7224C49458BB}">
                  <c15:layout>
                    <c:manualLayout>
                      <c:w val="5.0055618047744034E-2"/>
                      <c:h val="5.892361111111111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Sheet1!$H$23:$H$50</c:f>
              <c:numCache>
                <c:formatCode>0.0%</c:formatCode>
                <c:ptCount val="28"/>
                <c:pt idx="0">
                  <c:v>5.0999999999999997E-2</c:v>
                </c:pt>
                <c:pt idx="1">
                  <c:v>5.0999999999999997E-2</c:v>
                </c:pt>
                <c:pt idx="2">
                  <c:v>5.0999999999999997E-2</c:v>
                </c:pt>
                <c:pt idx="3">
                  <c:v>5.0999999999999997E-2</c:v>
                </c:pt>
                <c:pt idx="4">
                  <c:v>5.0999999999999997E-2</c:v>
                </c:pt>
                <c:pt idx="5">
                  <c:v>5.0999999999999997E-2</c:v>
                </c:pt>
                <c:pt idx="6">
                  <c:v>5.0999999999999997E-2</c:v>
                </c:pt>
                <c:pt idx="7">
                  <c:v>5.0999999999999997E-2</c:v>
                </c:pt>
                <c:pt idx="8">
                  <c:v>5.0999999999999997E-2</c:v>
                </c:pt>
                <c:pt idx="9">
                  <c:v>5.0999999999999997E-2</c:v>
                </c:pt>
                <c:pt idx="10">
                  <c:v>5.0999999999999997E-2</c:v>
                </c:pt>
                <c:pt idx="11">
                  <c:v>5.0999999999999997E-2</c:v>
                </c:pt>
                <c:pt idx="12">
                  <c:v>5.0999999999999997E-2</c:v>
                </c:pt>
                <c:pt idx="13">
                  <c:v>5.0999999999999997E-2</c:v>
                </c:pt>
                <c:pt idx="14">
                  <c:v>5.0999999999999997E-2</c:v>
                </c:pt>
                <c:pt idx="15">
                  <c:v>5.0999999999999997E-2</c:v>
                </c:pt>
                <c:pt idx="16">
                  <c:v>5.0999999999999997E-2</c:v>
                </c:pt>
                <c:pt idx="17">
                  <c:v>5.0999999999999997E-2</c:v>
                </c:pt>
                <c:pt idx="18">
                  <c:v>5.0999999999999997E-2</c:v>
                </c:pt>
                <c:pt idx="19">
                  <c:v>5.0999999999999997E-2</c:v>
                </c:pt>
                <c:pt idx="20">
                  <c:v>5.0999999999999997E-2</c:v>
                </c:pt>
                <c:pt idx="21">
                  <c:v>5.0999999999999997E-2</c:v>
                </c:pt>
                <c:pt idx="22">
                  <c:v>5.0999999999999997E-2</c:v>
                </c:pt>
                <c:pt idx="23">
                  <c:v>5.0999999999999997E-2</c:v>
                </c:pt>
                <c:pt idx="24">
                  <c:v>5.0999999999999997E-2</c:v>
                </c:pt>
                <c:pt idx="25">
                  <c:v>5.0999999999999997E-2</c:v>
                </c:pt>
                <c:pt idx="26">
                  <c:v>5.0999999999999997E-2</c:v>
                </c:pt>
                <c:pt idx="27">
                  <c:v>5.0999999999999997E-2</c:v>
                </c:pt>
              </c:numCache>
            </c:numRef>
          </c:val>
          <c:smooth val="0"/>
          <c:extLst xmlns:c16r2="http://schemas.microsoft.com/office/drawing/2015/06/chart">
            <c:ext xmlns:c16="http://schemas.microsoft.com/office/drawing/2014/chart" uri="{C3380CC4-5D6E-409C-BE32-E72D297353CC}">
              <c16:uniqueId val="{00000005-6C49-4EA4-979A-F0C8A803F654}"/>
            </c:ext>
          </c:extLst>
        </c:ser>
        <c:dLbls>
          <c:showLegendKey val="0"/>
          <c:showVal val="0"/>
          <c:showCatName val="0"/>
          <c:showSerName val="0"/>
          <c:showPercent val="0"/>
          <c:showBubbleSize val="0"/>
        </c:dLbls>
        <c:marker val="1"/>
        <c:smooth val="0"/>
        <c:axId val="274891720"/>
        <c:axId val="274896200"/>
      </c:lineChart>
      <c:scatterChart>
        <c:scatterStyle val="lineMarker"/>
        <c:varyColors val="0"/>
        <c:ser>
          <c:idx val="2"/>
          <c:order val="2"/>
          <c:tx>
            <c:strRef>
              <c:f>Sheet1!$G$22</c:f>
              <c:strCache>
                <c:ptCount val="1"/>
                <c:pt idx="0">
                  <c:v>ratio &lt;35 years/&gt;= 55 years (right axis)</c:v>
                </c:pt>
              </c:strCache>
            </c:strRef>
          </c:tx>
          <c:spPr>
            <a:ln w="25400" cap="rnd">
              <a:noFill/>
              <a:round/>
            </a:ln>
            <a:effectLst/>
          </c:spPr>
          <c:marker>
            <c:symbol val="circle"/>
            <c:size val="6"/>
            <c:spPr>
              <a:solidFill>
                <a:schemeClr val="accent4"/>
              </a:solidFill>
              <a:ln w="9525">
                <a:solidFill>
                  <a:schemeClr val="tx1"/>
                </a:solidFill>
              </a:ln>
              <a:effectLst/>
            </c:spPr>
          </c:marker>
          <c:yVal>
            <c:numRef>
              <c:f>Sheet1!$G$23:$G$51</c:f>
              <c:numCache>
                <c:formatCode>0.0%</c:formatCode>
                <c:ptCount val="29"/>
                <c:pt idx="0">
                  <c:v>0.122</c:v>
                </c:pt>
                <c:pt idx="1">
                  <c:v>0.123</c:v>
                </c:pt>
                <c:pt idx="2">
                  <c:v>7.5999999999999998E-2</c:v>
                </c:pt>
                <c:pt idx="3">
                  <c:v>4.8000000000000001E-2</c:v>
                </c:pt>
                <c:pt idx="4">
                  <c:v>0.188</c:v>
                </c:pt>
                <c:pt idx="5">
                  <c:v>0.17399999999999999</c:v>
                </c:pt>
                <c:pt idx="6">
                  <c:v>0.111</c:v>
                </c:pt>
                <c:pt idx="7">
                  <c:v>0.06</c:v>
                </c:pt>
                <c:pt idx="8">
                  <c:v>6.7000000000000004E-2</c:v>
                </c:pt>
                <c:pt idx="9">
                  <c:v>0.188</c:v>
                </c:pt>
                <c:pt idx="10">
                  <c:v>8.5000000000000006E-2</c:v>
                </c:pt>
                <c:pt idx="11">
                  <c:v>6.2E-2</c:v>
                </c:pt>
                <c:pt idx="12">
                  <c:v>1.7000000000000001E-2</c:v>
                </c:pt>
                <c:pt idx="13">
                  <c:v>8.4000000000000005E-2</c:v>
                </c:pt>
                <c:pt idx="14">
                  <c:v>0.13400000000000001</c:v>
                </c:pt>
                <c:pt idx="15">
                  <c:v>0.17599999999999999</c:v>
                </c:pt>
                <c:pt idx="16">
                  <c:v>0.10299999999999999</c:v>
                </c:pt>
                <c:pt idx="17">
                  <c:v>5.7000000000000002E-2</c:v>
                </c:pt>
                <c:pt idx="18">
                  <c:v>8.5999999999999993E-2</c:v>
                </c:pt>
                <c:pt idx="19">
                  <c:v>0.41799999999999998</c:v>
                </c:pt>
                <c:pt idx="20">
                  <c:v>0.26600000000000001</c:v>
                </c:pt>
                <c:pt idx="21">
                  <c:v>2.5000000000000001E-2</c:v>
                </c:pt>
                <c:pt idx="22">
                  <c:v>4.5999999999999999E-2</c:v>
                </c:pt>
                <c:pt idx="23">
                  <c:v>8.1000000000000003E-2</c:v>
                </c:pt>
                <c:pt idx="24">
                  <c:v>0.23699999999999999</c:v>
                </c:pt>
                <c:pt idx="25">
                  <c:v>0.115</c:v>
                </c:pt>
                <c:pt idx="26">
                  <c:v>8.7999999999999995E-2</c:v>
                </c:pt>
                <c:pt idx="27">
                  <c:v>7.0000000000000007E-2</c:v>
                </c:pt>
              </c:numCache>
            </c:numRef>
          </c:yVal>
          <c:smooth val="0"/>
          <c:extLst xmlns:c16r2="http://schemas.microsoft.com/office/drawing/2015/06/chart">
            <c:ext xmlns:c16="http://schemas.microsoft.com/office/drawing/2014/chart" uri="{C3380CC4-5D6E-409C-BE32-E72D297353CC}">
              <c16:uniqueId val="{00000006-6C49-4EA4-979A-F0C8A803F654}"/>
            </c:ext>
          </c:extLst>
        </c:ser>
        <c:dLbls>
          <c:showLegendKey val="0"/>
          <c:showVal val="0"/>
          <c:showCatName val="0"/>
          <c:showSerName val="0"/>
          <c:showPercent val="0"/>
          <c:showBubbleSize val="0"/>
        </c:dLbls>
        <c:axId val="274901064"/>
        <c:axId val="274896584"/>
      </c:scatterChart>
      <c:catAx>
        <c:axId val="27489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74896200"/>
        <c:crosses val="autoZero"/>
        <c:auto val="1"/>
        <c:lblAlgn val="ctr"/>
        <c:lblOffset val="100"/>
        <c:noMultiLvlLbl val="0"/>
      </c:catAx>
      <c:valAx>
        <c:axId val="274896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74891720"/>
        <c:crosses val="autoZero"/>
        <c:crossBetween val="between"/>
      </c:valAx>
      <c:valAx>
        <c:axId val="27489658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74901064"/>
        <c:crosses val="max"/>
        <c:crossBetween val="between"/>
      </c:valAx>
      <c:catAx>
        <c:axId val="274901064"/>
        <c:scaling>
          <c:orientation val="minMax"/>
        </c:scaling>
        <c:delete val="1"/>
        <c:axPos val="b"/>
        <c:majorTickMark val="out"/>
        <c:minorTickMark val="none"/>
        <c:tickLblPos val="nextTo"/>
        <c:crossAx val="2748965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‹N›</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‹N›</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76" algn="l" rtl="0" eaLnBrk="0" fontAlgn="base" hangingPunct="0">
      <a:spcBef>
        <a:spcPct val="30000"/>
      </a:spcBef>
      <a:spcAft>
        <a:spcPct val="0"/>
      </a:spcAft>
      <a:defRPr sz="1200" kern="1200">
        <a:solidFill>
          <a:schemeClr val="tx1"/>
        </a:solidFill>
        <a:latin typeface="Arial" charset="0"/>
        <a:ea typeface="+mn-ea"/>
        <a:cs typeface="+mn-cs"/>
      </a:defRPr>
    </a:lvl2pPr>
    <a:lvl3pPr marL="914148" algn="l" rtl="0" eaLnBrk="0" fontAlgn="base" hangingPunct="0">
      <a:spcBef>
        <a:spcPct val="30000"/>
      </a:spcBef>
      <a:spcAft>
        <a:spcPct val="0"/>
      </a:spcAft>
      <a:defRPr sz="1200" kern="1200">
        <a:solidFill>
          <a:schemeClr val="tx1"/>
        </a:solidFill>
        <a:latin typeface="Arial" charset="0"/>
        <a:ea typeface="+mn-ea"/>
        <a:cs typeface="+mn-cs"/>
      </a:defRPr>
    </a:lvl3pPr>
    <a:lvl4pPr marL="1371224" algn="l" rtl="0" eaLnBrk="0" fontAlgn="base" hangingPunct="0">
      <a:spcBef>
        <a:spcPct val="30000"/>
      </a:spcBef>
      <a:spcAft>
        <a:spcPct val="0"/>
      </a:spcAft>
      <a:defRPr sz="1200" kern="1200">
        <a:solidFill>
          <a:schemeClr val="tx1"/>
        </a:solidFill>
        <a:latin typeface="Arial" charset="0"/>
        <a:ea typeface="+mn-ea"/>
        <a:cs typeface="+mn-cs"/>
      </a:defRPr>
    </a:lvl4pPr>
    <a:lvl5pPr marL="1828300" algn="l" rtl="0" eaLnBrk="0" fontAlgn="base" hangingPunct="0">
      <a:spcBef>
        <a:spcPct val="30000"/>
      </a:spcBef>
      <a:spcAft>
        <a:spcPct val="0"/>
      </a:spcAft>
      <a:defRPr sz="1200" kern="1200">
        <a:solidFill>
          <a:schemeClr val="tx1"/>
        </a:solidFill>
        <a:latin typeface="Arial" charset="0"/>
        <a:ea typeface="+mn-ea"/>
        <a:cs typeface="+mn-cs"/>
      </a:defRPr>
    </a:lvl5pPr>
    <a:lvl6pPr marL="2285375" algn="l" defTabSz="914148" rtl="0" eaLnBrk="1" latinLnBrk="0" hangingPunct="1">
      <a:defRPr sz="1200" kern="1200">
        <a:solidFill>
          <a:schemeClr val="tx1"/>
        </a:solidFill>
        <a:latin typeface="+mn-lt"/>
        <a:ea typeface="+mn-ea"/>
        <a:cs typeface="+mn-cs"/>
      </a:defRPr>
    </a:lvl6pPr>
    <a:lvl7pPr marL="2742448" algn="l" defTabSz="914148" rtl="0" eaLnBrk="1" latinLnBrk="0" hangingPunct="1">
      <a:defRPr sz="1200" kern="1200">
        <a:solidFill>
          <a:schemeClr val="tx1"/>
        </a:solidFill>
        <a:latin typeface="+mn-lt"/>
        <a:ea typeface="+mn-ea"/>
        <a:cs typeface="+mn-cs"/>
      </a:defRPr>
    </a:lvl7pPr>
    <a:lvl8pPr marL="3199524" algn="l" defTabSz="914148" rtl="0" eaLnBrk="1" latinLnBrk="0" hangingPunct="1">
      <a:defRPr sz="1200" kern="1200">
        <a:solidFill>
          <a:schemeClr val="tx1"/>
        </a:solidFill>
        <a:latin typeface="+mn-lt"/>
        <a:ea typeface="+mn-ea"/>
        <a:cs typeface="+mn-cs"/>
      </a:defRPr>
    </a:lvl8pPr>
    <a:lvl9pPr marL="3656597" algn="l" defTabSz="9141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6800" cy="3657600"/>
          </a:xfrm>
        </p:spPr>
      </p:sp>
      <p:sp>
        <p:nvSpPr>
          <p:cNvPr id="3" name="Notes Placeholder 2"/>
          <p:cNvSpPr>
            <a:spLocks noGrp="1"/>
          </p:cNvSpPr>
          <p:nvPr>
            <p:ph type="body" idx="1"/>
          </p:nvPr>
        </p:nvSpPr>
        <p:spPr/>
        <p:txBody>
          <a:bodyPr/>
          <a:lstStyle/>
          <a:p>
            <a:pPr defTabSz="897849">
              <a:defRPr/>
            </a:pPr>
            <a:r>
              <a:rPr lang="en-GB" dirty="0" smtClean="0"/>
              <a:t>Update of figure 6 of the Communication.</a:t>
            </a:r>
          </a:p>
          <a:p>
            <a:r>
              <a:rPr lang="en-US" b="1" i="1" dirty="0"/>
              <a:t>Average CAP support </a:t>
            </a:r>
            <a:r>
              <a:rPr lang="en-US" i="1" dirty="0"/>
              <a:t>= operating subsidies per worker incl. support covering possible negative market income </a:t>
            </a:r>
            <a:endParaRPr lang="en-US" dirty="0"/>
          </a:p>
          <a:p>
            <a:r>
              <a:rPr lang="en-US" b="1" i="1" dirty="0"/>
              <a:t>Average farmer income (without CAP support) </a:t>
            </a:r>
            <a:r>
              <a:rPr lang="en-US" i="1" dirty="0"/>
              <a:t>= entrepreneurial income per worker </a:t>
            </a:r>
            <a:r>
              <a:rPr lang="en-US" b="1" dirty="0"/>
              <a:t>- </a:t>
            </a:r>
            <a:r>
              <a:rPr lang="en-US" i="1" dirty="0"/>
              <a:t>operating subsidies </a:t>
            </a:r>
            <a:endParaRPr lang="en-US" dirty="0"/>
          </a:p>
          <a:p>
            <a:r>
              <a:rPr lang="en-US" b="1" i="1" dirty="0" err="1"/>
              <a:t>Nota</a:t>
            </a:r>
            <a:r>
              <a:rPr lang="en-US" i="1" dirty="0"/>
              <a:t>: CAP support does not include investment support; average farmer income without CAP support in LU and FI was negative over the period considered - the negative income was compensated by CAP support as indicated on the graph </a:t>
            </a:r>
            <a:endParaRPr lang="en-GB" dirty="0" smtClean="0"/>
          </a:p>
          <a:p>
            <a:endParaRPr lang="en-GB" dirty="0"/>
          </a:p>
        </p:txBody>
      </p:sp>
      <p:sp>
        <p:nvSpPr>
          <p:cNvPr id="4" name="Slide Number Placeholder 3"/>
          <p:cNvSpPr>
            <a:spLocks noGrp="1"/>
          </p:cNvSpPr>
          <p:nvPr>
            <p:ph type="sldNum" sz="quarter" idx="10"/>
          </p:nvPr>
        </p:nvSpPr>
        <p:spPr/>
        <p:txBody>
          <a:bodyPr/>
          <a:lstStyle/>
          <a:p>
            <a:pPr defTabSz="897849">
              <a:defRPr/>
            </a:pPr>
            <a:fld id="{36441B25-C4D1-47DB-817D-B9C4FC5392FB}" type="slidenum">
              <a:rPr lang="en-GB">
                <a:solidFill>
                  <a:srgbClr val="000000"/>
                </a:solidFill>
              </a:rPr>
              <a:pPr defTabSz="897849">
                <a:defRPr/>
              </a:pPr>
              <a:t>4</a:t>
            </a:fld>
            <a:endParaRPr lang="en-GB">
              <a:solidFill>
                <a:srgbClr val="000000"/>
              </a:solidFill>
            </a:endParaRPr>
          </a:p>
        </p:txBody>
      </p:sp>
    </p:spTree>
    <p:extLst>
      <p:ext uri="{BB962C8B-B14F-4D97-AF65-F5344CB8AC3E}">
        <p14:creationId xmlns:p14="http://schemas.microsoft.com/office/powerpoint/2010/main" val="39196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7500" b="1">
                <a:solidFill>
                  <a:srgbClr val="FFD624"/>
                </a:solidFill>
                <a:latin typeface="Verdana" pitchFamily="34" charset="0"/>
              </a:defRPr>
            </a:lvl1pPr>
            <a:lvl2pPr marL="729503" indent="-280578" eaLnBrk="0" hangingPunct="0">
              <a:defRPr sz="7500" b="1">
                <a:solidFill>
                  <a:srgbClr val="FFD624"/>
                </a:solidFill>
                <a:latin typeface="Verdana" pitchFamily="34" charset="0"/>
              </a:defRPr>
            </a:lvl2pPr>
            <a:lvl3pPr marL="1122312" indent="-224462" eaLnBrk="0" hangingPunct="0">
              <a:defRPr sz="7500" b="1">
                <a:solidFill>
                  <a:srgbClr val="FFD624"/>
                </a:solidFill>
                <a:latin typeface="Verdana" pitchFamily="34" charset="0"/>
              </a:defRPr>
            </a:lvl3pPr>
            <a:lvl4pPr marL="1571236" indent="-224462" eaLnBrk="0" hangingPunct="0">
              <a:defRPr sz="7500" b="1">
                <a:solidFill>
                  <a:srgbClr val="FFD624"/>
                </a:solidFill>
                <a:latin typeface="Verdana" pitchFamily="34" charset="0"/>
              </a:defRPr>
            </a:lvl4pPr>
            <a:lvl5pPr marL="2020161" indent="-224462" eaLnBrk="0" hangingPunct="0">
              <a:defRPr sz="7500" b="1">
                <a:solidFill>
                  <a:srgbClr val="FFD624"/>
                </a:solidFill>
                <a:latin typeface="Verdana" pitchFamily="34" charset="0"/>
              </a:defRPr>
            </a:lvl5pPr>
            <a:lvl6pPr marL="2469086" indent="-224462" eaLnBrk="0" fontAlgn="base" hangingPunct="0">
              <a:spcBef>
                <a:spcPct val="0"/>
              </a:spcBef>
              <a:spcAft>
                <a:spcPct val="0"/>
              </a:spcAft>
              <a:defRPr sz="7500" b="1">
                <a:solidFill>
                  <a:srgbClr val="FFD624"/>
                </a:solidFill>
                <a:latin typeface="Verdana" pitchFamily="34" charset="0"/>
              </a:defRPr>
            </a:lvl6pPr>
            <a:lvl7pPr marL="2918010" indent="-224462" eaLnBrk="0" fontAlgn="base" hangingPunct="0">
              <a:spcBef>
                <a:spcPct val="0"/>
              </a:spcBef>
              <a:spcAft>
                <a:spcPct val="0"/>
              </a:spcAft>
              <a:defRPr sz="7500" b="1">
                <a:solidFill>
                  <a:srgbClr val="FFD624"/>
                </a:solidFill>
                <a:latin typeface="Verdana" pitchFamily="34" charset="0"/>
              </a:defRPr>
            </a:lvl7pPr>
            <a:lvl8pPr marL="3366935" indent="-224462" eaLnBrk="0" fontAlgn="base" hangingPunct="0">
              <a:spcBef>
                <a:spcPct val="0"/>
              </a:spcBef>
              <a:spcAft>
                <a:spcPct val="0"/>
              </a:spcAft>
              <a:defRPr sz="7500" b="1">
                <a:solidFill>
                  <a:srgbClr val="FFD624"/>
                </a:solidFill>
                <a:latin typeface="Verdana" pitchFamily="34" charset="0"/>
              </a:defRPr>
            </a:lvl8pPr>
            <a:lvl9pPr marL="3815860" indent="-224462" eaLnBrk="0" fontAlgn="base" hangingPunct="0">
              <a:spcBef>
                <a:spcPct val="0"/>
              </a:spcBef>
              <a:spcAft>
                <a:spcPct val="0"/>
              </a:spcAft>
              <a:defRPr sz="7500" b="1">
                <a:solidFill>
                  <a:srgbClr val="FFD624"/>
                </a:solidFill>
                <a:latin typeface="Verdana" pitchFamily="34" charset="0"/>
              </a:defRPr>
            </a:lvl9pPr>
          </a:lstStyle>
          <a:p>
            <a:pPr defTabSz="897849" eaLnBrk="1" hangingPunct="1">
              <a:defRPr/>
            </a:pPr>
            <a:fld id="{F0F84A34-FC12-4D1C-AF86-733E557F0308}" type="slidenum">
              <a:rPr lang="en-GB" sz="1200" b="0">
                <a:solidFill>
                  <a:srgbClr val="000000"/>
                </a:solidFill>
                <a:latin typeface="Arial" charset="0"/>
              </a:rPr>
              <a:pPr defTabSz="897849" eaLnBrk="1" hangingPunct="1">
                <a:defRPr/>
              </a:pPr>
              <a:t>24</a:t>
            </a:fld>
            <a:endParaRPr lang="en-GB" sz="1200" b="0">
              <a:solidFill>
                <a:srgbClr val="000000"/>
              </a:solidFill>
              <a:latin typeface="Arial" charset="0"/>
            </a:endParaRPr>
          </a:p>
        </p:txBody>
      </p:sp>
      <p:sp>
        <p:nvSpPr>
          <p:cNvPr id="51203" name="Rectangle 2"/>
          <p:cNvSpPr>
            <a:spLocks noGrp="1" noRot="1" noChangeAspect="1" noChangeArrowheads="1" noTextEdit="1"/>
          </p:cNvSpPr>
          <p:nvPr>
            <p:ph type="sldImg"/>
          </p:nvPr>
        </p:nvSpPr>
        <p:spPr>
          <a:xfrm>
            <a:off x="896938" y="731838"/>
            <a:ext cx="4876800" cy="3657600"/>
          </a:xfrm>
          <a:ln/>
        </p:spPr>
      </p:sp>
      <p:sp>
        <p:nvSpPr>
          <p:cNvPr id="51204"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219294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a:p>
        </p:txBody>
      </p:sp>
    </p:spTree>
    <p:extLst>
      <p:ext uri="{BB962C8B-B14F-4D97-AF65-F5344CB8AC3E}">
        <p14:creationId xmlns:p14="http://schemas.microsoft.com/office/powerpoint/2010/main" val="250391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27075"/>
            <a:ext cx="4840288" cy="36306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lgn="l" defTabSz="897417" fontAlgn="auto">
              <a:spcBef>
                <a:spcPts val="0"/>
              </a:spcBef>
              <a:spcAft>
                <a:spcPts val="0"/>
              </a:spcAft>
              <a:defRPr/>
            </a:pPr>
            <a:fld id="{633065A2-36FB-4225-8EDB-51AA536FA08A}" type="slidenum">
              <a:rPr lang="en-GB" sz="1800">
                <a:solidFill>
                  <a:prstClr val="black"/>
                </a:solidFill>
                <a:latin typeface="Arial"/>
              </a:rPr>
              <a:pPr algn="l" defTabSz="897417" fontAlgn="auto">
                <a:spcBef>
                  <a:spcPts val="0"/>
                </a:spcBef>
                <a:spcAft>
                  <a:spcPts val="0"/>
                </a:spcAft>
                <a:defRPr/>
              </a:pPr>
              <a:t>8</a:t>
            </a:fld>
            <a:endParaRPr lang="en-GB" sz="1800">
              <a:solidFill>
                <a:prstClr val="black"/>
              </a:solidFill>
              <a:latin typeface="Arial"/>
            </a:endParaRPr>
          </a:p>
        </p:txBody>
      </p:sp>
    </p:spTree>
    <p:extLst>
      <p:ext uri="{BB962C8B-B14F-4D97-AF65-F5344CB8AC3E}">
        <p14:creationId xmlns:p14="http://schemas.microsoft.com/office/powerpoint/2010/main" val="287947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97849">
              <a:defRPr/>
            </a:pPr>
            <a:fld id="{36441B25-C4D1-47DB-817D-B9C4FC5392FB}" type="slidenum">
              <a:rPr lang="en-GB">
                <a:solidFill>
                  <a:srgbClr val="000000"/>
                </a:solidFill>
              </a:rPr>
              <a:pPr defTabSz="897849">
                <a:defRPr/>
              </a:pPr>
              <a:t>9</a:t>
            </a:fld>
            <a:endParaRPr lang="en-GB">
              <a:solidFill>
                <a:srgbClr val="000000"/>
              </a:solidFill>
            </a:endParaRPr>
          </a:p>
        </p:txBody>
      </p:sp>
    </p:spTree>
    <p:extLst>
      <p:ext uri="{BB962C8B-B14F-4D97-AF65-F5344CB8AC3E}">
        <p14:creationId xmlns:p14="http://schemas.microsoft.com/office/powerpoint/2010/main" val="268771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27075"/>
            <a:ext cx="4838700" cy="3630613"/>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l" defTabSz="897417" fontAlgn="auto">
              <a:spcBef>
                <a:spcPts val="0"/>
              </a:spcBef>
              <a:spcAft>
                <a:spcPts val="0"/>
              </a:spcAft>
              <a:defRPr/>
            </a:pPr>
            <a:fld id="{36441B25-C4D1-47DB-817D-B9C4FC5392FB}" type="slidenum">
              <a:rPr lang="en-GB" sz="1800">
                <a:solidFill>
                  <a:prstClr val="black"/>
                </a:solidFill>
                <a:latin typeface="Arial"/>
              </a:rPr>
              <a:pPr algn="l" defTabSz="897417" fontAlgn="auto">
                <a:spcBef>
                  <a:spcPts val="0"/>
                </a:spcBef>
                <a:spcAft>
                  <a:spcPts val="0"/>
                </a:spcAft>
                <a:defRPr/>
              </a:pPr>
              <a:t>13</a:t>
            </a:fld>
            <a:endParaRPr lang="en-GB" sz="1800">
              <a:solidFill>
                <a:prstClr val="black"/>
              </a:solidFill>
              <a:latin typeface="Arial"/>
            </a:endParaRPr>
          </a:p>
        </p:txBody>
      </p:sp>
    </p:spTree>
    <p:extLst>
      <p:ext uri="{BB962C8B-B14F-4D97-AF65-F5344CB8AC3E}">
        <p14:creationId xmlns:p14="http://schemas.microsoft.com/office/powerpoint/2010/main" val="31504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PlaceHolder 1"/>
          <p:cNvSpPr>
            <a:spLocks noGrp="1"/>
          </p:cNvSpPr>
          <p:nvPr>
            <p:ph type="body"/>
          </p:nvPr>
        </p:nvSpPr>
        <p:spPr>
          <a:xfrm>
            <a:off x="658699" y="4599481"/>
            <a:ext cx="5273129" cy="4357180"/>
          </a:xfrm>
          <a:prstGeom prst="rect">
            <a:avLst/>
          </a:prstGeom>
        </p:spPr>
        <p:txBody>
          <a:bodyPr lIns="0" tIns="0" rIns="0" bIns="0"/>
          <a:lstStyle/>
          <a:p>
            <a:pPr marL="212090" indent="-212090"/>
            <a:r>
              <a:rPr lang="en-US" sz="2000" spc="-1" baseline="30000" dirty="0">
                <a:solidFill>
                  <a:srgbClr val="455055"/>
                </a:solidFill>
                <a:uFill>
                  <a:solidFill>
                    <a:srgbClr val="FFFFFF"/>
                  </a:solidFill>
                </a:uFill>
                <a:latin typeface="EC Square Sans Cond Pro"/>
              </a:rPr>
              <a:t>Each strategic plan of the CAP will include a section on how to stimulate the exchange of knowledge and innovation (such as advisory services, training, research, rural networks, pilot projects, operational groups) and how the fund EIP-AGRI</a:t>
            </a:r>
            <a:endParaRPr dirty="0"/>
          </a:p>
          <a:p>
            <a:pPr marL="212090" indent="-212090"/>
            <a:endParaRPr dirty="0"/>
          </a:p>
          <a:p>
            <a:pPr marL="212090" indent="-212090"/>
            <a:r>
              <a:rPr lang="en-US" sz="2000" spc="-1" baseline="30000" dirty="0">
                <a:solidFill>
                  <a:srgbClr val="455055"/>
                </a:solidFill>
                <a:uFill>
                  <a:solidFill>
                    <a:srgbClr val="FFFFFF"/>
                  </a:solidFill>
                </a:uFill>
                <a:latin typeface="EC Square Sans Cond Pro"/>
              </a:rPr>
              <a:t>Member States are encouraged to use big data and new technologies for the control and supervision (e.g. by checking the crop rotation requirements are met or verify the farm sizes for direct payment requests)</a:t>
            </a:r>
            <a:endParaRPr dirty="0"/>
          </a:p>
          <a:p>
            <a:pPr marL="212090" indent="-212090"/>
            <a:r>
              <a:rPr lang="en-US" sz="2000" spc="-1" baseline="30000" dirty="0">
                <a:solidFill>
                  <a:srgbClr val="455055"/>
                </a:solidFill>
                <a:uFill>
                  <a:solidFill>
                    <a:srgbClr val="FFFFFF"/>
                  </a:solidFill>
                </a:uFill>
                <a:latin typeface="EC Square Sans Cond Pro"/>
              </a:rPr>
              <a:t>Member States are encouraged to use big data and new technologies for the control and supervision (e.g. by checking the crop rotation requirements are met or verify the farm sizes for direct payment requests)</a:t>
            </a:r>
            <a:endParaRPr dirty="0"/>
          </a:p>
          <a:p>
            <a:pPr>
              <a:lnSpc>
                <a:spcPct val="100000"/>
              </a:lnSpc>
            </a:pPr>
            <a:endParaRPr dirty="0"/>
          </a:p>
          <a:p>
            <a:pPr>
              <a:lnSpc>
                <a:spcPct val="100000"/>
              </a:lnSpc>
            </a:pPr>
            <a:endParaRPr dirty="0"/>
          </a:p>
          <a:p>
            <a:pPr>
              <a:lnSpc>
                <a:spcPct val="100000"/>
              </a:lnSpc>
            </a:pPr>
            <a:endParaRPr dirty="0"/>
          </a:p>
        </p:txBody>
      </p:sp>
      <p:sp>
        <p:nvSpPr>
          <p:cNvPr id="909" name="CustomShape 2"/>
          <p:cNvSpPr/>
          <p:nvPr/>
        </p:nvSpPr>
        <p:spPr>
          <a:xfrm>
            <a:off x="3732867" y="9197193"/>
            <a:ext cx="2855895" cy="483895"/>
          </a:xfrm>
          <a:prstGeom prst="rect">
            <a:avLst/>
          </a:prstGeom>
          <a:noFill/>
          <a:ln w="9360">
            <a:noFill/>
          </a:ln>
        </p:spPr>
        <p:style>
          <a:lnRef idx="0">
            <a:scrgbClr r="0" g="0" b="0"/>
          </a:lnRef>
          <a:fillRef idx="0">
            <a:scrgbClr r="0" g="0" b="0"/>
          </a:fillRef>
          <a:effectRef idx="0">
            <a:scrgbClr r="0" g="0" b="0"/>
          </a:effectRef>
          <a:fontRef idx="minor"/>
        </p:style>
        <p:txBody>
          <a:bodyPr lIns="89078" tIns="44539" rIns="89078" bIns="44539" anchor="b"/>
          <a:lstStyle/>
          <a:p>
            <a:pPr algn="r">
              <a:lnSpc>
                <a:spcPct val="100000"/>
              </a:lnSpc>
            </a:pPr>
            <a:fld id="{D914B289-CF94-442A-9376-C0EE1AE66E46}" type="slidenum">
              <a:rPr lang="en-US" sz="1200" spc="-1">
                <a:solidFill>
                  <a:srgbClr val="000000"/>
                </a:solidFill>
                <a:uFill>
                  <a:solidFill>
                    <a:srgbClr val="FFFFFF"/>
                  </a:solidFill>
                </a:uFill>
                <a:latin typeface="Arial"/>
              </a:rPr>
              <a:t>15</a:t>
            </a:fld>
            <a:endParaRPr/>
          </a:p>
        </p:txBody>
      </p:sp>
    </p:spTree>
    <p:extLst>
      <p:ext uri="{BB962C8B-B14F-4D97-AF65-F5344CB8AC3E}">
        <p14:creationId xmlns:p14="http://schemas.microsoft.com/office/powerpoint/2010/main" val="84267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PlaceHolder 1"/>
          <p:cNvSpPr>
            <a:spLocks noGrp="1"/>
          </p:cNvSpPr>
          <p:nvPr>
            <p:ph type="body"/>
          </p:nvPr>
        </p:nvSpPr>
        <p:spPr>
          <a:xfrm>
            <a:off x="658699" y="4599481"/>
            <a:ext cx="5273129" cy="4357180"/>
          </a:xfrm>
          <a:prstGeom prst="rect">
            <a:avLst/>
          </a:prstGeom>
        </p:spPr>
        <p:txBody>
          <a:bodyPr lIns="0" tIns="0" rIns="0" bIns="0"/>
          <a:lstStyle/>
          <a:p>
            <a:pPr>
              <a:lnSpc>
                <a:spcPct val="100000"/>
              </a:lnSpc>
            </a:pPr>
            <a:endParaRPr dirty="0"/>
          </a:p>
        </p:txBody>
      </p:sp>
      <p:sp>
        <p:nvSpPr>
          <p:cNvPr id="905" name="CustomShape 2"/>
          <p:cNvSpPr/>
          <p:nvPr/>
        </p:nvSpPr>
        <p:spPr>
          <a:xfrm>
            <a:off x="3732867" y="9197193"/>
            <a:ext cx="2855895" cy="483895"/>
          </a:xfrm>
          <a:prstGeom prst="rect">
            <a:avLst/>
          </a:prstGeom>
          <a:noFill/>
          <a:ln w="9360">
            <a:noFill/>
          </a:ln>
        </p:spPr>
        <p:style>
          <a:lnRef idx="0">
            <a:scrgbClr r="0" g="0" b="0"/>
          </a:lnRef>
          <a:fillRef idx="0">
            <a:scrgbClr r="0" g="0" b="0"/>
          </a:fillRef>
          <a:effectRef idx="0">
            <a:scrgbClr r="0" g="0" b="0"/>
          </a:effectRef>
          <a:fontRef idx="minor"/>
        </p:style>
        <p:txBody>
          <a:bodyPr lIns="89078" tIns="44539" rIns="89078" bIns="44539" anchor="b"/>
          <a:lstStyle/>
          <a:p>
            <a:pPr algn="r" defTabSz="897417" fontAlgn="auto">
              <a:spcBef>
                <a:spcPts val="0"/>
              </a:spcBef>
              <a:spcAft>
                <a:spcPts val="0"/>
              </a:spcAft>
              <a:defRPr/>
            </a:pPr>
            <a:fld id="{7BB29285-8D2E-496A-95B0-BFF352D4D17F}" type="slidenum">
              <a:rPr lang="en-US" sz="1200" b="0" spc="-1">
                <a:solidFill>
                  <a:srgbClr val="000000"/>
                </a:solidFill>
                <a:uFill>
                  <a:solidFill>
                    <a:srgbClr val="FFFFFF"/>
                  </a:solidFill>
                </a:uFill>
                <a:latin typeface="Arial"/>
              </a:rPr>
              <a:pPr algn="r" defTabSz="897417" fontAlgn="auto">
                <a:spcBef>
                  <a:spcPts val="0"/>
                </a:spcBef>
                <a:spcAft>
                  <a:spcPts val="0"/>
                </a:spcAft>
                <a:defRPr/>
              </a:pPr>
              <a:t>16</a:t>
            </a:fld>
            <a:endParaRPr sz="1800" b="0">
              <a:solidFill>
                <a:prstClr val="black"/>
              </a:solidFill>
              <a:latin typeface="Arial"/>
            </a:endParaRPr>
          </a:p>
        </p:txBody>
      </p:sp>
    </p:spTree>
    <p:extLst>
      <p:ext uri="{BB962C8B-B14F-4D97-AF65-F5344CB8AC3E}">
        <p14:creationId xmlns:p14="http://schemas.microsoft.com/office/powerpoint/2010/main" val="164787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78456">
              <a:defRPr/>
            </a:pPr>
            <a:fld id="{36441B25-C4D1-47DB-817D-B9C4FC5392FB}" type="slidenum">
              <a:rPr lang="en-GB">
                <a:solidFill>
                  <a:srgbClr val="000000"/>
                </a:solidFill>
                <a:latin typeface="Arial" charset="0"/>
              </a:rPr>
              <a:pPr defTabSz="878456">
                <a:defRPr/>
              </a:pPr>
              <a:t>17</a:t>
            </a:fld>
            <a:endParaRPr lang="en-GB">
              <a:solidFill>
                <a:srgbClr val="000000"/>
              </a:solidFill>
              <a:latin typeface="Arial" charset="0"/>
            </a:endParaRPr>
          </a:p>
        </p:txBody>
      </p:sp>
    </p:spTree>
    <p:extLst>
      <p:ext uri="{BB962C8B-B14F-4D97-AF65-F5344CB8AC3E}">
        <p14:creationId xmlns:p14="http://schemas.microsoft.com/office/powerpoint/2010/main" val="211147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97849">
              <a:defRPr/>
            </a:pPr>
            <a:fld id="{36441B25-C4D1-47DB-817D-B9C4FC5392FB}" type="slidenum">
              <a:rPr lang="en-GB">
                <a:solidFill>
                  <a:srgbClr val="000000"/>
                </a:solidFill>
              </a:rPr>
              <a:pPr defTabSz="897849">
                <a:defRPr/>
              </a:pPr>
              <a:t>18</a:t>
            </a:fld>
            <a:endParaRPr lang="en-GB">
              <a:solidFill>
                <a:srgbClr val="000000"/>
              </a:solidFill>
            </a:endParaRPr>
          </a:p>
        </p:txBody>
      </p:sp>
    </p:spTree>
    <p:extLst>
      <p:ext uri="{BB962C8B-B14F-4D97-AF65-F5344CB8AC3E}">
        <p14:creationId xmlns:p14="http://schemas.microsoft.com/office/powerpoint/2010/main" val="211257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layout of</a:t>
            </a:r>
            <a:r>
              <a:rPr lang="en-GB" baseline="0" dirty="0" smtClean="0"/>
              <a:t> a slide with a graph</a:t>
            </a:r>
            <a:endParaRPr lang="en-GB" dirty="0"/>
          </a:p>
        </p:txBody>
      </p:sp>
      <p:sp>
        <p:nvSpPr>
          <p:cNvPr id="4" name="Slide Number Placeholder 3"/>
          <p:cNvSpPr>
            <a:spLocks noGrp="1"/>
          </p:cNvSpPr>
          <p:nvPr>
            <p:ph type="sldNum" sz="quarter" idx="10"/>
          </p:nvPr>
        </p:nvSpPr>
        <p:spPr/>
        <p:txBody>
          <a:bodyPr/>
          <a:lstStyle/>
          <a:p>
            <a:pPr defTabSz="897849">
              <a:defRPr/>
            </a:pPr>
            <a:fld id="{36441B25-C4D1-47DB-817D-B9C4FC5392FB}" type="slidenum">
              <a:rPr lang="en-GB">
                <a:solidFill>
                  <a:srgbClr val="000000"/>
                </a:solidFill>
              </a:rPr>
              <a:pPr defTabSz="897849">
                <a:defRPr/>
              </a:pPr>
              <a:t>19</a:t>
            </a:fld>
            <a:endParaRPr lang="en-GB">
              <a:solidFill>
                <a:srgbClr val="000000"/>
              </a:solidFill>
            </a:endParaRPr>
          </a:p>
        </p:txBody>
      </p:sp>
    </p:spTree>
    <p:extLst>
      <p:ext uri="{BB962C8B-B14F-4D97-AF65-F5344CB8AC3E}">
        <p14:creationId xmlns:p14="http://schemas.microsoft.com/office/powerpoint/2010/main" val="2287990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06001"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defTabSz="457076"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lIns="91416" tIns="45708" rIns="91416" bIns="45708"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1400" y="0"/>
            <a:ext cx="55626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5" y="6286501"/>
            <a:ext cx="9144000" cy="571499"/>
          </a:xfrm>
          <a:prstGeom prst="rect">
            <a:avLst/>
          </a:prstGeom>
        </p:spPr>
      </p:pic>
      <p:pic>
        <p:nvPicPr>
          <p:cNvPr id="4" name="Picture 17"/>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4875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35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2" name="PlaceHolder 2"/>
          <p:cNvSpPr>
            <a:spLocks noGrp="1"/>
          </p:cNvSpPr>
          <p:nvPr>
            <p:ph type="subTitle"/>
          </p:nvPr>
        </p:nvSpPr>
        <p:spPr>
          <a:xfrm>
            <a:off x="457200" y="1604521"/>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9671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4" name="PlaceHolder 2"/>
          <p:cNvSpPr>
            <a:spLocks noGrp="1"/>
          </p:cNvSpPr>
          <p:nvPr>
            <p:ph type="body"/>
          </p:nvPr>
        </p:nvSpPr>
        <p:spPr>
          <a:xfrm>
            <a:off x="457200" y="1604521"/>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307760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6" name="PlaceHolder 2"/>
          <p:cNvSpPr>
            <a:spLocks noGrp="1"/>
          </p:cNvSpPr>
          <p:nvPr>
            <p:ph type="body"/>
          </p:nvPr>
        </p:nvSpPr>
        <p:spPr>
          <a:xfrm>
            <a:off x="457200" y="1604521"/>
            <a:ext cx="4015800" cy="3977280"/>
          </a:xfrm>
          <a:prstGeom prst="rect">
            <a:avLst/>
          </a:prstGeom>
        </p:spPr>
        <p:txBody>
          <a:bodyPr lIns="0" tIns="0" rIns="0" bIns="0"/>
          <a:lstStyle/>
          <a:p>
            <a:endParaRPr/>
          </a:p>
        </p:txBody>
      </p:sp>
      <p:sp>
        <p:nvSpPr>
          <p:cNvPr id="87" name="PlaceHolder 3"/>
          <p:cNvSpPr>
            <a:spLocks noGrp="1"/>
          </p:cNvSpPr>
          <p:nvPr>
            <p:ph type="body"/>
          </p:nvPr>
        </p:nvSpPr>
        <p:spPr>
          <a:xfrm>
            <a:off x="4674240" y="1604521"/>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45489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extLst>
      <p:ext uri="{BB962C8B-B14F-4D97-AF65-F5344CB8AC3E}">
        <p14:creationId xmlns:p14="http://schemas.microsoft.com/office/powerpoint/2010/main" val="38505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89716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2" name="PlaceHolder 3"/>
          <p:cNvSpPr>
            <a:spLocks noGrp="1"/>
          </p:cNvSpPr>
          <p:nvPr>
            <p:ph type="body"/>
          </p:nvPr>
        </p:nvSpPr>
        <p:spPr>
          <a:xfrm>
            <a:off x="457200" y="3682081"/>
            <a:ext cx="4015800" cy="1896840"/>
          </a:xfrm>
          <a:prstGeom prst="rect">
            <a:avLst/>
          </a:prstGeom>
        </p:spPr>
        <p:txBody>
          <a:bodyPr lIns="0" tIns="0" rIns="0" bIns="0"/>
          <a:lstStyle/>
          <a:p>
            <a:endParaRPr/>
          </a:p>
        </p:txBody>
      </p:sp>
      <p:sp>
        <p:nvSpPr>
          <p:cNvPr id="93" name="PlaceHolder 4"/>
          <p:cNvSpPr>
            <a:spLocks noGrp="1"/>
          </p:cNvSpPr>
          <p:nvPr>
            <p:ph type="body"/>
          </p:nvPr>
        </p:nvSpPr>
        <p:spPr>
          <a:xfrm>
            <a:off x="4674240" y="1604521"/>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157599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5" name="PlaceHolder 2"/>
          <p:cNvSpPr>
            <a:spLocks noGrp="1"/>
          </p:cNvSpPr>
          <p:nvPr>
            <p:ph type="body"/>
          </p:nvPr>
        </p:nvSpPr>
        <p:spPr>
          <a:xfrm>
            <a:off x="457200" y="1604521"/>
            <a:ext cx="4015800" cy="3977280"/>
          </a:xfrm>
          <a:prstGeom prst="rect">
            <a:avLst/>
          </a:prstGeom>
        </p:spPr>
        <p:txBody>
          <a:bodyPr lIns="0" tIns="0" rIns="0" bIns="0"/>
          <a:lstStyle/>
          <a:p>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7" name="PlaceHolder 4"/>
          <p:cNvSpPr>
            <a:spLocks noGrp="1"/>
          </p:cNvSpPr>
          <p:nvPr>
            <p:ph type="body"/>
          </p:nvPr>
        </p:nvSpPr>
        <p:spPr>
          <a:xfrm>
            <a:off x="4674240" y="3682081"/>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279185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57200" y="3682081"/>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3186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77017" y="6145213"/>
            <a:ext cx="2243137" cy="5969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4" name="PlaceHolder 3"/>
          <p:cNvSpPr>
            <a:spLocks noGrp="1"/>
          </p:cNvSpPr>
          <p:nvPr>
            <p:ph type="body"/>
          </p:nvPr>
        </p:nvSpPr>
        <p:spPr>
          <a:xfrm>
            <a:off x="457200" y="3682081"/>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9693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8" name="PlaceHolder 4"/>
          <p:cNvSpPr>
            <a:spLocks noGrp="1"/>
          </p:cNvSpPr>
          <p:nvPr>
            <p:ph type="body"/>
          </p:nvPr>
        </p:nvSpPr>
        <p:spPr>
          <a:xfrm>
            <a:off x="4674240" y="3682081"/>
            <a:ext cx="4015800" cy="1896840"/>
          </a:xfrm>
          <a:prstGeom prst="rect">
            <a:avLst/>
          </a:prstGeom>
        </p:spPr>
        <p:txBody>
          <a:bodyPr lIns="0" tIns="0" rIns="0" bIns="0"/>
          <a:lstStyle/>
          <a:p>
            <a:endParaRPr/>
          </a:p>
        </p:txBody>
      </p:sp>
      <p:sp>
        <p:nvSpPr>
          <p:cNvPr id="109" name="PlaceHolder 5"/>
          <p:cNvSpPr>
            <a:spLocks noGrp="1"/>
          </p:cNvSpPr>
          <p:nvPr>
            <p:ph type="body"/>
          </p:nvPr>
        </p:nvSpPr>
        <p:spPr>
          <a:xfrm>
            <a:off x="457200" y="3682081"/>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343231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1" name="PlaceHolder 2"/>
          <p:cNvSpPr>
            <a:spLocks noGrp="1"/>
          </p:cNvSpPr>
          <p:nvPr>
            <p:ph type="body"/>
          </p:nvPr>
        </p:nvSpPr>
        <p:spPr>
          <a:xfrm>
            <a:off x="457200" y="1604521"/>
            <a:ext cx="8229240" cy="3977280"/>
          </a:xfrm>
          <a:prstGeom prst="rect">
            <a:avLst/>
          </a:prstGeom>
        </p:spPr>
        <p:txBody>
          <a:bodyPr lIns="0" tIns="0" rIns="0" bIns="0"/>
          <a:lstStyle/>
          <a:p>
            <a:endParaRPr/>
          </a:p>
        </p:txBody>
      </p:sp>
      <p:sp>
        <p:nvSpPr>
          <p:cNvPr id="112" name="PlaceHolder 3"/>
          <p:cNvSpPr>
            <a:spLocks noGrp="1"/>
          </p:cNvSpPr>
          <p:nvPr>
            <p:ph type="body"/>
          </p:nvPr>
        </p:nvSpPr>
        <p:spPr>
          <a:xfrm>
            <a:off x="457200" y="1604521"/>
            <a:ext cx="8229240" cy="3977280"/>
          </a:xfrm>
          <a:prstGeom prst="rect">
            <a:avLst/>
          </a:prstGeom>
        </p:spPr>
        <p:txBody>
          <a:bodyPr lIns="0" tIns="0" rIns="0" bIns="0"/>
          <a:lstStyle/>
          <a:p>
            <a:endParaRPr/>
          </a:p>
        </p:txBody>
      </p:sp>
      <p:pic>
        <p:nvPicPr>
          <p:cNvPr id="113" name="Picture 112"/>
          <p:cNvPicPr/>
          <p:nvPr/>
        </p:nvPicPr>
        <p:blipFill>
          <a:blip r:embed="rId2"/>
          <a:stretch/>
        </p:blipFill>
        <p:spPr>
          <a:xfrm>
            <a:off x="2079000" y="1604521"/>
            <a:ext cx="4984920" cy="3977280"/>
          </a:xfrm>
          <a:prstGeom prst="rect">
            <a:avLst/>
          </a:prstGeom>
          <a:ln>
            <a:noFill/>
          </a:ln>
        </p:spPr>
      </p:pic>
      <p:pic>
        <p:nvPicPr>
          <p:cNvPr id="114" name="Picture 113"/>
          <p:cNvPicPr/>
          <p:nvPr/>
        </p:nvPicPr>
        <p:blipFill>
          <a:blip r:embed="rId2"/>
          <a:stretch/>
        </p:blipFill>
        <p:spPr>
          <a:xfrm>
            <a:off x="2079000" y="1604521"/>
            <a:ext cx="4984920" cy="3977280"/>
          </a:xfrm>
          <a:prstGeom prst="rect">
            <a:avLst/>
          </a:prstGeom>
          <a:ln>
            <a:noFill/>
          </a:ln>
        </p:spPr>
      </p:pic>
    </p:spTree>
    <p:extLst>
      <p:ext uri="{BB962C8B-B14F-4D97-AF65-F5344CB8AC3E}">
        <p14:creationId xmlns:p14="http://schemas.microsoft.com/office/powerpoint/2010/main" val="4197296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122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Dausare">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563888" y="6443280"/>
            <a:ext cx="2057400" cy="365125"/>
          </a:xfrm>
          <a:prstGeom prst="rect">
            <a:avLst/>
          </a:prstGeom>
        </p:spPr>
        <p:txBody>
          <a:bodyPr vert="horz" lIns="91440" tIns="45720" rIns="91440" bIns="45720" rtlCol="0" anchor="ctr"/>
          <a:lstStyle>
            <a:lvl1pPr algn="ctr">
              <a:defRPr sz="1400" b="1" i="0">
                <a:solidFill>
                  <a:schemeClr val="tx2"/>
                </a:solidFill>
                <a:latin typeface="EC Square Sans Pro" panose="020B0506040000020004" pitchFamily="34" charset="0"/>
              </a:defRPr>
            </a:lvl1pPr>
          </a:lstStyle>
          <a:p>
            <a:fld id="{B57F0D20-3AC2-41B8-8F04-D67A08E0A8AB}" type="slidenum">
              <a:rPr lang="it-IT" smtClean="0"/>
              <a:pPr/>
              <a:t>‹N›</a:t>
            </a:fld>
            <a:endParaRPr lang="it-IT" dirty="0"/>
          </a:p>
        </p:txBody>
      </p:sp>
    </p:spTree>
    <p:extLst>
      <p:ext uri="{BB962C8B-B14F-4D97-AF65-F5344CB8AC3E}">
        <p14:creationId xmlns:p14="http://schemas.microsoft.com/office/powerpoint/2010/main" val="42238522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83"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184197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85" name="PlaceHolder 2"/>
          <p:cNvSpPr>
            <a:spLocks noGrp="1"/>
          </p:cNvSpPr>
          <p:nvPr>
            <p:ph type="body"/>
          </p:nvPr>
        </p:nvSpPr>
        <p:spPr>
          <a:xfrm>
            <a:off x="457200" y="1604520"/>
            <a:ext cx="8228880" cy="3976920"/>
          </a:xfrm>
          <a:prstGeom prst="rect">
            <a:avLst/>
          </a:prstGeom>
        </p:spPr>
        <p:txBody>
          <a:bodyPr lIns="0" tIns="0" rIns="0" bIns="0"/>
          <a:lstStyle/>
          <a:p>
            <a:endParaRPr/>
          </a:p>
        </p:txBody>
      </p:sp>
    </p:spTree>
    <p:extLst>
      <p:ext uri="{BB962C8B-B14F-4D97-AF65-F5344CB8AC3E}">
        <p14:creationId xmlns:p14="http://schemas.microsoft.com/office/powerpoint/2010/main" val="39999452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87"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88" name="PlaceHolder 3"/>
          <p:cNvSpPr>
            <a:spLocks noGrp="1"/>
          </p:cNvSpPr>
          <p:nvPr>
            <p:ph type="body"/>
          </p:nvPr>
        </p:nvSpPr>
        <p:spPr>
          <a:xfrm>
            <a:off x="4673880" y="1604520"/>
            <a:ext cx="4015440" cy="3976920"/>
          </a:xfrm>
          <a:prstGeom prst="rect">
            <a:avLst/>
          </a:prstGeom>
        </p:spPr>
        <p:txBody>
          <a:bodyPr lIns="0" tIns="0" rIns="0" bIns="0"/>
          <a:lstStyle/>
          <a:p>
            <a:endParaRPr/>
          </a:p>
        </p:txBody>
      </p:sp>
    </p:spTree>
    <p:extLst>
      <p:ext uri="{BB962C8B-B14F-4D97-AF65-F5344CB8AC3E}">
        <p14:creationId xmlns:p14="http://schemas.microsoft.com/office/powerpoint/2010/main" val="32382845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Tree>
    <p:extLst>
      <p:ext uri="{BB962C8B-B14F-4D97-AF65-F5344CB8AC3E}">
        <p14:creationId xmlns:p14="http://schemas.microsoft.com/office/powerpoint/2010/main" val="12451447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9058186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9" y="4"/>
            <a:ext cx="9143183"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76"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77017"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92"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93" name="PlaceHolder 3"/>
          <p:cNvSpPr>
            <a:spLocks noGrp="1"/>
          </p:cNvSpPr>
          <p:nvPr>
            <p:ph type="body"/>
          </p:nvPr>
        </p:nvSpPr>
        <p:spPr>
          <a:xfrm>
            <a:off x="457200" y="3682080"/>
            <a:ext cx="4015440" cy="1896840"/>
          </a:xfrm>
          <a:prstGeom prst="rect">
            <a:avLst/>
          </a:prstGeom>
        </p:spPr>
        <p:txBody>
          <a:bodyPr lIns="0" tIns="0" rIns="0" bIns="0"/>
          <a:lstStyle/>
          <a:p>
            <a:endParaRPr/>
          </a:p>
        </p:txBody>
      </p:sp>
      <p:sp>
        <p:nvSpPr>
          <p:cNvPr id="94" name="PlaceHolder 4"/>
          <p:cNvSpPr>
            <a:spLocks noGrp="1"/>
          </p:cNvSpPr>
          <p:nvPr>
            <p:ph type="body"/>
          </p:nvPr>
        </p:nvSpPr>
        <p:spPr>
          <a:xfrm>
            <a:off x="4673880" y="1604520"/>
            <a:ext cx="4015440" cy="3976920"/>
          </a:xfrm>
          <a:prstGeom prst="rect">
            <a:avLst/>
          </a:prstGeom>
        </p:spPr>
        <p:txBody>
          <a:bodyPr lIns="0" tIns="0" rIns="0" bIns="0"/>
          <a:lstStyle/>
          <a:p>
            <a:endParaRPr/>
          </a:p>
        </p:txBody>
      </p:sp>
    </p:spTree>
    <p:extLst>
      <p:ext uri="{BB962C8B-B14F-4D97-AF65-F5344CB8AC3E}">
        <p14:creationId xmlns:p14="http://schemas.microsoft.com/office/powerpoint/2010/main" val="3942015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96"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97"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98" name="PlaceHolder 4"/>
          <p:cNvSpPr>
            <a:spLocks noGrp="1"/>
          </p:cNvSpPr>
          <p:nvPr>
            <p:ph type="body"/>
          </p:nvPr>
        </p:nvSpPr>
        <p:spPr>
          <a:xfrm>
            <a:off x="4673880" y="3682080"/>
            <a:ext cx="4015440" cy="1896840"/>
          </a:xfrm>
          <a:prstGeom prst="rect">
            <a:avLst/>
          </a:prstGeom>
        </p:spPr>
        <p:txBody>
          <a:bodyPr lIns="0" tIns="0" rIns="0" bIns="0"/>
          <a:lstStyle/>
          <a:p>
            <a:endParaRPr/>
          </a:p>
        </p:txBody>
      </p:sp>
    </p:spTree>
    <p:extLst>
      <p:ext uri="{BB962C8B-B14F-4D97-AF65-F5344CB8AC3E}">
        <p14:creationId xmlns:p14="http://schemas.microsoft.com/office/powerpoint/2010/main" val="632765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100"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01"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02" name="PlaceHolder 4"/>
          <p:cNvSpPr>
            <a:spLocks noGrp="1"/>
          </p:cNvSpPr>
          <p:nvPr>
            <p:ph type="body"/>
          </p:nvPr>
        </p:nvSpPr>
        <p:spPr>
          <a:xfrm>
            <a:off x="457200" y="3682080"/>
            <a:ext cx="8228880" cy="1896840"/>
          </a:xfrm>
          <a:prstGeom prst="rect">
            <a:avLst/>
          </a:prstGeom>
        </p:spPr>
        <p:txBody>
          <a:bodyPr lIns="0" tIns="0" rIns="0" bIns="0"/>
          <a:lstStyle/>
          <a:p>
            <a:endParaRPr/>
          </a:p>
        </p:txBody>
      </p:sp>
    </p:spTree>
    <p:extLst>
      <p:ext uri="{BB962C8B-B14F-4D97-AF65-F5344CB8AC3E}">
        <p14:creationId xmlns:p14="http://schemas.microsoft.com/office/powerpoint/2010/main" val="22842483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104" name="PlaceHolder 2"/>
          <p:cNvSpPr>
            <a:spLocks noGrp="1"/>
          </p:cNvSpPr>
          <p:nvPr>
            <p:ph type="body"/>
          </p:nvPr>
        </p:nvSpPr>
        <p:spPr>
          <a:xfrm>
            <a:off x="457200" y="1604520"/>
            <a:ext cx="8228880" cy="1896840"/>
          </a:xfrm>
          <a:prstGeom prst="rect">
            <a:avLst/>
          </a:prstGeom>
        </p:spPr>
        <p:txBody>
          <a:bodyPr lIns="0" tIns="0" rIns="0" bIns="0"/>
          <a:lstStyle/>
          <a:p>
            <a:endParaRPr/>
          </a:p>
        </p:txBody>
      </p:sp>
      <p:sp>
        <p:nvSpPr>
          <p:cNvPr id="105" name="PlaceHolder 3"/>
          <p:cNvSpPr>
            <a:spLocks noGrp="1"/>
          </p:cNvSpPr>
          <p:nvPr>
            <p:ph type="body"/>
          </p:nvPr>
        </p:nvSpPr>
        <p:spPr>
          <a:xfrm>
            <a:off x="457200" y="3682080"/>
            <a:ext cx="8228880" cy="1896840"/>
          </a:xfrm>
          <a:prstGeom prst="rect">
            <a:avLst/>
          </a:prstGeom>
        </p:spPr>
        <p:txBody>
          <a:bodyPr lIns="0" tIns="0" rIns="0" bIns="0"/>
          <a:lstStyle/>
          <a:p>
            <a:endParaRPr/>
          </a:p>
        </p:txBody>
      </p:sp>
    </p:spTree>
    <p:extLst>
      <p:ext uri="{BB962C8B-B14F-4D97-AF65-F5344CB8AC3E}">
        <p14:creationId xmlns:p14="http://schemas.microsoft.com/office/powerpoint/2010/main" val="31145079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8880" cy="1144440"/>
          </a:xfrm>
          <a:prstGeom prst="rect">
            <a:avLst/>
          </a:prstGeom>
        </p:spPr>
        <p:txBody>
          <a:bodyPr lIns="0" tIns="0" rIns="0" bIns="0" anchor="ctr"/>
          <a:lstStyle/>
          <a:p>
            <a:endParaRPr/>
          </a:p>
        </p:txBody>
      </p:sp>
      <p:sp>
        <p:nvSpPr>
          <p:cNvPr id="107"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08"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09" name="PlaceHolder 4"/>
          <p:cNvSpPr>
            <a:spLocks noGrp="1"/>
          </p:cNvSpPr>
          <p:nvPr>
            <p:ph type="body"/>
          </p:nvPr>
        </p:nvSpPr>
        <p:spPr>
          <a:xfrm>
            <a:off x="4673880" y="3682080"/>
            <a:ext cx="4015440" cy="1896840"/>
          </a:xfrm>
          <a:prstGeom prst="rect">
            <a:avLst/>
          </a:prstGeom>
        </p:spPr>
        <p:txBody>
          <a:bodyPr lIns="0" tIns="0" rIns="0" bIns="0"/>
          <a:lstStyle/>
          <a:p>
            <a:endParaRPr/>
          </a:p>
        </p:txBody>
      </p:sp>
      <p:sp>
        <p:nvSpPr>
          <p:cNvPr id="110" name="PlaceHolder 5"/>
          <p:cNvSpPr>
            <a:spLocks noGrp="1"/>
          </p:cNvSpPr>
          <p:nvPr>
            <p:ph type="body"/>
          </p:nvPr>
        </p:nvSpPr>
        <p:spPr>
          <a:xfrm>
            <a:off x="457200" y="3682080"/>
            <a:ext cx="4015440" cy="1896840"/>
          </a:xfrm>
          <a:prstGeom prst="rect">
            <a:avLst/>
          </a:prstGeom>
        </p:spPr>
        <p:txBody>
          <a:bodyPr lIns="0" tIns="0" rIns="0" bIns="0"/>
          <a:lstStyle/>
          <a:p>
            <a:endParaRPr/>
          </a:p>
        </p:txBody>
      </p:sp>
    </p:spTree>
    <p:extLst>
      <p:ext uri="{BB962C8B-B14F-4D97-AF65-F5344CB8AC3E}">
        <p14:creationId xmlns:p14="http://schemas.microsoft.com/office/powerpoint/2010/main" val="10906964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5267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3" descr="U:\02. External Communication\02.06 MEDIA_PRESS_DIGITAL-WEB\Graphic stuff\Future of CAP\Materiel CAP Have your say\Backdrop_GASPERI_half_1845x1038px.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 y="80779"/>
            <a:ext cx="9168545" cy="67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27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56" y="167019"/>
            <a:ext cx="9156154" cy="669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793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0" name="Picture 2" descr="U:\02. External Communication\02.06 MEDIA_PRESS_DIGITAL-WEB\Graphic stuff\Future of CAP\Materiel CAP Have your say\arrows0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03830" y="5921490"/>
            <a:ext cx="2835868" cy="9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70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708479"/>
            <a:ext cx="9145475" cy="120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U:\02. External Communication\02.06 MEDIA_PRESS_DIGITAL-WEB\Graphic stuff\Future of CAP\Materiel CAP Have your say\arrows.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31974" y="5984616"/>
            <a:ext cx="2644689" cy="87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1400" y="0"/>
            <a:ext cx="55626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5" y="6286501"/>
            <a:ext cx="9144000" cy="571499"/>
          </a:xfrm>
          <a:prstGeom prst="rect">
            <a:avLst/>
          </a:prstGeom>
        </p:spPr>
      </p:pic>
      <p:pic>
        <p:nvPicPr>
          <p:cNvPr id="4" name="Picture 17"/>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804252" y="5592999"/>
            <a:ext cx="2015901" cy="528919"/>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88065"/>
        </a:solidFill>
        <a:effectLst/>
      </p:bgPr>
    </p:bg>
    <p:spTree>
      <p:nvGrpSpPr>
        <p:cNvPr id="1" name=""/>
        <p:cNvGrpSpPr/>
        <p:nvPr/>
      </p:nvGrpSpPr>
      <p:grpSpPr>
        <a:xfrm>
          <a:off x="0" y="0"/>
          <a:ext cx="0" cy="0"/>
          <a:chOff x="0" y="0"/>
          <a:chExt cx="0" cy="0"/>
        </a:xfrm>
      </p:grpSpPr>
      <p:pic>
        <p:nvPicPr>
          <p:cNvPr id="2" name="Picture 2" descr="U:\02. External Communication\02.06 MEDIA_PRESS_DIGITAL-WEB\Graphic stuff\Future of CAP\Materiel CAP Have your say\arrow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31974" y="5984616"/>
            <a:ext cx="2644689" cy="87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86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3C6C4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214274"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39812" tIns="19908" rIns="39812" bIns="19908" numCol="1" rtlCol="0" anchor="ctr" anchorCtr="0" compatLnSpc="1">
            <a:prstTxWarp prst="textNoShape">
              <a:avLst/>
            </a:prstTxWarp>
          </a:bodyPr>
          <a:lstStyle/>
          <a:p>
            <a:pPr marL="1383" defTabSz="398143"/>
            <a:endParaRPr lang="en-GB" sz="600" b="0">
              <a:solidFill>
                <a:srgbClr val="0F5494"/>
              </a:solidFill>
            </a:endParaRPr>
          </a:p>
        </p:txBody>
      </p:sp>
      <p:sp>
        <p:nvSpPr>
          <p:cNvPr id="5" name="TextBox 4"/>
          <p:cNvSpPr txBox="1"/>
          <p:nvPr userDrawn="1"/>
        </p:nvSpPr>
        <p:spPr>
          <a:xfrm>
            <a:off x="7807527" y="6283240"/>
            <a:ext cx="1274639" cy="368500"/>
          </a:xfrm>
          <a:prstGeom prst="rect">
            <a:avLst/>
          </a:prstGeom>
          <a:noFill/>
        </p:spPr>
        <p:txBody>
          <a:bodyPr wrap="none" lIns="39812" tIns="19908" rIns="39812" bIns="19908" rtlCol="0">
            <a:spAutoFit/>
          </a:bodyPr>
          <a:lstStyle/>
          <a:p>
            <a:r>
              <a:rPr lang="en-GB" sz="1600" baseline="30000">
                <a:solidFill>
                  <a:srgbClr val="000000">
                    <a:lumMod val="65000"/>
                    <a:lumOff val="35000"/>
                  </a:srgbClr>
                </a:solidFill>
                <a:latin typeface="EC Square Sans Pro" panose="020B0506040000020004" pitchFamily="34" charset="0"/>
              </a:rPr>
              <a:t>Agriculture and</a:t>
            </a:r>
          </a:p>
          <a:p>
            <a:r>
              <a:rPr lang="en-GB" sz="1600" baseline="30000">
                <a:solidFill>
                  <a:srgbClr val="000000">
                    <a:lumMod val="65000"/>
                    <a:lumOff val="35000"/>
                  </a:srgbClr>
                </a:solidFill>
                <a:latin typeface="EC Square Sans Pro" panose="020B0506040000020004" pitchFamily="34" charset="0"/>
              </a:rPr>
              <a:t>Rural Development</a:t>
            </a:r>
          </a:p>
        </p:txBody>
      </p:sp>
      <p:pic>
        <p:nvPicPr>
          <p:cNvPr id="1026" name="Picture 2" descr="U:\02. External Communication\02.06 MEDIA_PRESS_DIGITAL-WEB\Graphic stuff\logotheque\signatureBlac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14463" y="5834091"/>
            <a:ext cx="1898022" cy="100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7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16" tIns="45708" rIns="91416" bIns="45708"/>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lIns="91416" tIns="45708" rIns="91416" bIns="45708"/>
          <a:lstStyle>
            <a:lvl1pPr>
              <a:defRPr/>
            </a:lvl1pPr>
          </a:lstStyle>
          <a:p>
            <a:pPr>
              <a:defRPr/>
            </a:pPr>
            <a:endParaRPr lang="en-GB"/>
          </a:p>
        </p:txBody>
      </p:sp>
      <p:sp>
        <p:nvSpPr>
          <p:cNvPr id="4" name="Rectangle 5"/>
          <p:cNvSpPr>
            <a:spLocks noGrp="1" noChangeArrowheads="1"/>
          </p:cNvSpPr>
          <p:nvPr>
            <p:ph type="ftr" sz="quarter" idx="11"/>
          </p:nvPr>
        </p:nvSpPr>
        <p:spPr>
          <a:ln/>
        </p:spPr>
        <p:txBody>
          <a:bodyPr lIns="91416" tIns="45708" rIns="91416" bIns="45708"/>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lIns="91416" tIns="45708" rIns="91416" bIns="45708"/>
          <a:lstStyle>
            <a:lvl1pPr>
              <a:defRPr/>
            </a:lvl1pPr>
          </a:lstStyle>
          <a:p>
            <a:pPr>
              <a:defRPr/>
            </a:pPr>
            <a:fld id="{07859D31-FFE7-4F2B-A330-7474E91694C2}" type="slidenum">
              <a:rPr lang="en-GB"/>
              <a:pPr>
                <a:defRPr/>
              </a:pPr>
              <a:t>‹N›</a:t>
            </a:fld>
            <a:endParaRPr lang="en-GB" dirty="0"/>
          </a:p>
        </p:txBody>
      </p:sp>
    </p:spTree>
    <p:extLst>
      <p:ext uri="{BB962C8B-B14F-4D97-AF65-F5344CB8AC3E}">
        <p14:creationId xmlns:p14="http://schemas.microsoft.com/office/powerpoint/2010/main" val="38827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524625"/>
            <a:ext cx="2133600" cy="196850"/>
          </a:xfrm>
          <a:prstGeom prst="rect">
            <a:avLst/>
          </a:prstGeom>
          <a:ln/>
        </p:spPr>
        <p:txBody>
          <a:bodyPr lIns="91416" tIns="45708" rIns="91416" bIns="45708"/>
          <a:lstStyle>
            <a:lvl1pPr>
              <a:defRPr/>
            </a:lvl1pPr>
          </a:lstStyle>
          <a:p>
            <a:pPr>
              <a:defRPr/>
            </a:pPr>
            <a:endParaRPr lang="en-GB"/>
          </a:p>
        </p:txBody>
      </p:sp>
      <p:sp>
        <p:nvSpPr>
          <p:cNvPr id="3" name="Rectangle 5"/>
          <p:cNvSpPr>
            <a:spLocks noGrp="1" noChangeArrowheads="1"/>
          </p:cNvSpPr>
          <p:nvPr>
            <p:ph type="ftr" sz="quarter" idx="11"/>
          </p:nvPr>
        </p:nvSpPr>
        <p:spPr>
          <a:xfrm>
            <a:off x="5853113" y="6524625"/>
            <a:ext cx="2895600" cy="196850"/>
          </a:xfrm>
          <a:prstGeom prst="rect">
            <a:avLst/>
          </a:prstGeom>
          <a:ln/>
        </p:spPr>
        <p:txBody>
          <a:bodyPr lIns="91416" tIns="45708" rIns="91416" bIns="45708"/>
          <a:lstStyle>
            <a:lvl1pPr>
              <a:defRPr/>
            </a:lvl1pPr>
          </a:lstStyle>
          <a:p>
            <a:pPr>
              <a:defRPr/>
            </a:pPr>
            <a:endParaRPr lang="en-GB"/>
          </a:p>
        </p:txBody>
      </p:sp>
      <p:sp>
        <p:nvSpPr>
          <p:cNvPr id="4" name="Rectangle 6"/>
          <p:cNvSpPr>
            <a:spLocks noGrp="1" noChangeArrowheads="1"/>
          </p:cNvSpPr>
          <p:nvPr>
            <p:ph type="sldNum" sz="quarter" idx="12"/>
          </p:nvPr>
        </p:nvSpPr>
        <p:spPr>
          <a:xfrm>
            <a:off x="4286250" y="6635754"/>
            <a:ext cx="628650" cy="238125"/>
          </a:xfrm>
          <a:prstGeom prst="rect">
            <a:avLst/>
          </a:prstGeom>
          <a:ln/>
        </p:spPr>
        <p:txBody>
          <a:bodyPr lIns="91416" tIns="45708" rIns="91416" bIns="45708"/>
          <a:lstStyle>
            <a:lvl1pPr>
              <a:defRPr/>
            </a:lvl1pPr>
          </a:lstStyle>
          <a:p>
            <a:pPr>
              <a:defRPr/>
            </a:pPr>
            <a:fld id="{162F75E0-46C5-4EFF-B2A9-BEF261B68ED4}" type="slidenum">
              <a:rPr lang="en-GB" altLang="en-US"/>
              <a:pPr>
                <a:defRPr/>
              </a:pPr>
              <a:t>‹N›</a:t>
            </a:fld>
            <a:endParaRPr lang="en-GB" altLang="en-US"/>
          </a:p>
        </p:txBody>
      </p:sp>
    </p:spTree>
    <p:extLst>
      <p:ext uri="{BB962C8B-B14F-4D97-AF65-F5344CB8AC3E}">
        <p14:creationId xmlns:p14="http://schemas.microsoft.com/office/powerpoint/2010/main" val="228803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33419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112944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 y="0"/>
            <a:ext cx="9143183"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046092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58" r:id="rId5"/>
    <p:sldLayoutId id="2147483759" r:id="rId6"/>
  </p:sldLayoutIdLst>
  <p:timing>
    <p:tnLst>
      <p:par>
        <p:cTn id="1" dur="indefinite" restart="never" nodeType="tmRoot"/>
      </p:par>
    </p:tnLst>
  </p:timing>
  <p:hf sldNum="0" hdr="0" ftr="0" dt="0"/>
  <p:txStyles>
    <p:titleStyle>
      <a:lvl1pPr marL="358677" indent="-358677" algn="l" rtl="0" eaLnBrk="1" fontAlgn="base" hangingPunct="1">
        <a:spcBef>
          <a:spcPct val="0"/>
        </a:spcBef>
        <a:spcAft>
          <a:spcPct val="0"/>
        </a:spcAft>
        <a:defRPr sz="3000" b="1">
          <a:solidFill>
            <a:schemeClr val="tx1"/>
          </a:solidFill>
          <a:latin typeface="+mj-lt"/>
          <a:ea typeface="+mj-ea"/>
          <a:cs typeface="+mj-cs"/>
        </a:defRPr>
      </a:lvl1pPr>
      <a:lvl2pPr marL="358677" indent="-358677" algn="l" rtl="0" eaLnBrk="1" fontAlgn="base" hangingPunct="1">
        <a:spcBef>
          <a:spcPct val="0"/>
        </a:spcBef>
        <a:spcAft>
          <a:spcPct val="0"/>
        </a:spcAft>
        <a:defRPr sz="3000" b="1">
          <a:solidFill>
            <a:srgbClr val="0F5494"/>
          </a:solidFill>
          <a:latin typeface="Verdana" pitchFamily="34" charset="0"/>
        </a:defRPr>
      </a:lvl2pPr>
      <a:lvl3pPr marL="358677" indent="-358677" algn="l" rtl="0" eaLnBrk="1" fontAlgn="base" hangingPunct="1">
        <a:spcBef>
          <a:spcPct val="0"/>
        </a:spcBef>
        <a:spcAft>
          <a:spcPct val="0"/>
        </a:spcAft>
        <a:defRPr sz="3000" b="1">
          <a:solidFill>
            <a:srgbClr val="0F5494"/>
          </a:solidFill>
          <a:latin typeface="Verdana" pitchFamily="34" charset="0"/>
        </a:defRPr>
      </a:lvl3pPr>
      <a:lvl4pPr marL="358677" indent="-358677" algn="l" rtl="0" eaLnBrk="1" fontAlgn="base" hangingPunct="1">
        <a:spcBef>
          <a:spcPct val="0"/>
        </a:spcBef>
        <a:spcAft>
          <a:spcPct val="0"/>
        </a:spcAft>
        <a:defRPr sz="3000" b="1">
          <a:solidFill>
            <a:srgbClr val="0F5494"/>
          </a:solidFill>
          <a:latin typeface="Verdana" pitchFamily="34" charset="0"/>
        </a:defRPr>
      </a:lvl4pPr>
      <a:lvl5pPr marL="358677" indent="-358677" algn="l" rtl="0" eaLnBrk="1" fontAlgn="base" hangingPunct="1">
        <a:spcBef>
          <a:spcPct val="0"/>
        </a:spcBef>
        <a:spcAft>
          <a:spcPct val="0"/>
        </a:spcAft>
        <a:defRPr sz="3000" b="1">
          <a:solidFill>
            <a:srgbClr val="0F5494"/>
          </a:solidFill>
          <a:latin typeface="Verdana" pitchFamily="34" charset="0"/>
        </a:defRPr>
      </a:lvl5pPr>
      <a:lvl6pPr marL="815751" algn="l" rtl="0" eaLnBrk="1" fontAlgn="base" hangingPunct="1">
        <a:spcBef>
          <a:spcPct val="0"/>
        </a:spcBef>
        <a:spcAft>
          <a:spcPct val="0"/>
        </a:spcAft>
        <a:defRPr sz="3000" b="1">
          <a:solidFill>
            <a:srgbClr val="0F5494"/>
          </a:solidFill>
          <a:latin typeface="Verdana" pitchFamily="34" charset="0"/>
        </a:defRPr>
      </a:lvl6pPr>
      <a:lvl7pPr marL="1272827" algn="l" rtl="0" eaLnBrk="1" fontAlgn="base" hangingPunct="1">
        <a:spcBef>
          <a:spcPct val="0"/>
        </a:spcBef>
        <a:spcAft>
          <a:spcPct val="0"/>
        </a:spcAft>
        <a:defRPr sz="3000" b="1">
          <a:solidFill>
            <a:srgbClr val="0F5494"/>
          </a:solidFill>
          <a:latin typeface="Verdana" pitchFamily="34" charset="0"/>
        </a:defRPr>
      </a:lvl7pPr>
      <a:lvl8pPr marL="1729902" algn="l" rtl="0" eaLnBrk="1" fontAlgn="base" hangingPunct="1">
        <a:spcBef>
          <a:spcPct val="0"/>
        </a:spcBef>
        <a:spcAft>
          <a:spcPct val="0"/>
        </a:spcAft>
        <a:defRPr sz="3000" b="1">
          <a:solidFill>
            <a:srgbClr val="0F5494"/>
          </a:solidFill>
          <a:latin typeface="Verdana" pitchFamily="34" charset="0"/>
        </a:defRPr>
      </a:lvl8pPr>
      <a:lvl9pPr marL="2186975" algn="l" rtl="0" eaLnBrk="1" fontAlgn="base" hangingPunct="1">
        <a:spcBef>
          <a:spcPct val="0"/>
        </a:spcBef>
        <a:spcAft>
          <a:spcPct val="0"/>
        </a:spcAft>
        <a:defRPr sz="3000" b="1">
          <a:solidFill>
            <a:srgbClr val="0F5494"/>
          </a:solidFill>
          <a:latin typeface="Verdana" pitchFamily="34" charset="0"/>
        </a:defRPr>
      </a:lvl9pPr>
    </p:titleStyle>
    <p:bodyStyle>
      <a:lvl1pPr marL="342807" indent="-342807"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746" indent="-285671"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2688" indent="-228537" algn="l" rtl="0" eaLnBrk="1" fontAlgn="base" hangingPunct="1">
        <a:spcBef>
          <a:spcPct val="20000"/>
        </a:spcBef>
        <a:spcAft>
          <a:spcPct val="0"/>
        </a:spcAft>
        <a:defRPr sz="1400">
          <a:solidFill>
            <a:schemeClr val="accent2">
              <a:lumMod val="50000"/>
            </a:schemeClr>
          </a:solidFill>
          <a:latin typeface="+mn-lt"/>
        </a:defRPr>
      </a:lvl3pPr>
      <a:lvl4pPr marL="1599761" indent="-228537" algn="l" rtl="0" eaLnBrk="1" fontAlgn="base" hangingPunct="1">
        <a:spcBef>
          <a:spcPct val="20000"/>
        </a:spcBef>
        <a:spcAft>
          <a:spcPct val="0"/>
        </a:spcAft>
        <a:buChar char="–"/>
        <a:defRPr sz="2000">
          <a:solidFill>
            <a:schemeClr val="tx1"/>
          </a:solidFill>
          <a:latin typeface="Arial" charset="0"/>
        </a:defRPr>
      </a:lvl4pPr>
      <a:lvl5pPr marL="2056836" indent="-228537" algn="l" rtl="0" eaLnBrk="1" fontAlgn="base" hangingPunct="1">
        <a:spcBef>
          <a:spcPct val="20000"/>
        </a:spcBef>
        <a:spcAft>
          <a:spcPct val="0"/>
        </a:spcAft>
        <a:buChar char="»"/>
        <a:defRPr sz="2000">
          <a:solidFill>
            <a:schemeClr val="tx1"/>
          </a:solidFill>
          <a:latin typeface="Arial" charset="0"/>
        </a:defRPr>
      </a:lvl5pPr>
      <a:lvl6pPr marL="2513912" indent="-228537" algn="l" rtl="0" eaLnBrk="1" fontAlgn="base" hangingPunct="1">
        <a:spcBef>
          <a:spcPct val="20000"/>
        </a:spcBef>
        <a:spcAft>
          <a:spcPct val="0"/>
        </a:spcAft>
        <a:buChar char="»"/>
        <a:defRPr sz="2000">
          <a:solidFill>
            <a:schemeClr val="tx1"/>
          </a:solidFill>
          <a:latin typeface="Arial" charset="0"/>
        </a:defRPr>
      </a:lvl6pPr>
      <a:lvl7pPr marL="2970986" indent="-228537" algn="l" rtl="0" eaLnBrk="1" fontAlgn="base" hangingPunct="1">
        <a:spcBef>
          <a:spcPct val="20000"/>
        </a:spcBef>
        <a:spcAft>
          <a:spcPct val="0"/>
        </a:spcAft>
        <a:buChar char="»"/>
        <a:defRPr sz="2000">
          <a:solidFill>
            <a:schemeClr val="tx1"/>
          </a:solidFill>
          <a:latin typeface="Arial" charset="0"/>
        </a:defRPr>
      </a:lvl7pPr>
      <a:lvl8pPr marL="3428060" indent="-228537" algn="l" rtl="0" eaLnBrk="1" fontAlgn="base" hangingPunct="1">
        <a:spcBef>
          <a:spcPct val="20000"/>
        </a:spcBef>
        <a:spcAft>
          <a:spcPct val="0"/>
        </a:spcAft>
        <a:buChar char="»"/>
        <a:defRPr sz="2000">
          <a:solidFill>
            <a:schemeClr val="tx1"/>
          </a:solidFill>
          <a:latin typeface="Arial" charset="0"/>
        </a:defRPr>
      </a:lvl8pPr>
      <a:lvl9pPr marL="3885136" indent="-228537"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148" rtl="0" eaLnBrk="1" latinLnBrk="0" hangingPunct="1">
        <a:defRPr sz="1800" kern="1200">
          <a:solidFill>
            <a:schemeClr val="tx1"/>
          </a:solidFill>
          <a:latin typeface="+mn-lt"/>
          <a:ea typeface="+mn-ea"/>
          <a:cs typeface="+mn-cs"/>
        </a:defRPr>
      </a:lvl1pPr>
      <a:lvl2pPr marL="457076"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4" algn="l" defTabSz="914148" rtl="0" eaLnBrk="1" latinLnBrk="0" hangingPunct="1">
        <a:defRPr sz="1800" kern="1200">
          <a:solidFill>
            <a:schemeClr val="tx1"/>
          </a:solidFill>
          <a:latin typeface="+mn-lt"/>
          <a:ea typeface="+mn-ea"/>
          <a:cs typeface="+mn-cs"/>
        </a:defRPr>
      </a:lvl4pPr>
      <a:lvl5pPr marL="1828300" algn="l" defTabSz="914148" rtl="0" eaLnBrk="1" latinLnBrk="0" hangingPunct="1">
        <a:defRPr sz="1800" kern="1200">
          <a:solidFill>
            <a:schemeClr val="tx1"/>
          </a:solidFill>
          <a:latin typeface="+mn-lt"/>
          <a:ea typeface="+mn-ea"/>
          <a:cs typeface="+mn-cs"/>
        </a:defRPr>
      </a:lvl5pPr>
      <a:lvl6pPr marL="2285375" algn="l" defTabSz="914148" rtl="0" eaLnBrk="1" latinLnBrk="0" hangingPunct="1">
        <a:defRPr sz="1800" kern="1200">
          <a:solidFill>
            <a:schemeClr val="tx1"/>
          </a:solidFill>
          <a:latin typeface="+mn-lt"/>
          <a:ea typeface="+mn-ea"/>
          <a:cs typeface="+mn-cs"/>
        </a:defRPr>
      </a:lvl6pPr>
      <a:lvl7pPr marL="2742448" algn="l" defTabSz="914148" rtl="0" eaLnBrk="1" latinLnBrk="0" hangingPunct="1">
        <a:defRPr sz="1800" kern="1200">
          <a:solidFill>
            <a:schemeClr val="tx1"/>
          </a:solidFill>
          <a:latin typeface="+mn-lt"/>
          <a:ea typeface="+mn-ea"/>
          <a:cs typeface="+mn-cs"/>
        </a:defRPr>
      </a:lvl7pPr>
      <a:lvl8pPr marL="3199524" algn="l" defTabSz="914148" rtl="0" eaLnBrk="1" latinLnBrk="0" hangingPunct="1">
        <a:defRPr sz="1800" kern="1200">
          <a:solidFill>
            <a:schemeClr val="tx1"/>
          </a:solidFill>
          <a:latin typeface="+mn-lt"/>
          <a:ea typeface="+mn-ea"/>
          <a:cs typeface="+mn-cs"/>
        </a:defRPr>
      </a:lvl8pPr>
      <a:lvl9pPr marL="3656597" algn="l" defTabSz="9141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0154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iming>
    <p:tnLst>
      <p:par>
        <p:cTn id="1" dur="indefinite" restart="never" nodeType="tmRoot"/>
      </p:par>
    </p:tnLst>
  </p:timing>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17"/>
          <p:cNvPicPr/>
          <p:nvPr/>
        </p:nvPicPr>
        <p:blipFill>
          <a:blip r:embed="rId15" cstate="email">
            <a:extLst>
              <a:ext uri="{28A0092B-C50C-407E-A947-70E740481C1C}">
                <a14:useLocalDpi xmlns:a14="http://schemas.microsoft.com/office/drawing/2010/main"/>
              </a:ext>
            </a:extLst>
          </a:blip>
          <a:stretch/>
        </p:blipFill>
        <p:spPr>
          <a:xfrm>
            <a:off x="6576840" y="6145200"/>
            <a:ext cx="2242800" cy="596520"/>
          </a:xfrm>
          <a:prstGeom prst="rect">
            <a:avLst/>
          </a:prstGeom>
          <a:ln w="9360">
            <a:noFill/>
          </a:ln>
        </p:spPr>
      </p:pic>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r>
              <a:rPr lang="en-GB" sz="7600" spc="-1">
                <a:latin typeface="Verdana"/>
              </a:rPr>
              <a:t>Click to edit the title text format</a:t>
            </a:r>
            <a:endParaRPr/>
          </a:p>
        </p:txBody>
      </p:sp>
      <p:sp>
        <p:nvSpPr>
          <p:cNvPr id="80" name="PlaceHolder 2"/>
          <p:cNvSpPr>
            <a:spLocks noGrp="1"/>
          </p:cNvSpPr>
          <p:nvPr>
            <p:ph type="body"/>
          </p:nvPr>
        </p:nvSpPr>
        <p:spPr>
          <a:xfrm>
            <a:off x="457200" y="1604521"/>
            <a:ext cx="8229240" cy="3977280"/>
          </a:xfrm>
          <a:prstGeom prst="rect">
            <a:avLst/>
          </a:prstGeom>
        </p:spPr>
        <p:txBody>
          <a:bodyPr lIns="0" tIns="0" rIns="0" bIns="0"/>
          <a:lstStyle/>
          <a:p>
            <a:pPr marL="432000" indent="-324000">
              <a:buClr>
                <a:srgbClr val="FFFFFF"/>
              </a:buClr>
              <a:buSzPct val="45000"/>
              <a:buFont typeface="StarSymbol"/>
              <a:buChar char=""/>
            </a:pPr>
            <a:r>
              <a:rPr lang="en-GB" sz="2400" i="1" spc="-1">
                <a:latin typeface="Arial"/>
              </a:rPr>
              <a:t>Click to edit the outline text format</a:t>
            </a:r>
            <a:endParaRPr/>
          </a:p>
          <a:p>
            <a:pPr marL="863587" lvl="1" indent="-323846">
              <a:buClr>
                <a:srgbClr val="FFFFFF"/>
              </a:buClr>
              <a:buSzPct val="75000"/>
              <a:buFont typeface="StarSymbol"/>
              <a:buChar char=""/>
            </a:pPr>
            <a:r>
              <a:rPr lang="en-GB" sz="1400" spc="-1">
                <a:latin typeface="Arial"/>
              </a:rPr>
              <a:t>Second Outline Level</a:t>
            </a:r>
            <a:endParaRPr/>
          </a:p>
          <a:p>
            <a:pPr marL="1295377" lvl="2" indent="-287860">
              <a:buClr>
                <a:srgbClr val="FFFFFF"/>
              </a:buClr>
              <a:buSzPct val="45000"/>
              <a:buFont typeface="StarSymbol"/>
              <a:buChar char=""/>
            </a:pPr>
            <a:r>
              <a:rPr lang="en-GB" sz="2000" spc="-1">
                <a:latin typeface="Arial"/>
              </a:rPr>
              <a:t>Third Outline Level</a:t>
            </a:r>
            <a:endParaRPr/>
          </a:p>
          <a:p>
            <a:pPr marL="1727172" lvl="3" indent="-215895">
              <a:buClr>
                <a:srgbClr val="FFFFFF"/>
              </a:buClr>
              <a:buSzPct val="75000"/>
              <a:buFont typeface="StarSymbol"/>
              <a:buChar char=""/>
            </a:pPr>
            <a:r>
              <a:rPr lang="en-GB" sz="2000" spc="-1">
                <a:latin typeface="Arial"/>
              </a:rPr>
              <a:t>Fourth Outline Level</a:t>
            </a:r>
            <a:endParaRPr/>
          </a:p>
          <a:p>
            <a:pPr marL="2158964" lvl="4" indent="-215895">
              <a:buClr>
                <a:srgbClr val="FFFFFF"/>
              </a:buClr>
              <a:buSzPct val="45000"/>
              <a:buFont typeface="StarSymbol"/>
              <a:buChar char=""/>
            </a:pPr>
            <a:r>
              <a:rPr lang="en-GB" sz="2000" spc="-1">
                <a:latin typeface="Arial"/>
              </a:rPr>
              <a:t>Fifth Outline Level</a:t>
            </a:r>
            <a:endParaRPr/>
          </a:p>
          <a:p>
            <a:pPr marL="2590757" lvl="5" indent="-215895">
              <a:buClr>
                <a:srgbClr val="FFFFFF"/>
              </a:buClr>
              <a:buSzPct val="45000"/>
              <a:buFont typeface="StarSymbol"/>
              <a:buChar char=""/>
            </a:pPr>
            <a:r>
              <a:rPr lang="en-GB" sz="2000" spc="-1">
                <a:latin typeface="Arial"/>
              </a:rPr>
              <a:t>Sixth Outline Level</a:t>
            </a:r>
            <a:endParaRPr/>
          </a:p>
          <a:p>
            <a:pPr marL="3022551" lvl="6" indent="-215895">
              <a:buClr>
                <a:srgbClr val="FFFFFF"/>
              </a:buClr>
              <a:buSzPct val="45000"/>
              <a:buFont typeface="StarSymbol"/>
              <a:buChar char=""/>
            </a:pPr>
            <a:r>
              <a:rPr lang="en-GB" sz="2000" spc="-1">
                <a:latin typeface="Arial"/>
              </a:rPr>
              <a:t>Seventh Outline Level</a:t>
            </a:r>
            <a:endParaRPr/>
          </a:p>
        </p:txBody>
      </p:sp>
    </p:spTree>
    <p:extLst>
      <p:ext uri="{BB962C8B-B14F-4D97-AF65-F5344CB8AC3E}">
        <p14:creationId xmlns:p14="http://schemas.microsoft.com/office/powerpoint/2010/main" val="35755045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p:bodyStyle>
      <a:lvl1pPr marL="188222" indent="-141167">
        <a:buClr>
          <a:srgbClr val="FFFFFF"/>
        </a:buClr>
        <a:buSzPct val="45000"/>
        <a:buFont typeface="StarSymbol"/>
        <a:buChar char=""/>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Picture 17"/>
          <p:cNvPicPr/>
          <p:nvPr/>
        </p:nvPicPr>
        <p:blipFill>
          <a:blip r:embed="rId14" cstate="email">
            <a:extLst>
              <a:ext uri="{28A0092B-C50C-407E-A947-70E740481C1C}">
                <a14:useLocalDpi xmlns:a14="http://schemas.microsoft.com/office/drawing/2010/main"/>
              </a:ext>
            </a:extLst>
          </a:blip>
          <a:stretch/>
        </p:blipFill>
        <p:spPr>
          <a:xfrm>
            <a:off x="6576840" y="6145200"/>
            <a:ext cx="2242440" cy="596160"/>
          </a:xfrm>
          <a:prstGeom prst="rect">
            <a:avLst/>
          </a:prstGeom>
          <a:ln w="9360">
            <a:noFill/>
          </a:ln>
        </p:spPr>
      </p:pic>
      <p:sp>
        <p:nvSpPr>
          <p:cNvPr id="2" name="Slide Number Placeholder 1"/>
          <p:cNvSpPr>
            <a:spLocks noGrp="1"/>
          </p:cNvSpPr>
          <p:nvPr>
            <p:ph type="sldNum" sz="quarter" idx="4"/>
          </p:nvPr>
        </p:nvSpPr>
        <p:spPr>
          <a:xfrm>
            <a:off x="3563888" y="6443280"/>
            <a:ext cx="2057400" cy="365125"/>
          </a:xfrm>
          <a:prstGeom prst="rect">
            <a:avLst/>
          </a:prstGeom>
        </p:spPr>
        <p:txBody>
          <a:bodyPr vert="horz" lIns="91440" tIns="45720" rIns="91440" bIns="45720" rtlCol="0" anchor="ctr"/>
          <a:lstStyle>
            <a:lvl1pPr algn="ctr">
              <a:defRPr sz="1400" b="1" i="0">
                <a:solidFill>
                  <a:schemeClr val="tx2"/>
                </a:solidFill>
                <a:latin typeface="EC Square Sans Pro" panose="020B0506040000020004" pitchFamily="34" charset="0"/>
              </a:defRPr>
            </a:lvl1pPr>
          </a:lstStyle>
          <a:p>
            <a:fld id="{B57F0D20-3AC2-41B8-8F04-D67A08E0A8AB}" type="slidenum">
              <a:rPr lang="it-IT" smtClean="0"/>
              <a:pPr/>
              <a:t>‹N›</a:t>
            </a:fld>
            <a:endParaRPr lang="it-IT" dirty="0"/>
          </a:p>
        </p:txBody>
      </p:sp>
    </p:spTree>
    <p:extLst>
      <p:ext uri="{BB962C8B-B14F-4D97-AF65-F5344CB8AC3E}">
        <p14:creationId xmlns:p14="http://schemas.microsoft.com/office/powerpoint/2010/main" val="3411417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iming>
    <p:tnLst>
      <p:par>
        <p:cTn id="1" dur="indefinite" restart="never" nodeType="tmRoot"/>
      </p:par>
    </p:tnLst>
  </p:timing>
  <p:hf hdr="0" ftr="0" dt="0"/>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3828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p:txStyles>
    <p:titleStyle>
      <a:lvl1pPr marL="4277" indent="0" algn="l" rtl="0" eaLnBrk="1" fontAlgn="base" hangingPunct="1">
        <a:spcBef>
          <a:spcPct val="0"/>
        </a:spcBef>
        <a:spcAft>
          <a:spcPct val="0"/>
        </a:spcAft>
        <a:defRPr sz="4100" b="1" i="1">
          <a:solidFill>
            <a:schemeClr val="bg2">
              <a:lumMod val="75000"/>
            </a:schemeClr>
          </a:solidFill>
          <a:latin typeface="EC Square Sans Pro Medium" panose="020B0500000000020004" pitchFamily="34" charset="0"/>
          <a:ea typeface="+mj-ea"/>
          <a:cs typeface="+mj-cs"/>
        </a:defRPr>
      </a:lvl1pPr>
      <a:lvl2pPr marL="483069" algn="l" rtl="0" eaLnBrk="1" fontAlgn="base" hangingPunct="1">
        <a:spcBef>
          <a:spcPct val="0"/>
        </a:spcBef>
        <a:spcAft>
          <a:spcPct val="0"/>
        </a:spcAft>
        <a:defRPr sz="4100" b="1">
          <a:solidFill>
            <a:srgbClr val="0F5494"/>
          </a:solidFill>
          <a:latin typeface="Verdana" pitchFamily="34" charset="0"/>
        </a:defRPr>
      </a:lvl2pPr>
      <a:lvl3pPr marL="483069" algn="l" rtl="0" eaLnBrk="1" fontAlgn="base" hangingPunct="1">
        <a:spcBef>
          <a:spcPct val="0"/>
        </a:spcBef>
        <a:spcAft>
          <a:spcPct val="0"/>
        </a:spcAft>
        <a:defRPr sz="4100" b="1">
          <a:solidFill>
            <a:srgbClr val="0F5494"/>
          </a:solidFill>
          <a:latin typeface="Verdana" pitchFamily="34" charset="0"/>
        </a:defRPr>
      </a:lvl3pPr>
      <a:lvl4pPr marL="483069" algn="l" rtl="0" eaLnBrk="1" fontAlgn="base" hangingPunct="1">
        <a:spcBef>
          <a:spcPct val="0"/>
        </a:spcBef>
        <a:spcAft>
          <a:spcPct val="0"/>
        </a:spcAft>
        <a:defRPr sz="4100" b="1">
          <a:solidFill>
            <a:srgbClr val="0F5494"/>
          </a:solidFill>
          <a:latin typeface="Verdana" pitchFamily="34" charset="0"/>
        </a:defRPr>
      </a:lvl4pPr>
      <a:lvl5pPr marL="483069" algn="l" rtl="0" eaLnBrk="1" fontAlgn="base" hangingPunct="1">
        <a:spcBef>
          <a:spcPct val="0"/>
        </a:spcBef>
        <a:spcAft>
          <a:spcPct val="0"/>
        </a:spcAft>
        <a:defRPr sz="4100" b="1">
          <a:solidFill>
            <a:srgbClr val="0F5494"/>
          </a:solidFill>
          <a:latin typeface="Verdana" pitchFamily="34" charset="0"/>
        </a:defRPr>
      </a:lvl5pPr>
      <a:lvl6pPr marL="1098661" algn="l" rtl="0" eaLnBrk="1" fontAlgn="base" hangingPunct="1">
        <a:spcBef>
          <a:spcPct val="0"/>
        </a:spcBef>
        <a:spcAft>
          <a:spcPct val="0"/>
        </a:spcAft>
        <a:defRPr sz="4100" b="1">
          <a:solidFill>
            <a:srgbClr val="0F5494"/>
          </a:solidFill>
          <a:latin typeface="Verdana" pitchFamily="34" charset="0"/>
        </a:defRPr>
      </a:lvl6pPr>
      <a:lvl7pPr marL="1714248" algn="l" rtl="0" eaLnBrk="1" fontAlgn="base" hangingPunct="1">
        <a:spcBef>
          <a:spcPct val="0"/>
        </a:spcBef>
        <a:spcAft>
          <a:spcPct val="0"/>
        </a:spcAft>
        <a:defRPr sz="4100" b="1">
          <a:solidFill>
            <a:srgbClr val="0F5494"/>
          </a:solidFill>
          <a:latin typeface="Verdana" pitchFamily="34" charset="0"/>
        </a:defRPr>
      </a:lvl7pPr>
      <a:lvl8pPr marL="2329843" algn="l" rtl="0" eaLnBrk="1" fontAlgn="base" hangingPunct="1">
        <a:spcBef>
          <a:spcPct val="0"/>
        </a:spcBef>
        <a:spcAft>
          <a:spcPct val="0"/>
        </a:spcAft>
        <a:defRPr sz="4100" b="1">
          <a:solidFill>
            <a:srgbClr val="0F5494"/>
          </a:solidFill>
          <a:latin typeface="Verdana" pitchFamily="34" charset="0"/>
        </a:defRPr>
      </a:lvl8pPr>
      <a:lvl9pPr marL="2945430" algn="l" rtl="0" eaLnBrk="1" fontAlgn="base" hangingPunct="1">
        <a:spcBef>
          <a:spcPct val="0"/>
        </a:spcBef>
        <a:spcAft>
          <a:spcPct val="0"/>
        </a:spcAft>
        <a:defRPr sz="4100" b="1">
          <a:solidFill>
            <a:srgbClr val="0F5494"/>
          </a:solidFill>
          <a:latin typeface="Verdana" pitchFamily="34" charset="0"/>
        </a:defRPr>
      </a:lvl9pPr>
    </p:titleStyle>
    <p:bodyStyle>
      <a:lvl1pPr marL="461693" indent="-461693" algn="l" rtl="0" eaLnBrk="1" fontAlgn="base" hangingPunct="1">
        <a:spcBef>
          <a:spcPct val="20000"/>
        </a:spcBef>
        <a:spcAft>
          <a:spcPct val="0"/>
        </a:spcAft>
        <a:buClr>
          <a:schemeClr val="bg1"/>
        </a:buClr>
        <a:buChar char="•"/>
        <a:defRPr sz="3400" i="1">
          <a:solidFill>
            <a:srgbClr val="0F5494"/>
          </a:solidFill>
          <a:latin typeface="+mn-lt"/>
          <a:ea typeface="+mn-ea"/>
          <a:cs typeface="+mn-cs"/>
        </a:defRPr>
      </a:lvl1pPr>
      <a:lvl2pPr marL="1000338" indent="-384743" algn="l" rtl="0" eaLnBrk="1" fontAlgn="base" hangingPunct="1">
        <a:spcBef>
          <a:spcPct val="20000"/>
        </a:spcBef>
        <a:spcAft>
          <a:spcPct val="0"/>
        </a:spcAft>
        <a:buClr>
          <a:srgbClr val="009FBA"/>
        </a:buClr>
        <a:buChar char="•"/>
        <a:defRPr sz="2800" b="1">
          <a:solidFill>
            <a:srgbClr val="0F5494"/>
          </a:solidFill>
          <a:latin typeface="+mn-lt"/>
        </a:defRPr>
      </a:lvl2pPr>
      <a:lvl3pPr marL="1538980" indent="-307795" algn="l" rtl="0" eaLnBrk="1" fontAlgn="base" hangingPunct="1">
        <a:spcBef>
          <a:spcPct val="20000"/>
        </a:spcBef>
        <a:spcAft>
          <a:spcPct val="0"/>
        </a:spcAft>
        <a:defRPr sz="1800">
          <a:solidFill>
            <a:srgbClr val="0F5494"/>
          </a:solidFill>
          <a:latin typeface="+mn-lt"/>
        </a:defRPr>
      </a:lvl3pPr>
      <a:lvl4pPr marL="2154568" indent="-307795" algn="l" rtl="0" eaLnBrk="1" fontAlgn="base" hangingPunct="1">
        <a:spcBef>
          <a:spcPct val="20000"/>
        </a:spcBef>
        <a:spcAft>
          <a:spcPct val="0"/>
        </a:spcAft>
        <a:buChar char="–"/>
        <a:defRPr sz="2800">
          <a:solidFill>
            <a:schemeClr val="tx1"/>
          </a:solidFill>
          <a:latin typeface="Arial" charset="0"/>
        </a:defRPr>
      </a:lvl4pPr>
      <a:lvl5pPr marL="2770159" indent="-307795" algn="l" rtl="0" eaLnBrk="1" fontAlgn="base" hangingPunct="1">
        <a:spcBef>
          <a:spcPct val="20000"/>
        </a:spcBef>
        <a:spcAft>
          <a:spcPct val="0"/>
        </a:spcAft>
        <a:buChar char="»"/>
        <a:defRPr sz="2800">
          <a:solidFill>
            <a:schemeClr val="tx1"/>
          </a:solidFill>
          <a:latin typeface="Arial" charset="0"/>
        </a:defRPr>
      </a:lvl5pPr>
      <a:lvl6pPr marL="3385751" indent="-307795" algn="l" rtl="0" eaLnBrk="1" fontAlgn="base" hangingPunct="1">
        <a:spcBef>
          <a:spcPct val="20000"/>
        </a:spcBef>
        <a:spcAft>
          <a:spcPct val="0"/>
        </a:spcAft>
        <a:buChar char="»"/>
        <a:defRPr sz="2800">
          <a:solidFill>
            <a:schemeClr val="tx1"/>
          </a:solidFill>
          <a:latin typeface="Arial" charset="0"/>
        </a:defRPr>
      </a:lvl6pPr>
      <a:lvl7pPr marL="4001343" indent="-307795" algn="l" rtl="0" eaLnBrk="1" fontAlgn="base" hangingPunct="1">
        <a:spcBef>
          <a:spcPct val="20000"/>
        </a:spcBef>
        <a:spcAft>
          <a:spcPct val="0"/>
        </a:spcAft>
        <a:buChar char="»"/>
        <a:defRPr sz="2800">
          <a:solidFill>
            <a:schemeClr val="tx1"/>
          </a:solidFill>
          <a:latin typeface="Arial" charset="0"/>
        </a:defRPr>
      </a:lvl7pPr>
      <a:lvl8pPr marL="4616933" indent="-307795" algn="l" rtl="0" eaLnBrk="1" fontAlgn="base" hangingPunct="1">
        <a:spcBef>
          <a:spcPct val="20000"/>
        </a:spcBef>
        <a:spcAft>
          <a:spcPct val="0"/>
        </a:spcAft>
        <a:buChar char="»"/>
        <a:defRPr sz="2800">
          <a:solidFill>
            <a:schemeClr val="tx1"/>
          </a:solidFill>
          <a:latin typeface="Arial" charset="0"/>
        </a:defRPr>
      </a:lvl8pPr>
      <a:lvl9pPr marL="5232523" indent="-307795" algn="l" rtl="0" eaLnBrk="1" fontAlgn="base" hangingPunct="1">
        <a:spcBef>
          <a:spcPct val="20000"/>
        </a:spcBef>
        <a:spcAft>
          <a:spcPct val="0"/>
        </a:spcAft>
        <a:buChar char="»"/>
        <a:defRPr sz="2800">
          <a:solidFill>
            <a:schemeClr val="tx1"/>
          </a:solidFill>
          <a:latin typeface="Arial" charset="0"/>
        </a:defRPr>
      </a:lvl9pPr>
    </p:bodyStyle>
    <p:otherStyle>
      <a:defPPr>
        <a:defRPr lang="en-US"/>
      </a:defPPr>
      <a:lvl1pPr marL="0" algn="l" defTabSz="1231183" rtl="0" eaLnBrk="1" latinLnBrk="0" hangingPunct="1">
        <a:defRPr sz="2400" kern="1200">
          <a:solidFill>
            <a:schemeClr val="tx1"/>
          </a:solidFill>
          <a:latin typeface="+mn-lt"/>
          <a:ea typeface="+mn-ea"/>
          <a:cs typeface="+mn-cs"/>
        </a:defRPr>
      </a:lvl1pPr>
      <a:lvl2pPr marL="615593" algn="l" defTabSz="1231183" rtl="0" eaLnBrk="1" latinLnBrk="0" hangingPunct="1">
        <a:defRPr sz="2400" kern="1200">
          <a:solidFill>
            <a:schemeClr val="tx1"/>
          </a:solidFill>
          <a:latin typeface="+mn-lt"/>
          <a:ea typeface="+mn-ea"/>
          <a:cs typeface="+mn-cs"/>
        </a:defRPr>
      </a:lvl2pPr>
      <a:lvl3pPr marL="1231183" algn="l" defTabSz="1231183" rtl="0" eaLnBrk="1" latinLnBrk="0" hangingPunct="1">
        <a:defRPr sz="2400" kern="1200">
          <a:solidFill>
            <a:schemeClr val="tx1"/>
          </a:solidFill>
          <a:latin typeface="+mn-lt"/>
          <a:ea typeface="+mn-ea"/>
          <a:cs typeface="+mn-cs"/>
        </a:defRPr>
      </a:lvl3pPr>
      <a:lvl4pPr marL="1846772" algn="l" defTabSz="1231183" rtl="0" eaLnBrk="1" latinLnBrk="0" hangingPunct="1">
        <a:defRPr sz="2400" kern="1200">
          <a:solidFill>
            <a:schemeClr val="tx1"/>
          </a:solidFill>
          <a:latin typeface="+mn-lt"/>
          <a:ea typeface="+mn-ea"/>
          <a:cs typeface="+mn-cs"/>
        </a:defRPr>
      </a:lvl4pPr>
      <a:lvl5pPr marL="2462363" algn="l" defTabSz="1231183" rtl="0" eaLnBrk="1" latinLnBrk="0" hangingPunct="1">
        <a:defRPr sz="2400" kern="1200">
          <a:solidFill>
            <a:schemeClr val="tx1"/>
          </a:solidFill>
          <a:latin typeface="+mn-lt"/>
          <a:ea typeface="+mn-ea"/>
          <a:cs typeface="+mn-cs"/>
        </a:defRPr>
      </a:lvl5pPr>
      <a:lvl6pPr marL="3077954" algn="l" defTabSz="1231183" rtl="0" eaLnBrk="1" latinLnBrk="0" hangingPunct="1">
        <a:defRPr sz="2400" kern="1200">
          <a:solidFill>
            <a:schemeClr val="tx1"/>
          </a:solidFill>
          <a:latin typeface="+mn-lt"/>
          <a:ea typeface="+mn-ea"/>
          <a:cs typeface="+mn-cs"/>
        </a:defRPr>
      </a:lvl6pPr>
      <a:lvl7pPr marL="3693546" algn="l" defTabSz="1231183" rtl="0" eaLnBrk="1" latinLnBrk="0" hangingPunct="1">
        <a:defRPr sz="2400" kern="1200">
          <a:solidFill>
            <a:schemeClr val="tx1"/>
          </a:solidFill>
          <a:latin typeface="+mn-lt"/>
          <a:ea typeface="+mn-ea"/>
          <a:cs typeface="+mn-cs"/>
        </a:defRPr>
      </a:lvl7pPr>
      <a:lvl8pPr marL="4309139" algn="l" defTabSz="1231183" rtl="0" eaLnBrk="1" latinLnBrk="0" hangingPunct="1">
        <a:defRPr sz="2400" kern="1200">
          <a:solidFill>
            <a:schemeClr val="tx1"/>
          </a:solidFill>
          <a:latin typeface="+mn-lt"/>
          <a:ea typeface="+mn-ea"/>
          <a:cs typeface="+mn-cs"/>
        </a:defRPr>
      </a:lvl8pPr>
      <a:lvl9pPr marL="4924726" algn="l" defTabSz="123118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6353"/>
            <a:ext cx="9144000" cy="18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0665" y="1370092"/>
            <a:ext cx="8352928" cy="1042546"/>
          </a:xfrm>
          <a:prstGeom prst="rect">
            <a:avLst/>
          </a:prstGeom>
          <a:noFill/>
        </p:spPr>
        <p:txBody>
          <a:bodyPr wrap="square" lIns="81984" tIns="40992" rIns="81984" bIns="40992" rtlCol="0" anchor="ctr" anchorCtr="0">
            <a:noAutofit/>
          </a:bodyPr>
          <a:lstStyle/>
          <a:p>
            <a:pPr marL="0" marR="0" lvl="0" indent="0" algn="l" defTabSz="357256"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30000" noProof="0" dirty="0" smtClean="0">
                <a:ln>
                  <a:noFill/>
                </a:ln>
                <a:solidFill>
                  <a:prstClr val="white"/>
                </a:solidFill>
                <a:effectLst/>
                <a:uLnTx/>
                <a:uFillTx/>
                <a:latin typeface="Calibri" panose="020F0502020204030204" pitchFamily="34" charset="0"/>
                <a:cs typeface="Calibri" panose="020F0502020204030204" pitchFamily="34" charset="0"/>
              </a:rPr>
              <a:t>LA POLITICA AGRICOLA COMUNE</a:t>
            </a:r>
          </a:p>
          <a:p>
            <a:pPr marL="0" marR="0" lvl="0" indent="0" algn="l" defTabSz="357256"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30000" noProof="0" dirty="0" smtClean="0">
                <a:ln>
                  <a:noFill/>
                </a:ln>
                <a:solidFill>
                  <a:prstClr val="white"/>
                </a:solidFill>
                <a:effectLst/>
                <a:uLnTx/>
                <a:uFillTx/>
                <a:latin typeface="Calibri" panose="020F0502020204030204" pitchFamily="34" charset="0"/>
                <a:cs typeface="Calibri" panose="020F0502020204030204" pitchFamily="34" charset="0"/>
              </a:rPr>
              <a:t>POST-2020</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 y="6735097"/>
            <a:ext cx="9142413" cy="122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19572" y="1915735"/>
            <a:ext cx="5448572" cy="365514"/>
          </a:xfrm>
          <a:prstGeom prst="rect">
            <a:avLst/>
          </a:prstGeom>
        </p:spPr>
        <p:txBody>
          <a:bodyPr lIns="81984" tIns="40992" rIns="81984" bIns="40992"/>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357256" rtl="0" eaLnBrk="1" fontAlgn="base" latinLnBrk="0" hangingPunct="1">
              <a:lnSpc>
                <a:spcPct val="100000"/>
              </a:lnSpc>
              <a:spcBef>
                <a:spcPct val="20000"/>
              </a:spcBef>
              <a:spcAft>
                <a:spcPct val="0"/>
              </a:spcAft>
              <a:buClr>
                <a:srgbClr val="FFFFFF"/>
              </a:buClr>
              <a:buSzTx/>
              <a:buFontTx/>
              <a:buNone/>
              <a:tabLst/>
              <a:defRPr/>
            </a:pPr>
            <a:endParaRPr kumimoji="0" lang="en-GB" sz="5392" b="0" i="0" u="none" strike="noStrike" kern="1200" cap="none" spc="0" normalizeH="0" baseline="3000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3"/>
          <p:cNvSpPr/>
          <p:nvPr/>
        </p:nvSpPr>
        <p:spPr>
          <a:xfrm>
            <a:off x="7278837" y="4257053"/>
            <a:ext cx="1394620" cy="313070"/>
          </a:xfrm>
          <a:prstGeom prst="rect">
            <a:avLst/>
          </a:prstGeom>
        </p:spPr>
        <p:txBody>
          <a:bodyPr wrap="none" lIns="35722" tIns="17861" rIns="35722" bIns="17861">
            <a:spAutoFit/>
          </a:bodyPr>
          <a:lstStyle/>
          <a:p>
            <a:pPr marL="0" marR="0" lvl="0" indent="0" algn="l" defTabSz="357256" rtl="0" eaLnBrk="1" fontAlgn="base" latinLnBrk="0" hangingPunct="1">
              <a:lnSpc>
                <a:spcPct val="100000"/>
              </a:lnSpc>
              <a:spcBef>
                <a:spcPts val="469"/>
              </a:spcBef>
              <a:spcAft>
                <a:spcPts val="469"/>
              </a:spcAft>
              <a:buClr>
                <a:srgbClr val="000000"/>
              </a:buClr>
              <a:buSzTx/>
              <a:buFontTx/>
              <a:buNone/>
              <a:tabLst/>
              <a:defRPr/>
            </a:pPr>
            <a:r>
              <a:rPr kumimoji="0" lang="en-GB" sz="1800" b="0"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rPr>
              <a:t>#</a:t>
            </a:r>
            <a:r>
              <a:rPr kumimoji="0" lang="en-GB" sz="1800" b="1" i="0" u="none" strike="noStrike" kern="0" cap="none" spc="0" normalizeH="0" baseline="0" noProof="0" dirty="0" err="1">
                <a:ln>
                  <a:noFill/>
                </a:ln>
                <a:solidFill>
                  <a:srgbClr val="BBB831"/>
                </a:solidFill>
                <a:effectLst/>
                <a:uLnTx/>
                <a:uFillTx/>
                <a:latin typeface="Calibri" panose="020F0502020204030204" pitchFamily="34" charset="0"/>
                <a:cs typeface="Calibri" panose="020F0502020204030204" pitchFamily="34" charset="0"/>
              </a:rPr>
              <a:t>Future</a:t>
            </a:r>
            <a:r>
              <a:rPr kumimoji="0" lang="en-GB" sz="1800" b="0" i="0" u="none" strike="noStrike" kern="0" cap="none" spc="0" normalizeH="0" baseline="0" noProof="0" dirty="0" err="1">
                <a:ln>
                  <a:noFill/>
                </a:ln>
                <a:solidFill>
                  <a:srgbClr val="BBB831"/>
                </a:solidFill>
                <a:effectLst/>
                <a:uLnTx/>
                <a:uFillTx/>
                <a:latin typeface="Calibri" panose="020F0502020204030204" pitchFamily="34" charset="0"/>
                <a:cs typeface="Calibri" panose="020F0502020204030204" pitchFamily="34" charset="0"/>
              </a:rPr>
              <a:t>of</a:t>
            </a:r>
            <a:r>
              <a:rPr kumimoji="0" lang="en-GB" sz="1800" b="1" i="0" u="none" strike="noStrike" kern="0" cap="none" spc="0" normalizeH="0" baseline="0" noProof="0" dirty="0" err="1">
                <a:ln>
                  <a:noFill/>
                </a:ln>
                <a:solidFill>
                  <a:srgbClr val="BBB831"/>
                </a:solidFill>
                <a:effectLst/>
                <a:uLnTx/>
                <a:uFillTx/>
                <a:latin typeface="Calibri" panose="020F0502020204030204" pitchFamily="34" charset="0"/>
                <a:cs typeface="Calibri" panose="020F0502020204030204" pitchFamily="34" charset="0"/>
              </a:rPr>
              <a:t>CAP</a:t>
            </a:r>
            <a:endParaRPr kumimoji="0" lang="en-GB" sz="18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pic>
        <p:nvPicPr>
          <p:cNvPr id="13" name="Picture 2" descr="U:\02. External Communication\02.06 MEDIA_PRESS_WEB\Graphic stuff\New CAP MFF\PPT_NEWCAP\Imports\4Ico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7" y="3049341"/>
            <a:ext cx="4495287" cy="115191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83568" y="3324265"/>
            <a:ext cx="2952328" cy="461665"/>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noProof="0" dirty="0" err="1" smtClean="0">
                <a:ln>
                  <a:noFill/>
                </a:ln>
                <a:solidFill>
                  <a:srgbClr val="9BBB59"/>
                </a:solidFill>
                <a:effectLst/>
                <a:uLnTx/>
                <a:uFillTx/>
                <a:latin typeface="Calibri" panose="020F0502020204030204" pitchFamily="34" charset="0"/>
                <a:cs typeface="Calibri" panose="020F0502020204030204" pitchFamily="34" charset="0"/>
              </a:rPr>
              <a:t>Nuova</a:t>
            </a:r>
            <a:r>
              <a:rPr kumimoji="0" lang="fr-BE" sz="2400" b="1" i="0" u="none" strike="noStrike" kern="1200" cap="none" spc="0" normalizeH="0" noProof="0" dirty="0" smtClean="0">
                <a:ln>
                  <a:noFill/>
                </a:ln>
                <a:solidFill>
                  <a:srgbClr val="9BBB59"/>
                </a:solidFill>
                <a:effectLst/>
                <a:uLnTx/>
                <a:uFillTx/>
                <a:latin typeface="Calibri" panose="020F0502020204030204" pitchFamily="34" charset="0"/>
                <a:cs typeface="Calibri" panose="020F0502020204030204" pitchFamily="34" charset="0"/>
              </a:rPr>
              <a:t> PAC post-2020</a:t>
            </a:r>
            <a:endParaRPr kumimoji="0" lang="en-GB" sz="2400" b="1" i="0" u="none" strike="noStrike" kern="1200" cap="none" spc="0" normalizeH="0" baseline="0" noProof="0" dirty="0">
              <a:ln>
                <a:noFill/>
              </a:ln>
              <a:solidFill>
                <a:srgbClr val="9BBB59"/>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683568" y="4861556"/>
            <a:ext cx="5256584" cy="872034"/>
          </a:xfrm>
          <a:prstGeom prst="rect">
            <a:avLst/>
          </a:prstGeom>
          <a:noFill/>
        </p:spPr>
        <p:txBody>
          <a:bodyPr wrap="square" rtlCol="0">
            <a:spAutoFit/>
          </a:bodyPr>
          <a:lstStyle/>
          <a:p>
            <a:pPr marL="0" marR="0" lvl="0" indent="0" algn="l" defTabSz="357256" rtl="0" eaLnBrk="1" fontAlgn="auto" latinLnBrk="0" hangingPunct="1">
              <a:lnSpc>
                <a:spcPct val="100000"/>
              </a:lnSpc>
              <a:spcBef>
                <a:spcPts val="0"/>
              </a:spcBef>
              <a:spcAft>
                <a:spcPts val="0"/>
              </a:spcAft>
              <a:buClr>
                <a:srgbClr val="FFFFFF"/>
              </a:buClr>
              <a:buSzTx/>
              <a:buFontTx/>
              <a:buNone/>
              <a:tabLst/>
              <a:defRPr/>
            </a:pPr>
            <a:r>
              <a:rPr kumimoji="0" lang="it-IT" sz="2800" b="1" i="0" u="none" strike="noStrike" kern="1200" cap="none" spc="0" normalizeH="0" baseline="30000" noProof="0" dirty="0" smtClean="0">
                <a:ln>
                  <a:noFill/>
                </a:ln>
                <a:solidFill>
                  <a:srgbClr val="164194"/>
                </a:solidFill>
                <a:effectLst/>
                <a:uLnTx/>
                <a:uFillTx/>
                <a:latin typeface="Calibri" panose="020F0502020204030204" pitchFamily="34" charset="0"/>
                <a:cs typeface="Calibri" panose="020F0502020204030204" pitchFamily="34" charset="0"/>
              </a:rPr>
              <a:t>Emanuel </a:t>
            </a:r>
            <a:r>
              <a:rPr kumimoji="0" lang="it-IT" sz="2800" b="1" i="0" u="none" strike="noStrike" kern="1200" cap="none" spc="0" normalizeH="0" baseline="30000" noProof="0" dirty="0" err="1" smtClean="0">
                <a:ln>
                  <a:noFill/>
                </a:ln>
                <a:solidFill>
                  <a:srgbClr val="164194"/>
                </a:solidFill>
                <a:effectLst/>
                <a:uLnTx/>
                <a:uFillTx/>
                <a:latin typeface="Calibri" panose="020F0502020204030204" pitchFamily="34" charset="0"/>
                <a:cs typeface="Calibri" panose="020F0502020204030204" pitchFamily="34" charset="0"/>
              </a:rPr>
              <a:t>Jankowski</a:t>
            </a:r>
            <a:endParaRPr kumimoji="0" lang="it-IT" sz="2800" b="1" i="0" u="none" strike="noStrike" kern="1200" cap="none" spc="0" normalizeH="0" baseline="30000" noProof="0" dirty="0">
              <a:ln>
                <a:noFill/>
              </a:ln>
              <a:solidFill>
                <a:srgbClr val="164194"/>
              </a:solidFill>
              <a:effectLst/>
              <a:uLnTx/>
              <a:uFillTx/>
              <a:latin typeface="Calibri" panose="020F0502020204030204" pitchFamily="34" charset="0"/>
              <a:cs typeface="Calibri" panose="020F0502020204030204" pitchFamily="34" charset="0"/>
            </a:endParaRPr>
          </a:p>
          <a:p>
            <a:pPr marL="0" marR="0" lvl="0" indent="0" algn="l" defTabSz="357256" rtl="0" eaLnBrk="1" fontAlgn="auto" latinLnBrk="0" hangingPunct="1">
              <a:lnSpc>
                <a:spcPct val="100000"/>
              </a:lnSpc>
              <a:spcBef>
                <a:spcPts val="0"/>
              </a:spcBef>
              <a:spcAft>
                <a:spcPts val="0"/>
              </a:spcAft>
              <a:buClr>
                <a:srgbClr val="FFFFFF"/>
              </a:buClr>
              <a:buSzTx/>
              <a:buFontTx/>
              <a:buNone/>
              <a:tabLst/>
              <a:defRPr/>
            </a:pPr>
            <a:endParaRPr kumimoji="0" lang="it-IT" sz="2400" b="1" i="0" u="none" strike="noStrike" kern="1200" cap="none" spc="0" normalizeH="0" baseline="30000" noProof="0" dirty="0" smtClean="0">
              <a:ln>
                <a:noFill/>
              </a:ln>
              <a:solidFill>
                <a:srgbClr val="164194"/>
              </a:solidFill>
              <a:effectLst/>
              <a:uLnTx/>
              <a:uFillTx/>
              <a:latin typeface="Calibri" panose="020F0502020204030204" pitchFamily="34" charset="0"/>
              <a:cs typeface="Calibri" panose="020F0502020204030204" pitchFamily="34" charset="0"/>
            </a:endParaRPr>
          </a:p>
          <a:p>
            <a:pPr marL="0" marR="0" lvl="0" indent="0" algn="l" defTabSz="357256" rtl="0" eaLnBrk="1" fontAlgn="auto" latinLnBrk="0" hangingPunct="1">
              <a:lnSpc>
                <a:spcPct val="100000"/>
              </a:lnSpc>
              <a:spcBef>
                <a:spcPts val="0"/>
              </a:spcBef>
              <a:spcAft>
                <a:spcPts val="0"/>
              </a:spcAft>
              <a:buClr>
                <a:srgbClr val="FFFFFF"/>
              </a:buClr>
              <a:buSzTx/>
              <a:buFontTx/>
              <a:buNone/>
              <a:tabLst/>
              <a:defRPr/>
            </a:pPr>
            <a:r>
              <a:rPr kumimoji="0" lang="it-IT" sz="2400" b="1" i="0" u="none" strike="noStrike" kern="1200" cap="none" spc="0" normalizeH="0" baseline="30000" noProof="0" dirty="0" smtClean="0">
                <a:ln>
                  <a:noFill/>
                </a:ln>
                <a:solidFill>
                  <a:srgbClr val="164194"/>
                </a:solidFill>
                <a:effectLst/>
                <a:uLnTx/>
                <a:uFillTx/>
                <a:latin typeface="Calibri" panose="020F0502020204030204" pitchFamily="34" charset="0"/>
                <a:cs typeface="Calibri" panose="020F0502020204030204" pitchFamily="34" charset="0"/>
              </a:rPr>
              <a:t>Commissione </a:t>
            </a:r>
            <a:r>
              <a:rPr kumimoji="0" lang="it-IT" sz="2400" b="1" i="0" u="none" strike="noStrike" kern="1200" cap="none" spc="0" normalizeH="0" baseline="30000" noProof="0" dirty="0">
                <a:ln>
                  <a:noFill/>
                </a:ln>
                <a:solidFill>
                  <a:srgbClr val="164194"/>
                </a:solidFill>
                <a:effectLst/>
                <a:uLnTx/>
                <a:uFillTx/>
                <a:latin typeface="Calibri" panose="020F0502020204030204" pitchFamily="34" charset="0"/>
                <a:cs typeface="Calibri" panose="020F0502020204030204" pitchFamily="34" charset="0"/>
              </a:rPr>
              <a:t>Europea – DG Agricoltura e sviluppo rurale </a:t>
            </a:r>
          </a:p>
        </p:txBody>
      </p:sp>
    </p:spTree>
    <p:extLst>
      <p:ext uri="{BB962C8B-B14F-4D97-AF65-F5344CB8AC3E}">
        <p14:creationId xmlns:p14="http://schemas.microsoft.com/office/powerpoint/2010/main" val="2237157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71800" y="260648"/>
            <a:ext cx="7128792"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677" indent="-358677" defTabSz="914148">
              <a:defRPr/>
            </a:pPr>
            <a:r>
              <a:rPr lang="fr-BE" kern="0" dirty="0" smtClean="0">
                <a:solidFill>
                  <a:srgbClr val="BBB831"/>
                </a:solidFill>
                <a:latin typeface="EC Square Sans Pro" panose="020B0506040000020004" pitchFamily="34" charset="0"/>
              </a:rPr>
              <a:t>LE SFIDE PER L’EUROPA</a:t>
            </a:r>
            <a:endParaRPr lang="en-GB" kern="0" dirty="0">
              <a:solidFill>
                <a:srgbClr val="BBB831"/>
              </a:solidFill>
              <a:latin typeface="EC Square Sans Pro" panose="020B0506040000020004" pitchFamily="34" charset="0"/>
            </a:endParaRPr>
          </a:p>
        </p:txBody>
      </p:sp>
      <p:sp>
        <p:nvSpPr>
          <p:cNvPr id="4" name="Content Placeholder 2"/>
          <p:cNvSpPr txBox="1">
            <a:spLocks/>
          </p:cNvSpPr>
          <p:nvPr/>
        </p:nvSpPr>
        <p:spPr>
          <a:xfrm>
            <a:off x="1619672" y="1412776"/>
            <a:ext cx="7013696" cy="5179085"/>
          </a:xfrm>
          <a:prstGeom prst="rect">
            <a:avLst/>
          </a:prstGeom>
        </p:spPr>
        <p:txBody>
          <a:bodyPr lIns="91416" tIns="45708" rIns="91416" bIns="45708"/>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971283" lvl="1" indent="-514210" defTabSz="914148">
              <a:spcBef>
                <a:spcPts val="600"/>
              </a:spcBef>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Il reddito degli agricoltori è ancora </a:t>
            </a:r>
            <a:r>
              <a:rPr lang="it-IT" kern="0" dirty="0" smtClean="0">
                <a:solidFill>
                  <a:srgbClr val="333333"/>
                </a:solidFill>
                <a:latin typeface="EC Square Sans Pro" panose="020B0506040000020004" pitchFamily="34" charset="0"/>
              </a:rPr>
              <a:t>inferiore</a:t>
            </a:r>
            <a:r>
              <a:rPr lang="it-IT" b="0" kern="0" dirty="0" smtClean="0">
                <a:solidFill>
                  <a:srgbClr val="333333"/>
                </a:solidFill>
                <a:latin typeface="EC Square Sans Pro" panose="020B0506040000020004" pitchFamily="34" charset="0"/>
              </a:rPr>
              <a:t> ai salari nel resto dell'economia</a:t>
            </a:r>
          </a:p>
          <a:p>
            <a:pPr marL="971283" lvl="1" indent="-514210" defTabSz="914148">
              <a:spcBef>
                <a:spcPts val="600"/>
              </a:spcBef>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Il reddito agricolo e i prezzi sono instabili (</a:t>
            </a:r>
            <a:r>
              <a:rPr lang="it-IT" kern="0" dirty="0" smtClean="0">
                <a:solidFill>
                  <a:srgbClr val="333333"/>
                </a:solidFill>
                <a:latin typeface="EC Square Sans Pro" panose="020B0506040000020004" pitchFamily="34" charset="0"/>
              </a:rPr>
              <a:t>volatilità</a:t>
            </a:r>
            <a:r>
              <a:rPr lang="it-IT" b="0" kern="0" dirty="0" smtClean="0">
                <a:solidFill>
                  <a:srgbClr val="333333"/>
                </a:solidFill>
                <a:latin typeface="EC Square Sans Pro" panose="020B0506040000020004" pitchFamily="34" charset="0"/>
              </a:rPr>
              <a:t>)</a:t>
            </a:r>
          </a:p>
          <a:p>
            <a:pPr marL="971283" lvl="1" indent="-514210" defTabSz="914148">
              <a:spcBef>
                <a:spcPts val="600"/>
              </a:spcBef>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Gli eventi legati al </a:t>
            </a:r>
            <a:r>
              <a:rPr lang="it-IT" kern="0" dirty="0" smtClean="0">
                <a:solidFill>
                  <a:srgbClr val="333333"/>
                </a:solidFill>
                <a:latin typeface="EC Square Sans Pro" panose="020B0506040000020004" pitchFamily="34" charset="0"/>
              </a:rPr>
              <a:t>cambiamento climatico</a:t>
            </a:r>
            <a:r>
              <a:rPr lang="it-IT" b="0" kern="0" dirty="0" smtClean="0">
                <a:solidFill>
                  <a:srgbClr val="333333"/>
                </a:solidFill>
                <a:latin typeface="EC Square Sans Pro" panose="020B0506040000020004" pitchFamily="34" charset="0"/>
              </a:rPr>
              <a:t> sono in aumento</a:t>
            </a:r>
          </a:p>
          <a:p>
            <a:pPr marL="971283" lvl="1" indent="-514210" defTabSz="914148">
              <a:spcBef>
                <a:spcPts val="600"/>
              </a:spcBef>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Pressioni dell'agricoltura sull'</a:t>
            </a:r>
            <a:r>
              <a:rPr lang="it-IT" kern="0" dirty="0" smtClean="0">
                <a:solidFill>
                  <a:srgbClr val="333333"/>
                </a:solidFill>
                <a:latin typeface="EC Square Sans Pro" panose="020B0506040000020004" pitchFamily="34" charset="0"/>
              </a:rPr>
              <a:t>ambiente</a:t>
            </a:r>
            <a:r>
              <a:rPr lang="it-IT" b="0" kern="0" dirty="0" smtClean="0">
                <a:solidFill>
                  <a:srgbClr val="333333"/>
                </a:solidFill>
                <a:latin typeface="EC Square Sans Pro" panose="020B0506040000020004" pitchFamily="34" charset="0"/>
              </a:rPr>
              <a:t> e le </a:t>
            </a:r>
            <a:r>
              <a:rPr lang="it-IT" kern="0" dirty="0" smtClean="0">
                <a:solidFill>
                  <a:srgbClr val="333333"/>
                </a:solidFill>
                <a:latin typeface="EC Square Sans Pro" panose="020B0506040000020004" pitchFamily="34" charset="0"/>
              </a:rPr>
              <a:t>risorse naturali </a:t>
            </a:r>
            <a:r>
              <a:rPr lang="it-IT" b="0" kern="0" dirty="0" smtClean="0">
                <a:solidFill>
                  <a:srgbClr val="333333"/>
                </a:solidFill>
                <a:latin typeface="EC Square Sans Pro" panose="020B0506040000020004" pitchFamily="34" charset="0"/>
              </a:rPr>
              <a:t>(suolo, acqua, aria, biodiversità)</a:t>
            </a:r>
          </a:p>
          <a:p>
            <a:pPr marL="971283" lvl="1" indent="-514210" defTabSz="914148">
              <a:spcBef>
                <a:spcPts val="600"/>
              </a:spcBef>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Ricambio </a:t>
            </a:r>
            <a:r>
              <a:rPr lang="it-IT" kern="0" dirty="0" smtClean="0">
                <a:solidFill>
                  <a:srgbClr val="333333"/>
                </a:solidFill>
                <a:latin typeface="EC Square Sans Pro" panose="020B0506040000020004" pitchFamily="34" charset="0"/>
              </a:rPr>
              <a:t>generazionale</a:t>
            </a:r>
          </a:p>
          <a:p>
            <a:pPr marL="971283" lvl="1" indent="-514210" defTabSz="914148">
              <a:spcBef>
                <a:spcPts val="600"/>
              </a:spcBef>
              <a:spcAft>
                <a:spcPts val="600"/>
              </a:spcAft>
              <a:buClr>
                <a:srgbClr val="BBB831"/>
              </a:buClr>
              <a:buFont typeface="Arial" panose="020B0604020202020204" pitchFamily="34" charset="0"/>
              <a:buChar char="•"/>
              <a:defRPr/>
            </a:pPr>
            <a:r>
              <a:rPr lang="it-IT" kern="0" dirty="0" smtClean="0">
                <a:solidFill>
                  <a:srgbClr val="333333"/>
                </a:solidFill>
                <a:latin typeface="EC Square Sans Pro" panose="020B0506040000020004" pitchFamily="34" charset="0"/>
              </a:rPr>
              <a:t>Differenze</a:t>
            </a:r>
            <a:r>
              <a:rPr lang="it-IT" b="0" kern="0" dirty="0" smtClean="0">
                <a:solidFill>
                  <a:srgbClr val="333333"/>
                </a:solidFill>
                <a:latin typeface="EC Square Sans Pro" panose="020B0506040000020004" pitchFamily="34" charset="0"/>
              </a:rPr>
              <a:t> nei modelli agricoli e delle condizioni socio-economiche in Europa</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8944" y="188639"/>
            <a:ext cx="936105" cy="936105"/>
          </a:xfrm>
          <a:prstGeom prst="rect">
            <a:avLst/>
          </a:prstGeom>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5394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16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812168" y="2564904"/>
            <a:ext cx="7560840" cy="1296144"/>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lvl="0" algn="ctr" defTabSz="913960" fontAlgn="auto">
              <a:spcBef>
                <a:spcPts val="0"/>
              </a:spcBef>
              <a:spcAft>
                <a:spcPts val="0"/>
              </a:spcAft>
              <a:buClr>
                <a:srgbClr val="335821"/>
              </a:buClr>
            </a:pPr>
            <a:r>
              <a:rPr kumimoji="0" lang="en-US" sz="3200" b="1" i="1" u="none" strike="noStrike" kern="1200" cap="none" spc="-1" normalizeH="0" baseline="0" noProof="0" dirty="0" smtClean="0">
                <a:ln>
                  <a:noFill/>
                </a:ln>
                <a:solidFill>
                  <a:prstClr val="white"/>
                </a:solidFill>
                <a:effectLst/>
                <a:uLnTx/>
                <a:uFill>
                  <a:solidFill>
                    <a:srgbClr val="FFFFFF"/>
                  </a:solidFill>
                </a:uFill>
                <a:latin typeface="Calibri"/>
                <a:cs typeface="Calibri"/>
              </a:rPr>
              <a:t>2. </a:t>
            </a:r>
            <a:r>
              <a:rPr lang="it-IT" sz="3200" i="1" spc="-1" dirty="0">
                <a:solidFill>
                  <a:prstClr val="white"/>
                </a:solidFill>
                <a:uFill>
                  <a:solidFill>
                    <a:srgbClr val="FFFFFF"/>
                  </a:solidFill>
                </a:uFill>
                <a:latin typeface="Calibri"/>
                <a:cs typeface="Calibri"/>
              </a:rPr>
              <a:t>La sostenibilità economica, ambientale e sociale come principio chiave </a:t>
            </a:r>
            <a:r>
              <a:rPr lang="it-IT" sz="3200" i="1" spc="-1" dirty="0" smtClean="0">
                <a:solidFill>
                  <a:prstClr val="white"/>
                </a:solidFill>
                <a:uFill>
                  <a:solidFill>
                    <a:srgbClr val="FFFFFF"/>
                  </a:solidFill>
                </a:uFill>
                <a:latin typeface="Calibri"/>
                <a:cs typeface="Calibri"/>
              </a:rPr>
              <a:t>della riforma</a:t>
            </a:r>
            <a:endParaRPr lang="it-IT" sz="3200" i="1" spc="-1" dirty="0">
              <a:solidFill>
                <a:prstClr val="white"/>
              </a:solidFill>
              <a:uFill>
                <a:solidFill>
                  <a:srgbClr val="FFFFFF"/>
                </a:solidFill>
              </a:uFill>
              <a:latin typeface="Calibri"/>
              <a:cs typeface="Calibri"/>
            </a:endParaRP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endParaRPr kumimoji="0" lang="it-IT" sz="3200" b="1" i="1" u="none" strike="noStrike" kern="1200" cap="none" spc="-1" normalizeH="0" baseline="0" noProof="0" dirty="0">
              <a:ln>
                <a:noFill/>
              </a:ln>
              <a:solidFill>
                <a:prstClr val="white"/>
              </a:solidFill>
              <a:effectLst/>
              <a:uLnTx/>
              <a:uFill>
                <a:solidFill>
                  <a:srgbClr val="FFFFFF"/>
                </a:solidFill>
              </a:uFill>
              <a:latin typeface="Calibri"/>
              <a:cs typeface="Calibri"/>
            </a:endParaRP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1800" b="1" i="0" u="none" strike="noStrike" kern="1200" cap="none" spc="0" normalizeH="0" baseline="0" noProof="0" dirty="0" smtClean="0">
              <a:ln>
                <a:noFill/>
              </a:ln>
              <a:solidFill>
                <a:prstClr val="white"/>
              </a:solidFill>
              <a:effectLst/>
              <a:uLnTx/>
              <a:uFillTx/>
              <a:latin typeface="EC Square Sans Pro" panose="020B0506040000020004" pitchFamily="34" charset="0"/>
            </a:endParaRPr>
          </a:p>
          <a:p>
            <a:pPr marL="0" marR="0" lvl="0" indent="0" algn="l" defTabSz="913960" rtl="0" eaLnBrk="1" fontAlgn="auto" latinLnBrk="0" hangingPunct="1">
              <a:lnSpc>
                <a:spcPct val="15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EC Square Sans Pro" panose="020B0506040000020004" pitchFamily="34" charset="0"/>
            </a:endParaRPr>
          </a:p>
        </p:txBody>
      </p:sp>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11</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4248524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03648" y="404664"/>
            <a:ext cx="7128792"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677" indent="-358677" defTabSz="914148">
              <a:defRPr/>
            </a:pPr>
            <a:r>
              <a:rPr lang="fr-BE" kern="0" dirty="0" smtClean="0">
                <a:solidFill>
                  <a:srgbClr val="BBB831"/>
                </a:solidFill>
                <a:latin typeface="EC Square Sans Pro" panose="020B0506040000020004" pitchFamily="34" charset="0"/>
              </a:rPr>
              <a:t>GLI ELEMENTI </a:t>
            </a:r>
            <a:r>
              <a:rPr lang="fr-BE" kern="0" dirty="0">
                <a:solidFill>
                  <a:srgbClr val="BBB831"/>
                </a:solidFill>
                <a:latin typeface="EC Square Sans Pro" panose="020B0506040000020004" pitchFamily="34" charset="0"/>
              </a:rPr>
              <a:t>CHIAVE DELLA RIFORMA</a:t>
            </a:r>
          </a:p>
          <a:p>
            <a:pPr marL="358677" indent="-358677" defTabSz="914148">
              <a:defRPr/>
            </a:pPr>
            <a:endParaRPr lang="en-GB" kern="0" dirty="0">
              <a:solidFill>
                <a:srgbClr val="BBB831"/>
              </a:solidFill>
              <a:latin typeface="EC Square Sans Pro" panose="020B0506040000020004" pitchFamily="34" charset="0"/>
            </a:endParaRPr>
          </a:p>
        </p:txBody>
      </p:sp>
      <p:sp>
        <p:nvSpPr>
          <p:cNvPr id="4" name="Content Placeholder 2"/>
          <p:cNvSpPr txBox="1">
            <a:spLocks/>
          </p:cNvSpPr>
          <p:nvPr/>
        </p:nvSpPr>
        <p:spPr>
          <a:xfrm>
            <a:off x="457740" y="1246342"/>
            <a:ext cx="8229600" cy="5611658"/>
          </a:xfrm>
          <a:prstGeom prst="rect">
            <a:avLst/>
          </a:prstGeom>
        </p:spPr>
        <p:txBody>
          <a:bodyPr lIns="91416" tIns="45708" rIns="91416" bIns="45708"/>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971283" lvl="1" indent="-514210" defTabSz="914148">
              <a:spcAft>
                <a:spcPts val="600"/>
              </a:spcAft>
              <a:buClr>
                <a:srgbClr val="BBB831"/>
              </a:buClr>
              <a:buFont typeface="Arial" panose="020B0604020202020204" pitchFamily="34" charset="0"/>
              <a:buChar char="•"/>
              <a:defRPr/>
            </a:pPr>
            <a:r>
              <a:rPr lang="it-IT" kern="0" dirty="0" smtClean="0">
                <a:solidFill>
                  <a:srgbClr val="FF0000"/>
                </a:solidFill>
                <a:latin typeface="EC Square Sans Pro" panose="020B0506040000020004" pitchFamily="34" charset="0"/>
              </a:rPr>
              <a:t>Sostenibilità economica, ambientale e sociale </a:t>
            </a:r>
            <a:r>
              <a:rPr lang="it-IT" b="0" kern="0" dirty="0" smtClean="0">
                <a:solidFill>
                  <a:srgbClr val="333333"/>
                </a:solidFill>
                <a:latin typeface="EC Square Sans Pro" panose="020B0506040000020004" pitchFamily="34" charset="0"/>
              </a:rPr>
              <a:t>come obiettivo orizzontale</a:t>
            </a:r>
          </a:p>
          <a:p>
            <a:pPr marL="971283" lvl="1" indent="-514210" defTabSz="914148">
              <a:spcAft>
                <a:spcPts val="600"/>
              </a:spcAft>
              <a:buClr>
                <a:srgbClr val="BBB831"/>
              </a:buClr>
              <a:buFont typeface="Arial" panose="020B0604020202020204" pitchFamily="34" charset="0"/>
              <a:buChar char="•"/>
              <a:defRPr/>
            </a:pPr>
            <a:r>
              <a:rPr lang="it-IT" kern="0" dirty="0" smtClean="0">
                <a:solidFill>
                  <a:srgbClr val="333333"/>
                </a:solidFill>
                <a:latin typeface="EC Square Sans Pro" panose="020B0506040000020004" pitchFamily="34" charset="0"/>
              </a:rPr>
              <a:t>Riequilibrio delle responsabilità </a:t>
            </a:r>
            <a:r>
              <a:rPr lang="it-IT" b="0" kern="0" dirty="0" smtClean="0">
                <a:solidFill>
                  <a:srgbClr val="333333"/>
                </a:solidFill>
                <a:latin typeface="EC Square Sans Pro" panose="020B0506040000020004" pitchFamily="34" charset="0"/>
              </a:rPr>
              <a:t>tra Bruxelles e gli Stati membri (più sussidiarietà)</a:t>
            </a:r>
          </a:p>
          <a:p>
            <a:pPr marL="971283" lvl="1" indent="-514210" defTabSz="914148">
              <a:spcAft>
                <a:spcPts val="600"/>
              </a:spcAft>
              <a:buClr>
                <a:srgbClr val="BBB831"/>
              </a:buClr>
              <a:buFont typeface="Arial" panose="020B0604020202020204" pitchFamily="34" charset="0"/>
              <a:buChar char="•"/>
              <a:defRPr/>
            </a:pPr>
            <a:endParaRPr lang="it-IT" b="0" kern="0" dirty="0" smtClean="0">
              <a:solidFill>
                <a:srgbClr val="333333"/>
              </a:solidFill>
              <a:latin typeface="EC Square Sans Pro" panose="020B0506040000020004" pitchFamily="34" charset="0"/>
            </a:endParaRPr>
          </a:p>
          <a:p>
            <a:pPr marL="971283" lvl="1" indent="-514210" defTabSz="914148">
              <a:spcAft>
                <a:spcPts val="600"/>
              </a:spcAft>
              <a:buClr>
                <a:srgbClr val="BBB831"/>
              </a:buClr>
              <a:buFont typeface="Arial" panose="020B0604020202020204" pitchFamily="34" charset="0"/>
              <a:buChar char="•"/>
              <a:defRPr/>
            </a:pPr>
            <a:endParaRPr lang="it-IT" b="0" kern="0" dirty="0" smtClean="0">
              <a:solidFill>
                <a:srgbClr val="333333"/>
              </a:solidFill>
              <a:latin typeface="EC Square Sans Pro" panose="020B0506040000020004" pitchFamily="34" charset="0"/>
            </a:endParaRPr>
          </a:p>
          <a:p>
            <a:pPr marL="971283" lvl="1" indent="-514210" defTabSz="914148">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Sostegno più </a:t>
            </a:r>
            <a:r>
              <a:rPr lang="it-IT" kern="0" dirty="0" smtClean="0">
                <a:solidFill>
                  <a:srgbClr val="333333"/>
                </a:solidFill>
                <a:latin typeface="EC Square Sans Pro" panose="020B0506040000020004" pitchFamily="34" charset="0"/>
              </a:rPr>
              <a:t>mirato</a:t>
            </a:r>
            <a:r>
              <a:rPr lang="it-IT" b="0" kern="0" dirty="0" smtClean="0">
                <a:solidFill>
                  <a:srgbClr val="333333"/>
                </a:solidFill>
                <a:latin typeface="EC Square Sans Pro" panose="020B0506040000020004" pitchFamily="34" charset="0"/>
              </a:rPr>
              <a:t> e incentrato sui </a:t>
            </a:r>
            <a:r>
              <a:rPr lang="it-IT" kern="0" dirty="0" smtClean="0">
                <a:solidFill>
                  <a:srgbClr val="333333"/>
                </a:solidFill>
                <a:latin typeface="EC Square Sans Pro" panose="020B0506040000020004" pitchFamily="34" charset="0"/>
              </a:rPr>
              <a:t>risultati</a:t>
            </a:r>
          </a:p>
          <a:p>
            <a:pPr marL="971283" lvl="1" indent="-514210" defTabSz="914148">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Distribuzione più </a:t>
            </a:r>
            <a:r>
              <a:rPr lang="it-IT" kern="0" dirty="0" smtClean="0">
                <a:solidFill>
                  <a:srgbClr val="333333"/>
                </a:solidFill>
                <a:latin typeface="EC Square Sans Pro" panose="020B0506040000020004" pitchFamily="34" charset="0"/>
              </a:rPr>
              <a:t>equa</a:t>
            </a:r>
            <a:r>
              <a:rPr lang="it-IT" b="0" kern="0" dirty="0" smtClean="0">
                <a:solidFill>
                  <a:srgbClr val="333333"/>
                </a:solidFill>
                <a:latin typeface="EC Square Sans Pro" panose="020B0506040000020004" pitchFamily="34" charset="0"/>
              </a:rPr>
              <a:t> dei pagamenti diretti  </a:t>
            </a:r>
          </a:p>
          <a:p>
            <a:pPr marL="971283" lvl="1" indent="-514210" defTabSz="914148">
              <a:spcAft>
                <a:spcPts val="600"/>
              </a:spcAft>
              <a:buClr>
                <a:srgbClr val="BBB831"/>
              </a:buClr>
              <a:buFont typeface="Arial" panose="020B0604020202020204" pitchFamily="34" charset="0"/>
              <a:buChar char="•"/>
              <a:defRPr/>
            </a:pPr>
            <a:r>
              <a:rPr lang="it-IT" b="0" kern="0" dirty="0" smtClean="0">
                <a:solidFill>
                  <a:srgbClr val="333333"/>
                </a:solidFill>
                <a:latin typeface="EC Square Sans Pro" panose="020B0506040000020004" pitchFamily="34" charset="0"/>
              </a:rPr>
              <a:t>Maggiore ambizione per l’</a:t>
            </a:r>
            <a:r>
              <a:rPr lang="it-IT" kern="0" dirty="0" smtClean="0">
                <a:solidFill>
                  <a:srgbClr val="333333"/>
                </a:solidFill>
                <a:latin typeface="EC Square Sans Pro" panose="020B0506040000020004" pitchFamily="34" charset="0"/>
              </a:rPr>
              <a:t>ambiente</a:t>
            </a:r>
            <a:r>
              <a:rPr lang="it-IT" b="0" kern="0" dirty="0" smtClean="0">
                <a:solidFill>
                  <a:srgbClr val="333333"/>
                </a:solidFill>
                <a:latin typeface="EC Square Sans Pro" panose="020B0506040000020004" pitchFamily="34" charset="0"/>
              </a:rPr>
              <a:t> e il </a:t>
            </a:r>
            <a:r>
              <a:rPr lang="it-IT" kern="0" dirty="0" smtClean="0">
                <a:solidFill>
                  <a:srgbClr val="333333"/>
                </a:solidFill>
                <a:latin typeface="EC Square Sans Pro" panose="020B0506040000020004" pitchFamily="34" charset="0"/>
              </a:rPr>
              <a:t>clima</a:t>
            </a:r>
          </a:p>
          <a:p>
            <a:pPr marL="971283" lvl="1" indent="-514210" defTabSz="914148">
              <a:spcAft>
                <a:spcPts val="600"/>
              </a:spcAft>
              <a:buClr>
                <a:srgbClr val="BBB831"/>
              </a:buClr>
              <a:buFont typeface="Arial" panose="020B0604020202020204" pitchFamily="34" charset="0"/>
              <a:buChar char="•"/>
              <a:defRPr/>
            </a:pPr>
            <a:r>
              <a:rPr lang="it-IT" kern="0" dirty="0" smtClean="0">
                <a:solidFill>
                  <a:srgbClr val="333333"/>
                </a:solidFill>
                <a:latin typeface="EC Square Sans Pro" panose="020B0506040000020004" pitchFamily="34" charset="0"/>
              </a:rPr>
              <a:t>Semplificazione</a:t>
            </a:r>
            <a:r>
              <a:rPr lang="it-IT" b="0" kern="0" dirty="0" smtClean="0">
                <a:solidFill>
                  <a:srgbClr val="333333"/>
                </a:solidFill>
                <a:latin typeface="EC Square Sans Pro" panose="020B0506040000020004" pitchFamily="34" charset="0"/>
              </a:rPr>
              <a:t> e </a:t>
            </a:r>
            <a:r>
              <a:rPr lang="it-IT" kern="0" dirty="0" smtClean="0">
                <a:solidFill>
                  <a:srgbClr val="333333"/>
                </a:solidFill>
                <a:latin typeface="EC Square Sans Pro" panose="020B0506040000020004" pitchFamily="34" charset="0"/>
              </a:rPr>
              <a:t>modernizzazione </a:t>
            </a:r>
            <a:r>
              <a:rPr lang="it-IT" b="0" kern="0" dirty="0" smtClean="0">
                <a:solidFill>
                  <a:srgbClr val="333333"/>
                </a:solidFill>
                <a:latin typeface="EC Square Sans Pro" panose="020B0506040000020004" pitchFamily="34" charset="0"/>
              </a:rPr>
              <a:t>per un’agricoltura fondata sulla conoscenza e l’innovazione</a:t>
            </a:r>
          </a:p>
          <a:p>
            <a:pPr marL="742746" lvl="1" indent="-285671" defTabSz="914148">
              <a:spcAft>
                <a:spcPts val="600"/>
              </a:spcAft>
              <a:buClr>
                <a:srgbClr val="00B050"/>
              </a:buClr>
              <a:defRPr/>
            </a:pPr>
            <a:endParaRPr lang="it-IT" b="0" i="1" kern="0" dirty="0">
              <a:solidFill>
                <a:srgbClr val="66B142">
                  <a:lumMod val="50000"/>
                </a:srgbClr>
              </a:solidFill>
              <a:latin typeface="EC Square Sans Pro" panose="020B05060400000200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7" y="369447"/>
            <a:ext cx="936105" cy="936105"/>
          </a:xfrm>
          <a:prstGeom prst="rect">
            <a:avLst/>
          </a:prstGeom>
        </p:spPr>
      </p:pic>
      <p:pic>
        <p:nvPicPr>
          <p:cNvPr id="6" name="Picture 2"/>
          <p:cNvPicPr/>
          <p:nvPr/>
        </p:nvPicPr>
        <p:blipFill>
          <a:blip r:embed="rId3" cstate="email">
            <a:extLst>
              <a:ext uri="{28A0092B-C50C-407E-A947-70E740481C1C}">
                <a14:useLocalDpi xmlns:a14="http://schemas.microsoft.com/office/drawing/2010/main"/>
              </a:ext>
            </a:extLst>
          </a:blip>
          <a:stretch/>
        </p:blipFill>
        <p:spPr>
          <a:xfrm>
            <a:off x="0" y="2420888"/>
            <a:ext cx="9145080" cy="766440"/>
          </a:xfrm>
          <a:prstGeom prst="rect">
            <a:avLst/>
          </a:prstGeom>
          <a:ln>
            <a:noFill/>
          </a:ln>
        </p:spPr>
      </p:pic>
    </p:spTree>
    <p:extLst>
      <p:ext uri="{BB962C8B-B14F-4D97-AF65-F5344CB8AC3E}">
        <p14:creationId xmlns:p14="http://schemas.microsoft.com/office/powerpoint/2010/main" val="2378257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070575"/>
            <a:ext cx="5038963" cy="521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49161" y="1333860"/>
            <a:ext cx="1918683" cy="584775"/>
          </a:xfrm>
          <a:prstGeom prst="rect">
            <a:avLst/>
          </a:prstGeom>
          <a:noFill/>
        </p:spPr>
        <p:txBody>
          <a:bodyPr wrap="square" rtlCol="0">
            <a:spAutoFit/>
          </a:bodyPr>
          <a:lstStyle/>
          <a:p>
            <a:pPr marL="0" marR="0" lvl="0" indent="0" algn="r"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AUMENTARE LA </a:t>
            </a:r>
            <a:r>
              <a:rPr kumimoji="0" lang="en-GB" sz="2400" i="0" u="none" strike="noStrike" kern="1200" cap="none" spc="0" normalizeH="0" baseline="30000" noProof="0" dirty="0" smtClean="0">
                <a:ln>
                  <a:noFill/>
                </a:ln>
                <a:solidFill>
                  <a:srgbClr val="000000"/>
                </a:solidFill>
                <a:effectLst/>
                <a:uLnTx/>
                <a:uFillTx/>
                <a:latin typeface="EC Square Sans Cond Pro"/>
              </a:rPr>
              <a:t>COMPETITIVITA’</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7" name="TextBox 6"/>
          <p:cNvSpPr txBox="1"/>
          <p:nvPr/>
        </p:nvSpPr>
        <p:spPr>
          <a:xfrm>
            <a:off x="539552" y="2304256"/>
            <a:ext cx="1584176" cy="584775"/>
          </a:xfrm>
          <a:prstGeom prst="rect">
            <a:avLst/>
          </a:prstGeom>
          <a:noFill/>
        </p:spPr>
        <p:txBody>
          <a:bodyPr wrap="square" rtlCol="0">
            <a:spAutoFit/>
          </a:bodyPr>
          <a:lstStyle/>
          <a:p>
            <a:pPr marL="0" marR="0" lvl="0" indent="0" algn="r"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SOSTEGNO AL </a:t>
            </a:r>
            <a:r>
              <a:rPr kumimoji="0" lang="en-GB" sz="2400" i="0" u="none" strike="noStrike" kern="1200" cap="none" spc="0" normalizeH="0" baseline="30000" noProof="0" dirty="0" smtClean="0">
                <a:ln>
                  <a:noFill/>
                </a:ln>
                <a:solidFill>
                  <a:srgbClr val="000000"/>
                </a:solidFill>
                <a:effectLst/>
                <a:uLnTx/>
                <a:uFillTx/>
                <a:latin typeface="EC Square Sans Cond Pro"/>
              </a:rPr>
              <a:t>REDDITO</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8" name="TextBox 7"/>
          <p:cNvSpPr txBox="1"/>
          <p:nvPr/>
        </p:nvSpPr>
        <p:spPr>
          <a:xfrm>
            <a:off x="249923" y="4680520"/>
            <a:ext cx="1801797" cy="1569660"/>
          </a:xfrm>
          <a:prstGeom prst="rect">
            <a:avLst/>
          </a:prstGeom>
          <a:noFill/>
        </p:spPr>
        <p:txBody>
          <a:bodyPr wrap="square" rtlCol="0">
            <a:spAutoFit/>
          </a:bodyPr>
          <a:lstStyle/>
          <a:p>
            <a:pPr lvl="0" algn="r" defTabSz="913960" fontAlgn="auto">
              <a:spcBef>
                <a:spcPts val="0"/>
              </a:spcBef>
              <a:spcAft>
                <a:spcPts val="0"/>
              </a:spcAf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RISPONDERE ALLE ESIGENZE </a:t>
            </a:r>
            <a:r>
              <a:rPr lang="en-GB" sz="2400" b="0" baseline="30000" dirty="0">
                <a:solidFill>
                  <a:srgbClr val="000000"/>
                </a:solidFill>
                <a:latin typeface="EC Square Sans Cond Pro"/>
              </a:rPr>
              <a:t>DEI </a:t>
            </a:r>
            <a:r>
              <a:rPr lang="en-GB" sz="2400" b="0" baseline="30000" dirty="0" smtClean="0">
                <a:solidFill>
                  <a:srgbClr val="000000"/>
                </a:solidFill>
                <a:latin typeface="EC Square Sans Cond Pro"/>
              </a:rPr>
              <a:t>CONSUMATORI IN MATERIA DI </a:t>
            </a:r>
            <a:r>
              <a:rPr lang="en-GB" sz="2400" baseline="30000" dirty="0" smtClean="0">
                <a:solidFill>
                  <a:srgbClr val="000000"/>
                </a:solidFill>
                <a:latin typeface="EC Square Sans Cond Pro"/>
              </a:rPr>
              <a:t>ALIMENTAZIONE</a:t>
            </a:r>
            <a:r>
              <a:rPr lang="en-GB" sz="2400" b="0" baseline="30000" dirty="0" smtClean="0">
                <a:solidFill>
                  <a:srgbClr val="000000"/>
                </a:solidFill>
                <a:latin typeface="EC Square Sans Cond Pro"/>
              </a:rPr>
              <a:t> E </a:t>
            </a:r>
            <a:r>
              <a:rPr lang="en-GB" sz="2400" baseline="30000" dirty="0" smtClean="0">
                <a:solidFill>
                  <a:srgbClr val="000000"/>
                </a:solidFill>
                <a:latin typeface="EC Square Sans Cond Pro"/>
              </a:rPr>
              <a:t>SALUTE</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9" name="TextBox 8"/>
          <p:cNvSpPr txBox="1"/>
          <p:nvPr/>
        </p:nvSpPr>
        <p:spPr>
          <a:xfrm>
            <a:off x="2192981" y="6165304"/>
            <a:ext cx="2448272" cy="584775"/>
          </a:xfrm>
          <a:prstGeom prst="rect">
            <a:avLst/>
          </a:prstGeom>
          <a:noFill/>
        </p:spPr>
        <p:txBody>
          <a:bodyPr wrap="square" rtlCol="0">
            <a:spAutoFit/>
          </a:bodyPr>
          <a:lstStyle/>
          <a:p>
            <a:pPr marL="0" marR="0" lvl="0" indent="0" algn="r"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PROMUOVERE LA </a:t>
            </a:r>
            <a:r>
              <a:rPr kumimoji="0" lang="en-GB" sz="2400" i="0" u="none" strike="noStrike" kern="1200" cap="none" spc="0" normalizeH="0" baseline="30000" noProof="0" dirty="0" smtClean="0">
                <a:ln>
                  <a:noFill/>
                </a:ln>
                <a:solidFill>
                  <a:srgbClr val="000000"/>
                </a:solidFill>
                <a:effectLst/>
                <a:uLnTx/>
                <a:uFillTx/>
                <a:latin typeface="EC Square Sans Cond Pro"/>
              </a:rPr>
              <a:t>VITALITA’</a:t>
            </a:r>
            <a:r>
              <a:rPr kumimoji="0" lang="en-GB" sz="2400" b="0" i="0" u="none" strike="noStrike" kern="1200" cap="none" spc="0" normalizeH="0" baseline="30000" noProof="0" dirty="0" smtClean="0">
                <a:ln>
                  <a:noFill/>
                </a:ln>
                <a:solidFill>
                  <a:srgbClr val="000000"/>
                </a:solidFill>
                <a:effectLst/>
                <a:uLnTx/>
                <a:uFillTx/>
                <a:latin typeface="EC Square Sans Cond Pro"/>
              </a:rPr>
              <a:t> DELLE AREE RURALI</a:t>
            </a:r>
            <a:endParaRPr kumimoji="0" lang="en-GB" sz="2400" b="1" i="0" u="none" strike="noStrike" kern="1200" cap="none" spc="0" normalizeH="0" baseline="30000" noProof="0" dirty="0">
              <a:ln>
                <a:noFill/>
              </a:ln>
              <a:solidFill>
                <a:srgbClr val="000000"/>
              </a:solidFill>
              <a:effectLst/>
              <a:uLnTx/>
              <a:uFillTx/>
              <a:latin typeface="EC Square Sans Cond Pro"/>
            </a:endParaRPr>
          </a:p>
        </p:txBody>
      </p:sp>
      <p:sp>
        <p:nvSpPr>
          <p:cNvPr id="10" name="TextBox 9"/>
          <p:cNvSpPr txBox="1"/>
          <p:nvPr/>
        </p:nvSpPr>
        <p:spPr>
          <a:xfrm>
            <a:off x="5506506" y="5616624"/>
            <a:ext cx="2125416" cy="584775"/>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RICAMBIO </a:t>
            </a:r>
            <a:r>
              <a:rPr kumimoji="0" lang="en-GB" sz="2400" i="0" u="none" strike="noStrike" kern="1200" cap="none" spc="0" normalizeH="0" baseline="30000" noProof="0" dirty="0" smtClean="0">
                <a:ln>
                  <a:noFill/>
                </a:ln>
                <a:solidFill>
                  <a:srgbClr val="000000"/>
                </a:solidFill>
                <a:effectLst/>
                <a:uLnTx/>
                <a:uFillTx/>
                <a:latin typeface="EC Square Sans Cond Pro"/>
              </a:rPr>
              <a:t>GENERAZIONALE</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11" name="TextBox 10"/>
          <p:cNvSpPr txBox="1"/>
          <p:nvPr/>
        </p:nvSpPr>
        <p:spPr>
          <a:xfrm>
            <a:off x="6516216" y="4569603"/>
            <a:ext cx="1728192" cy="830997"/>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PRESERVARE I </a:t>
            </a:r>
            <a:r>
              <a:rPr kumimoji="0" lang="en-GB" sz="2400" i="0" u="none" strike="noStrike" kern="1200" cap="none" spc="0" normalizeH="0" baseline="30000" noProof="0" dirty="0" smtClean="0">
                <a:ln>
                  <a:noFill/>
                </a:ln>
                <a:solidFill>
                  <a:srgbClr val="000000"/>
                </a:solidFill>
                <a:effectLst/>
                <a:uLnTx/>
                <a:uFillTx/>
                <a:latin typeface="EC Square Sans Cond Pro"/>
              </a:rPr>
              <a:t>PAESAGGI</a:t>
            </a:r>
            <a:r>
              <a:rPr kumimoji="0" lang="en-GB" sz="2400" b="0" i="0" u="none" strike="noStrike" kern="1200" cap="none" spc="0" normalizeH="0" baseline="30000" noProof="0" dirty="0" smtClean="0">
                <a:ln>
                  <a:noFill/>
                </a:ln>
                <a:solidFill>
                  <a:srgbClr val="000000"/>
                </a:solidFill>
                <a:effectLst/>
                <a:uLnTx/>
                <a:uFillTx/>
                <a:latin typeface="EC Square Sans Cond Pro"/>
              </a:rPr>
              <a:t> E LA </a:t>
            </a:r>
            <a:r>
              <a:rPr kumimoji="0" lang="en-GB" sz="2400" i="0" u="none" strike="noStrike" kern="1200" cap="none" spc="0" normalizeH="0" baseline="30000" noProof="0" dirty="0" smtClean="0">
                <a:ln>
                  <a:noFill/>
                </a:ln>
                <a:solidFill>
                  <a:srgbClr val="000000"/>
                </a:solidFill>
                <a:effectLst/>
                <a:uLnTx/>
                <a:uFillTx/>
                <a:latin typeface="EC Square Sans Cond Pro"/>
              </a:rPr>
              <a:t>BIODIVERSITA’</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12" name="TextBox 11"/>
          <p:cNvSpPr txBox="1"/>
          <p:nvPr/>
        </p:nvSpPr>
        <p:spPr>
          <a:xfrm>
            <a:off x="6966616" y="3446206"/>
            <a:ext cx="1728610" cy="584775"/>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lang="en-GB" sz="2400" b="0" baseline="30000" dirty="0" smtClean="0">
                <a:solidFill>
                  <a:srgbClr val="000000"/>
                </a:solidFill>
                <a:latin typeface="EC Square Sans Cond Pro"/>
              </a:rPr>
              <a:t>TUTELA</a:t>
            </a:r>
            <a:r>
              <a:rPr kumimoji="0" lang="en-GB" sz="2400" b="0" i="0" u="none" strike="noStrike" kern="1200" cap="none" spc="0" normalizeH="0" baseline="30000" noProof="0" dirty="0" smtClean="0">
                <a:ln>
                  <a:noFill/>
                </a:ln>
                <a:solidFill>
                  <a:srgbClr val="000000"/>
                </a:solidFill>
                <a:effectLst/>
                <a:uLnTx/>
                <a:uFillTx/>
                <a:latin typeface="EC Square Sans Cond Pro"/>
              </a:rPr>
              <a:t> DELL’ </a:t>
            </a:r>
            <a:r>
              <a:rPr kumimoji="0" lang="en-GB" sz="2400" b="1" i="0" u="none" strike="noStrike" kern="1200" cap="none" spc="0" normalizeH="0" baseline="30000" noProof="0" dirty="0" smtClean="0">
                <a:ln>
                  <a:noFill/>
                </a:ln>
                <a:solidFill>
                  <a:srgbClr val="000000"/>
                </a:solidFill>
                <a:effectLst/>
                <a:uLnTx/>
                <a:uFillTx/>
                <a:latin typeface="EC Square Sans Cond Pro"/>
              </a:rPr>
              <a:t>L’AMBIENTE</a:t>
            </a:r>
            <a:endParaRPr kumimoji="0" lang="en-GB" sz="2400" b="1" i="0" u="none" strike="noStrike" kern="1200" cap="none" spc="0" normalizeH="0" baseline="30000" noProof="0" dirty="0">
              <a:ln>
                <a:noFill/>
              </a:ln>
              <a:solidFill>
                <a:srgbClr val="000000"/>
              </a:solidFill>
              <a:effectLst/>
              <a:uLnTx/>
              <a:uFillTx/>
              <a:latin typeface="EC Square Sans Cond Pro"/>
            </a:endParaRPr>
          </a:p>
        </p:txBody>
      </p:sp>
      <p:sp>
        <p:nvSpPr>
          <p:cNvPr id="13" name="TextBox 12"/>
          <p:cNvSpPr txBox="1"/>
          <p:nvPr/>
        </p:nvSpPr>
        <p:spPr>
          <a:xfrm>
            <a:off x="6516216" y="2297874"/>
            <a:ext cx="2088232" cy="338554"/>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AZIONE PER IL </a:t>
            </a:r>
            <a:r>
              <a:rPr kumimoji="0" lang="en-GB" sz="2400" b="1" i="0" u="none" strike="noStrike" kern="1200" cap="none" spc="0" normalizeH="0" baseline="30000" noProof="0" dirty="0" smtClean="0">
                <a:ln>
                  <a:noFill/>
                </a:ln>
                <a:solidFill>
                  <a:srgbClr val="000000"/>
                </a:solidFill>
                <a:effectLst/>
                <a:uLnTx/>
                <a:uFillTx/>
                <a:latin typeface="EC Square Sans Cond Pro"/>
              </a:rPr>
              <a:t>CLIMA</a:t>
            </a:r>
            <a:endParaRPr kumimoji="0" lang="en-GB" sz="2400" b="0" i="0" u="none" strike="noStrike" kern="1200" cap="none" spc="0" normalizeH="0" baseline="30000" noProof="0" dirty="0">
              <a:ln>
                <a:noFill/>
              </a:ln>
              <a:solidFill>
                <a:srgbClr val="000000"/>
              </a:solidFill>
              <a:effectLst/>
              <a:uLnTx/>
              <a:uFillTx/>
              <a:latin typeface="EC Square Sans Cond Pro"/>
            </a:endParaRPr>
          </a:p>
        </p:txBody>
      </p:sp>
      <p:sp>
        <p:nvSpPr>
          <p:cNvPr id="14" name="TextBox 13"/>
          <p:cNvSpPr txBox="1"/>
          <p:nvPr/>
        </p:nvSpPr>
        <p:spPr>
          <a:xfrm>
            <a:off x="5436096" y="1294949"/>
            <a:ext cx="3409792" cy="584775"/>
          </a:xfrm>
          <a:prstGeom prst="rect">
            <a:avLst/>
          </a:prstGeom>
          <a:noFill/>
        </p:spPr>
        <p:txBody>
          <a:bodyPr wrap="square" rtlCol="0">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00000"/>
                </a:solidFill>
                <a:effectLst/>
                <a:uLnTx/>
                <a:uFillTx/>
                <a:latin typeface="EC Square Sans Cond Pro"/>
              </a:rPr>
              <a:t>MIGLIORARE LA POSIZIONE DEGLI AGRICOLTORI NELLA </a:t>
            </a:r>
            <a:r>
              <a:rPr kumimoji="0" lang="en-GB" sz="2400" i="0" u="none" strike="noStrike" kern="1200" cap="none" spc="0" normalizeH="0" baseline="30000" noProof="0" dirty="0" smtClean="0">
                <a:ln>
                  <a:noFill/>
                </a:ln>
                <a:solidFill>
                  <a:srgbClr val="000000"/>
                </a:solidFill>
                <a:effectLst/>
                <a:uLnTx/>
                <a:uFillTx/>
                <a:latin typeface="EC Square Sans Cond Pro"/>
              </a:rPr>
              <a:t>CATENA DEL VALORE</a:t>
            </a:r>
            <a:endParaRPr kumimoji="0" lang="en-GB" sz="2400" i="0" u="none" strike="noStrike" kern="1200" cap="none" spc="0" normalizeH="0" baseline="30000" noProof="0" dirty="0">
              <a:ln>
                <a:noFill/>
              </a:ln>
              <a:solidFill>
                <a:srgbClr val="000000"/>
              </a:solidFill>
              <a:effectLst/>
              <a:uLnTx/>
              <a:uFillTx/>
              <a:latin typeface="EC Square Sans Cond Pro"/>
            </a:endParaRPr>
          </a:p>
        </p:txBody>
      </p:sp>
      <p:sp>
        <p:nvSpPr>
          <p:cNvPr id="15" name="TextBox 14"/>
          <p:cNvSpPr txBox="1"/>
          <p:nvPr/>
        </p:nvSpPr>
        <p:spPr>
          <a:xfrm>
            <a:off x="753979" y="3322976"/>
            <a:ext cx="2127185" cy="666849"/>
          </a:xfrm>
          <a:prstGeom prst="rect">
            <a:avLst/>
          </a:prstGeom>
          <a:noFill/>
        </p:spPr>
        <p:txBody>
          <a:bodyPr wrap="square" rtlCol="0">
            <a:prstTxWarp prst="textPlain">
              <a:avLst/>
            </a:prstTxWarp>
            <a:spAutoFit/>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30000" noProof="0" dirty="0" smtClean="0">
                <a:ln>
                  <a:noFill/>
                </a:ln>
                <a:solidFill>
                  <a:schemeClr val="tx2"/>
                </a:solidFill>
                <a:effectLst/>
                <a:uLnTx/>
                <a:uFillTx/>
                <a:latin typeface="EC Square Sans Cond Pro"/>
              </a:rPr>
              <a:t>CONOSCENZA E INNOVAZIONE</a:t>
            </a:r>
            <a:endParaRPr kumimoji="0" lang="en-GB" sz="2800" b="0" i="1" u="none" strike="noStrike" kern="1200" cap="none" spc="0" normalizeH="0" baseline="30000" noProof="0" dirty="0">
              <a:ln>
                <a:noFill/>
              </a:ln>
              <a:solidFill>
                <a:schemeClr val="tx2"/>
              </a:solidFill>
              <a:effectLst/>
              <a:uLnTx/>
              <a:uFillTx/>
              <a:latin typeface="EC Square Sans Cond Pro"/>
            </a:endParaRPr>
          </a:p>
        </p:txBody>
      </p:sp>
      <p:sp>
        <p:nvSpPr>
          <p:cNvPr id="16" name="TextBox 15"/>
          <p:cNvSpPr txBox="1"/>
          <p:nvPr/>
        </p:nvSpPr>
        <p:spPr>
          <a:xfrm>
            <a:off x="3697166" y="3263006"/>
            <a:ext cx="1248316" cy="954107"/>
          </a:xfrm>
          <a:prstGeom prst="rect">
            <a:avLst/>
          </a:prstGeom>
          <a:noFill/>
        </p:spPr>
        <p:txBody>
          <a:bodyPr wrap="square" rtlCol="0">
            <a:spAutoFit/>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30000" noProof="0" dirty="0" smtClean="0">
                <a:ln>
                  <a:noFill/>
                </a:ln>
                <a:solidFill>
                  <a:schemeClr val="tx2"/>
                </a:solidFill>
                <a:effectLst/>
                <a:uLnTx/>
                <a:uFillTx/>
                <a:latin typeface="EC Square Sans Cond Pro"/>
              </a:rPr>
              <a:t>9 OBIETTIVI DELLA PAC</a:t>
            </a:r>
            <a:endParaRPr kumimoji="0" lang="en-GB" sz="2800" i="0" u="none" strike="noStrike" kern="1200" cap="none" spc="0" normalizeH="0" baseline="30000" noProof="0" dirty="0">
              <a:ln>
                <a:noFill/>
              </a:ln>
              <a:solidFill>
                <a:schemeClr val="tx2"/>
              </a:solidFill>
              <a:effectLst/>
              <a:uLnTx/>
              <a:uFillTx/>
              <a:latin typeface="EC Square Sans Cond Pro"/>
            </a:endParaRPr>
          </a:p>
        </p:txBody>
      </p:sp>
      <p:sp>
        <p:nvSpPr>
          <p:cNvPr id="19" name="CustomShape 14"/>
          <p:cNvSpPr/>
          <p:nvPr/>
        </p:nvSpPr>
        <p:spPr>
          <a:xfrm>
            <a:off x="1078260" y="206969"/>
            <a:ext cx="3469826" cy="464507"/>
          </a:xfrm>
          <a:prstGeom prst="rect">
            <a:avLst/>
          </a:prstGeom>
          <a:noFill/>
          <a:ln>
            <a:noFill/>
          </a:ln>
        </p:spPr>
        <p:style>
          <a:lnRef idx="0">
            <a:scrgbClr r="0" g="0" b="0"/>
          </a:lnRef>
          <a:fillRef idx="0">
            <a:scrgbClr r="0" g="0" b="0"/>
          </a:fillRef>
          <a:effectRef idx="0">
            <a:scrgbClr r="0" g="0" b="0"/>
          </a:effectRef>
          <a:fontRef idx="minor"/>
        </p:style>
        <p:txBody>
          <a:bodyPr/>
          <a:lstStyle/>
          <a:p>
            <a:pPr marL="358920" marR="0" lvl="0" indent="-358200" algn="l" defTabSz="9139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DejaVu Sans"/>
              </a:rPr>
              <a:t>9 OBIETTIVI COMUNI</a:t>
            </a:r>
            <a:endParaRPr kumimoji="0" sz="240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pic>
        <p:nvPicPr>
          <p:cNvPr id="20" name="Picture 8"/>
          <p:cNvPicPr/>
          <p:nvPr/>
        </p:nvPicPr>
        <p:blipFill>
          <a:blip r:embed="rId4" cstate="email">
            <a:extLst>
              <a:ext uri="{28A0092B-C50C-407E-A947-70E740481C1C}">
                <a14:useLocalDpi xmlns:a14="http://schemas.microsoft.com/office/drawing/2010/main"/>
              </a:ext>
            </a:extLst>
          </a:blip>
          <a:stretch/>
        </p:blipFill>
        <p:spPr>
          <a:xfrm>
            <a:off x="200317" y="122198"/>
            <a:ext cx="981360" cy="981360"/>
          </a:xfrm>
          <a:prstGeom prst="rect">
            <a:avLst/>
          </a:prstGeom>
          <a:ln>
            <a:noFill/>
          </a:ln>
        </p:spPr>
      </p:pic>
      <p:sp>
        <p:nvSpPr>
          <p:cNvPr id="17" name="Rounded Rectangle 16"/>
          <p:cNvSpPr/>
          <p:nvPr/>
        </p:nvSpPr>
        <p:spPr>
          <a:xfrm>
            <a:off x="3697166" y="625049"/>
            <a:ext cx="5419238" cy="432048"/>
          </a:xfrm>
          <a:prstGeom prst="roundRect">
            <a:avLst/>
          </a:prstGeom>
          <a:solidFill>
            <a:srgbClr val="00B050"/>
          </a:solidFill>
          <a:ln w="12700" cap="flat" cmpd="sng" algn="ctr">
            <a:noFill/>
            <a:prstDash val="solid"/>
          </a:ln>
          <a:effectLst>
            <a:outerShdw blurRad="39999" dist="23000" algn="bl" rotWithShape="0">
              <a:srgbClr val="000000">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BE" sz="1800" i="1" u="none" strike="noStrike" kern="0" cap="none" spc="0" normalizeH="0" baseline="0" noProof="0" dirty="0" err="1" smtClean="0">
                <a:ln>
                  <a:noFill/>
                </a:ln>
                <a:solidFill>
                  <a:srgbClr val="FFFFFF"/>
                </a:solidFill>
                <a:effectLst/>
                <a:uLnTx/>
                <a:uFillTx/>
                <a:latin typeface="EC Square Sans Pro" panose="020B0506040000020004" pitchFamily="34" charset="0"/>
                <a:ea typeface="+mn-ea"/>
                <a:cs typeface="Calibri" panose="020F0502020204030204" pitchFamily="34" charset="0"/>
              </a:rPr>
              <a:t>Sostenibilità</a:t>
            </a:r>
            <a:r>
              <a:rPr kumimoji="0" lang="fr-BE" sz="1800" i="1" u="none" strike="noStrike" kern="0" cap="none" spc="0" normalizeH="0" baseline="0" noProof="0" dirty="0" smtClean="0">
                <a:ln>
                  <a:noFill/>
                </a:ln>
                <a:solidFill>
                  <a:srgbClr val="FFFFFF"/>
                </a:solidFill>
                <a:effectLst/>
                <a:uLnTx/>
                <a:uFillTx/>
                <a:latin typeface="EC Square Sans Pro" panose="020B0506040000020004" pitchFamily="34" charset="0"/>
                <a:ea typeface="+mn-ea"/>
                <a:cs typeface="Calibri" panose="020F0502020204030204" pitchFamily="34" charset="0"/>
              </a:rPr>
              <a:t> </a:t>
            </a:r>
            <a:r>
              <a:rPr kumimoji="0" lang="fr-BE" sz="1800" i="1" u="none" strike="noStrike" kern="0" cap="none" spc="0" normalizeH="0" baseline="0" noProof="0" dirty="0" err="1" smtClean="0">
                <a:ln>
                  <a:noFill/>
                </a:ln>
                <a:solidFill>
                  <a:srgbClr val="FFFFFF"/>
                </a:solidFill>
                <a:effectLst/>
                <a:uLnTx/>
                <a:uFillTx/>
                <a:latin typeface="EC Square Sans Pro" panose="020B0506040000020004" pitchFamily="34" charset="0"/>
                <a:ea typeface="+mn-ea"/>
                <a:cs typeface="Calibri" panose="020F0502020204030204" pitchFamily="34" charset="0"/>
              </a:rPr>
              <a:t>economica</a:t>
            </a:r>
            <a:r>
              <a:rPr kumimoji="0" lang="fr-BE" sz="1800" i="1" u="none" strike="noStrike" kern="0" cap="none" spc="0" normalizeH="0" baseline="0" noProof="0" dirty="0" smtClean="0">
                <a:ln>
                  <a:noFill/>
                </a:ln>
                <a:solidFill>
                  <a:srgbClr val="FFFFFF"/>
                </a:solidFill>
                <a:effectLst/>
                <a:uLnTx/>
                <a:uFillTx/>
                <a:latin typeface="EC Square Sans Pro" panose="020B0506040000020004" pitchFamily="34" charset="0"/>
                <a:ea typeface="+mn-ea"/>
                <a:cs typeface="Calibri" panose="020F0502020204030204" pitchFamily="34" charset="0"/>
              </a:rPr>
              <a:t>, </a:t>
            </a:r>
            <a:r>
              <a:rPr kumimoji="0" lang="fr-BE" sz="1800" i="1" u="none" strike="noStrike" kern="0" cap="none" spc="0" normalizeH="0" baseline="0" noProof="0" dirty="0" err="1" smtClean="0">
                <a:ln>
                  <a:noFill/>
                </a:ln>
                <a:solidFill>
                  <a:srgbClr val="FFFFFF"/>
                </a:solidFill>
                <a:effectLst/>
                <a:uLnTx/>
                <a:uFillTx/>
                <a:latin typeface="EC Square Sans Pro" panose="020B0506040000020004" pitchFamily="34" charset="0"/>
                <a:ea typeface="+mn-ea"/>
                <a:cs typeface="Calibri" panose="020F0502020204030204" pitchFamily="34" charset="0"/>
              </a:rPr>
              <a:t>ambientale</a:t>
            </a:r>
            <a:r>
              <a:rPr kumimoji="0" lang="fr-BE" sz="1800" i="1" u="none" strike="noStrike" kern="0" cap="none" spc="0" normalizeH="0" baseline="0" noProof="0" dirty="0" smtClean="0">
                <a:ln>
                  <a:noFill/>
                </a:ln>
                <a:solidFill>
                  <a:srgbClr val="FFFFFF"/>
                </a:solidFill>
                <a:effectLst/>
                <a:uLnTx/>
                <a:uFillTx/>
                <a:latin typeface="EC Square Sans Pro" panose="020B0506040000020004" pitchFamily="34" charset="0"/>
                <a:ea typeface="+mn-ea"/>
                <a:cs typeface="Calibri" panose="020F0502020204030204" pitchFamily="34" charset="0"/>
              </a:rPr>
              <a:t> e sociale</a:t>
            </a:r>
            <a:endParaRPr kumimoji="0" lang="en-GB" sz="1800" i="1" u="none" strike="noStrike" kern="0" cap="none" spc="0" normalizeH="0" baseline="0" noProof="0" dirty="0" smtClean="0">
              <a:ln>
                <a:noFill/>
              </a:ln>
              <a:solidFill>
                <a:srgbClr val="FFFFFF"/>
              </a:solidFill>
              <a:effectLst/>
              <a:uLnTx/>
              <a:uFillTx/>
              <a:latin typeface="EC Square Sans Pro" panose="020B0506040000020004" pitchFamily="34" charset="0"/>
              <a:ea typeface="+mn-ea"/>
              <a:cs typeface="Calibri" panose="020F0502020204030204" pitchFamily="34" charset="0"/>
            </a:endParaRPr>
          </a:p>
        </p:txBody>
      </p:sp>
    </p:spTree>
    <p:extLst>
      <p:ext uri="{BB962C8B-B14F-4D97-AF65-F5344CB8AC3E}">
        <p14:creationId xmlns:p14="http://schemas.microsoft.com/office/powerpoint/2010/main" val="99872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53" y="116511"/>
            <a:ext cx="1152129" cy="1152129"/>
          </a:xfrm>
          <a:prstGeom prst="rect">
            <a:avLst/>
          </a:prstGeom>
        </p:spPr>
      </p:pic>
      <p:grpSp>
        <p:nvGrpSpPr>
          <p:cNvPr id="3" name="Group 2"/>
          <p:cNvGrpSpPr/>
          <p:nvPr/>
        </p:nvGrpSpPr>
        <p:grpSpPr>
          <a:xfrm>
            <a:off x="2915816" y="1734563"/>
            <a:ext cx="6120684" cy="4131281"/>
            <a:chOff x="1403648" y="1915483"/>
            <a:chExt cx="6120684" cy="3591839"/>
          </a:xfrm>
        </p:grpSpPr>
        <p:sp>
          <p:nvSpPr>
            <p:cNvPr id="38" name="Down Arrow 37"/>
            <p:cNvSpPr/>
            <p:nvPr/>
          </p:nvSpPr>
          <p:spPr bwMode="auto">
            <a:xfrm>
              <a:off x="4642636" y="2282412"/>
              <a:ext cx="361412" cy="266655"/>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sp>
          <p:nvSpPr>
            <p:cNvPr id="39" name="Rounded Rectangle 38"/>
            <p:cNvSpPr/>
            <p:nvPr/>
          </p:nvSpPr>
          <p:spPr bwMode="auto">
            <a:xfrm>
              <a:off x="2499778" y="1915483"/>
              <a:ext cx="5015985" cy="266427"/>
            </a:xfrm>
            <a:prstGeom prst="roundRect">
              <a:avLst/>
            </a:prstGeom>
            <a:solidFill>
              <a:schemeClr val="tx2"/>
            </a:solidFill>
            <a:ln w="25400">
              <a:noFill/>
              <a:miter lim="800000"/>
              <a:headEnd/>
              <a:tailEnd/>
            </a:ln>
            <a:effectLst/>
            <a:extLst/>
          </p:spPr>
          <p:txBody>
            <a:bodyPr wrap="square" lIns="91416" tIns="45708" rIns="91416" bIns="45708" rtlCol="0" anchor="ctr">
              <a:spAutoFit/>
            </a:bodyPr>
            <a:lstStyle/>
            <a:p>
              <a:pPr algn="ctr"/>
              <a:r>
                <a:rPr lang="en-US" sz="1200" dirty="0" err="1">
                  <a:solidFill>
                    <a:schemeClr val="bg1"/>
                  </a:solidFill>
                  <a:latin typeface="EC Square Sans Pro" panose="020B0506040000020004" pitchFamily="34" charset="0"/>
                  <a:cs typeface="Calibri" panose="020F0502020204030204" pitchFamily="34" charset="0"/>
                </a:rPr>
                <a:t>Obiettivi</a:t>
              </a:r>
              <a:r>
                <a:rPr lang="en-US" sz="1200" dirty="0">
                  <a:solidFill>
                    <a:schemeClr val="bg1"/>
                  </a:solidFill>
                  <a:latin typeface="EC Square Sans Pro" panose="020B0506040000020004" pitchFamily="34" charset="0"/>
                  <a:cs typeface="Calibri" panose="020F0502020204030204" pitchFamily="34" charset="0"/>
                </a:rPr>
                <a:t> </a:t>
              </a:r>
              <a:r>
                <a:rPr lang="en-US" sz="1200" dirty="0" err="1">
                  <a:solidFill>
                    <a:schemeClr val="bg1"/>
                  </a:solidFill>
                  <a:latin typeface="EC Square Sans Pro" panose="020B0506040000020004" pitchFamily="34" charset="0"/>
                  <a:cs typeface="Calibri" panose="020F0502020204030204" pitchFamily="34" charset="0"/>
                </a:rPr>
                <a:t>specifici</a:t>
              </a:r>
              <a:r>
                <a:rPr lang="en-US" sz="1200" dirty="0">
                  <a:solidFill>
                    <a:schemeClr val="bg1"/>
                  </a:solidFill>
                  <a:latin typeface="EC Square Sans Pro" panose="020B0506040000020004" pitchFamily="34" charset="0"/>
                  <a:cs typeface="Calibri" panose="020F0502020204030204" pitchFamily="34" charset="0"/>
                </a:rPr>
                <a:t> </a:t>
              </a:r>
              <a:r>
                <a:rPr lang="en-US" sz="1200" dirty="0" err="1">
                  <a:solidFill>
                    <a:schemeClr val="bg1"/>
                  </a:solidFill>
                  <a:latin typeface="EC Square Sans Pro" panose="020B0506040000020004" pitchFamily="34" charset="0"/>
                  <a:cs typeface="Calibri" panose="020F0502020204030204" pitchFamily="34" charset="0"/>
                </a:rPr>
                <a:t>dell’UE</a:t>
              </a:r>
              <a:endParaRPr lang="en-US" sz="1200" dirty="0">
                <a:solidFill>
                  <a:schemeClr val="bg1"/>
                </a:solidFill>
                <a:latin typeface="EC Square Sans Pro" panose="020B0506040000020004" pitchFamily="34" charset="0"/>
                <a:cs typeface="Calibri" panose="020F0502020204030204" pitchFamily="34" charset="0"/>
              </a:endParaRPr>
            </a:p>
          </p:txBody>
        </p:sp>
        <p:sp>
          <p:nvSpPr>
            <p:cNvPr id="40" name="Rounded Rectangle 39"/>
            <p:cNvSpPr/>
            <p:nvPr/>
          </p:nvSpPr>
          <p:spPr bwMode="auto">
            <a:xfrm>
              <a:off x="2499778" y="2630023"/>
              <a:ext cx="5024550" cy="266427"/>
            </a:xfrm>
            <a:prstGeom prst="roundRect">
              <a:avLst/>
            </a:prstGeom>
            <a:solidFill>
              <a:schemeClr val="tx2"/>
            </a:solidFill>
            <a:ln w="25400">
              <a:noFill/>
              <a:miter lim="800000"/>
              <a:headEnd/>
              <a:tailEnd/>
            </a:ln>
            <a:effectLst/>
            <a:extLst/>
          </p:spPr>
          <p:txBody>
            <a:bodyPr wrap="square" lIns="91416" tIns="45708" rIns="91416" bIns="45708" rtlCol="0" anchor="ctr">
              <a:spAutoFit/>
            </a:bodyPr>
            <a:lstStyle/>
            <a:p>
              <a:r>
                <a:rPr lang="en-US" sz="1200" dirty="0">
                  <a:solidFill>
                    <a:schemeClr val="tx1"/>
                  </a:solidFill>
                  <a:latin typeface="EC Square Sans Pro" panose="020B0506040000020004" pitchFamily="34" charset="0"/>
                  <a:cs typeface="Calibri" panose="020F0502020204030204" pitchFamily="34" charset="0"/>
                </a:rPr>
                <a:t>		</a:t>
              </a:r>
              <a:r>
                <a:rPr lang="en-US" sz="1200" dirty="0" err="1">
                  <a:solidFill>
                    <a:schemeClr val="bg1"/>
                  </a:solidFill>
                  <a:latin typeface="EC Square Sans Pro" panose="020B0506040000020004" pitchFamily="34" charset="0"/>
                  <a:cs typeface="Calibri" panose="020F0502020204030204" pitchFamily="34" charset="0"/>
                </a:rPr>
                <a:t>Indicatori</a:t>
              </a:r>
              <a:endParaRPr lang="en-US" sz="1200" dirty="0">
                <a:solidFill>
                  <a:schemeClr val="bg1"/>
                </a:solidFill>
                <a:latin typeface="EC Square Sans Pro" panose="020B0506040000020004" pitchFamily="34" charset="0"/>
                <a:cs typeface="Calibri" panose="020F0502020204030204" pitchFamily="34" charset="0"/>
              </a:endParaRPr>
            </a:p>
          </p:txBody>
        </p:sp>
        <p:sp>
          <p:nvSpPr>
            <p:cNvPr id="41" name="Round Single Corner Rectangle 40"/>
            <p:cNvSpPr/>
            <p:nvPr/>
          </p:nvSpPr>
          <p:spPr bwMode="auto">
            <a:xfrm>
              <a:off x="1403648" y="1977412"/>
              <a:ext cx="965690" cy="1471716"/>
            </a:xfrm>
            <a:prstGeom prst="round1Rect">
              <a:avLst/>
            </a:prstGeom>
            <a:solidFill>
              <a:schemeClr val="tx2">
                <a:alpha val="85000"/>
              </a:schemeClr>
            </a:solidFill>
            <a:ln w="25400">
              <a:noFill/>
              <a:miter lim="800000"/>
              <a:headEnd/>
              <a:tailEnd/>
            </a:ln>
            <a:effectLst/>
            <a:extLst/>
          </p:spPr>
          <p:txBody>
            <a:bodyPr wrap="square" lIns="91416" tIns="45708" rIns="91416" bIns="45708" rtlCol="0" anchor="ctr">
              <a:spAutoFit/>
            </a:bodyPr>
            <a:lstStyle/>
            <a:p>
              <a:r>
                <a:rPr lang="en-US" sz="1000" kern="0" dirty="0">
                  <a:solidFill>
                    <a:schemeClr val="bg2"/>
                  </a:solidFill>
                  <a:latin typeface="EC Square Sans Pro" panose="020B0506040000020004" pitchFamily="34" charset="0"/>
                  <a:cs typeface="Calibri" panose="020F0502020204030204" pitchFamily="34" charset="0"/>
                </a:rPr>
                <a:t> </a:t>
              </a:r>
            </a:p>
            <a:p>
              <a:endParaRPr lang="en-US" sz="1000" kern="0" dirty="0" smtClean="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pPr algn="ctr"/>
              <a:r>
                <a:rPr lang="en-US" sz="1200" dirty="0">
                  <a:solidFill>
                    <a:schemeClr val="bg1"/>
                  </a:solidFill>
                  <a:latin typeface="EC Square Sans Pro" panose="020B0506040000020004" pitchFamily="34" charset="0"/>
                  <a:cs typeface="Calibri" panose="020F0502020204030204" pitchFamily="34" charset="0"/>
                </a:rPr>
                <a:t>UE</a:t>
              </a:r>
            </a:p>
            <a:p>
              <a:pPr algn="ctr"/>
              <a:endParaRPr lang="en-US" sz="1200" dirty="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p:txBody>
        </p:sp>
        <p:sp>
          <p:nvSpPr>
            <p:cNvPr id="42" name="Rounded Rectangle 41"/>
            <p:cNvSpPr/>
            <p:nvPr/>
          </p:nvSpPr>
          <p:spPr bwMode="auto">
            <a:xfrm>
              <a:off x="2511381" y="3267025"/>
              <a:ext cx="5012951" cy="266427"/>
            </a:xfrm>
            <a:prstGeom prst="roundRect">
              <a:avLst/>
            </a:prstGeom>
            <a:solidFill>
              <a:schemeClr val="tx2"/>
            </a:solidFill>
            <a:ln w="25400">
              <a:noFill/>
              <a:miter lim="800000"/>
              <a:headEnd/>
              <a:tailEnd/>
            </a:ln>
            <a:effectLst/>
            <a:extLst/>
          </p:spPr>
          <p:txBody>
            <a:bodyPr wrap="square" lIns="91416" tIns="45708" rIns="91416" bIns="45708" rtlCol="0" anchor="ctr">
              <a:spAutoFit/>
            </a:bodyPr>
            <a:lstStyle/>
            <a:p>
              <a:pPr algn="ctr"/>
              <a:r>
                <a:rPr lang="en-US" sz="1200" dirty="0" err="1">
                  <a:solidFill>
                    <a:schemeClr val="bg1"/>
                  </a:solidFill>
                  <a:latin typeface="EC Square Sans Pro" panose="020B0506040000020004" pitchFamily="34" charset="0"/>
                  <a:cs typeface="Calibri" panose="020F0502020204030204" pitchFamily="34" charset="0"/>
                </a:rPr>
                <a:t>Generali</a:t>
              </a:r>
              <a:r>
                <a:rPr lang="en-US" sz="1200" dirty="0">
                  <a:solidFill>
                    <a:schemeClr val="bg1"/>
                  </a:solidFill>
                  <a:latin typeface="EC Square Sans Pro" panose="020B0506040000020004" pitchFamily="34" charset="0"/>
                  <a:cs typeface="Calibri" panose="020F0502020204030204" pitchFamily="34" charset="0"/>
                </a:rPr>
                <a:t> tipi di </a:t>
              </a:r>
              <a:r>
                <a:rPr lang="en-US" sz="1200" dirty="0" err="1">
                  <a:solidFill>
                    <a:schemeClr val="bg1"/>
                  </a:solidFill>
                  <a:latin typeface="EC Square Sans Pro" panose="020B0506040000020004" pitchFamily="34" charset="0"/>
                  <a:cs typeface="Calibri" panose="020F0502020204030204" pitchFamily="34" charset="0"/>
                </a:rPr>
                <a:t>intervento</a:t>
              </a:r>
              <a:endParaRPr lang="en-US" sz="1200" dirty="0">
                <a:solidFill>
                  <a:schemeClr val="bg1"/>
                </a:solidFill>
                <a:latin typeface="EC Square Sans Pro" panose="020B0506040000020004" pitchFamily="34" charset="0"/>
                <a:cs typeface="Calibri" panose="020F0502020204030204" pitchFamily="34" charset="0"/>
              </a:endParaRPr>
            </a:p>
          </p:txBody>
        </p:sp>
        <p:sp>
          <p:nvSpPr>
            <p:cNvPr id="45" name="Rounded Rectangle 44"/>
            <p:cNvSpPr/>
            <p:nvPr/>
          </p:nvSpPr>
          <p:spPr bwMode="auto">
            <a:xfrm>
              <a:off x="2508347" y="3989852"/>
              <a:ext cx="4943977" cy="266427"/>
            </a:xfrm>
            <a:prstGeom prst="roundRect">
              <a:avLst/>
            </a:prstGeom>
            <a:solidFill>
              <a:schemeClr val="accent2"/>
            </a:solidFill>
            <a:ln w="25400">
              <a:noFill/>
              <a:miter lim="800000"/>
              <a:headEnd/>
              <a:tailEnd/>
            </a:ln>
            <a:effectLst/>
            <a:extLst/>
          </p:spPr>
          <p:txBody>
            <a:bodyPr wrap="square" lIns="91416" tIns="45708" rIns="91416" bIns="45708" rtlCol="0" anchor="ctr">
              <a:spAutoFit/>
            </a:bodyPr>
            <a:lstStyle/>
            <a:p>
              <a:pPr algn="ctr"/>
              <a:r>
                <a:rPr lang="en-US" sz="1200" dirty="0" err="1">
                  <a:solidFill>
                    <a:schemeClr val="bg2"/>
                  </a:solidFill>
                  <a:latin typeface="EC Square Sans Pro" panose="020B0506040000020004" pitchFamily="34" charset="0"/>
                  <a:cs typeface="Calibri" panose="020F0502020204030204" pitchFamily="34" charset="0"/>
                </a:rPr>
                <a:t>Identificazione</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dei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bisogni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nei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piani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strategici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degli</a:t>
              </a:r>
              <a:r>
                <a:rPr lang="en-US" sz="1200" dirty="0">
                  <a:solidFill>
                    <a:schemeClr val="bg2"/>
                  </a:solidFill>
                  <a:latin typeface="EC Square Sans Pro" panose="020B0506040000020004" pitchFamily="34" charset="0"/>
                  <a:cs typeface="Calibri" panose="020F0502020204030204" pitchFamily="34" charset="0"/>
                </a:rPr>
                <a:t> SM</a:t>
              </a:r>
            </a:p>
          </p:txBody>
        </p:sp>
        <p:sp>
          <p:nvSpPr>
            <p:cNvPr id="46" name="Rounded Rectangle 45"/>
            <p:cNvSpPr/>
            <p:nvPr/>
          </p:nvSpPr>
          <p:spPr bwMode="auto">
            <a:xfrm>
              <a:off x="2508346" y="4657075"/>
              <a:ext cx="4943977" cy="266427"/>
            </a:xfrm>
            <a:prstGeom prst="roundRect">
              <a:avLst/>
            </a:prstGeom>
            <a:solidFill>
              <a:schemeClr val="accent2"/>
            </a:solidFill>
            <a:ln w="25400">
              <a:noFill/>
              <a:miter lim="800000"/>
              <a:headEnd/>
              <a:tailEnd/>
            </a:ln>
            <a:effectLst/>
            <a:extLst/>
          </p:spPr>
          <p:txBody>
            <a:bodyPr wrap="square" lIns="91416" tIns="45708" rIns="91416" bIns="45708" rtlCol="0" anchor="ctr">
              <a:spAutoFit/>
            </a:bodyPr>
            <a:lstStyle/>
            <a:p>
              <a:pPr algn="ctr"/>
              <a:r>
                <a:rPr lang="en-US" sz="1200" dirty="0" err="1">
                  <a:solidFill>
                    <a:schemeClr val="bg2"/>
                  </a:solidFill>
                  <a:latin typeface="EC Square Sans Pro" panose="020B0506040000020004" pitchFamily="34" charset="0"/>
                  <a:cs typeface="Calibri" panose="020F0502020204030204" pitchFamily="34" charset="0"/>
                </a:rPr>
                <a:t>Interventi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mirati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della</a:t>
              </a:r>
              <a:r>
                <a:rPr lang="en-US" sz="1200" dirty="0">
                  <a:solidFill>
                    <a:schemeClr val="bg2"/>
                  </a:solidFill>
                  <a:latin typeface="EC Square Sans Pro" panose="020B0506040000020004" pitchFamily="34" charset="0"/>
                  <a:cs typeface="Calibri" panose="020F0502020204030204" pitchFamily="34" charset="0"/>
                </a:rPr>
                <a:t> PAC </a:t>
              </a:r>
              <a:r>
                <a:rPr lang="en-US" sz="1200" dirty="0" err="1">
                  <a:solidFill>
                    <a:schemeClr val="bg2"/>
                  </a:solidFill>
                  <a:latin typeface="EC Square Sans Pro" panose="020B0506040000020004" pitchFamily="34" charset="0"/>
                  <a:cs typeface="Calibri" panose="020F0502020204030204" pitchFamily="34" charset="0"/>
                </a:rPr>
                <a:t>ai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loro</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bisogni</a:t>
              </a:r>
              <a:endParaRPr lang="en-US" sz="1200" dirty="0">
                <a:solidFill>
                  <a:schemeClr val="bg2"/>
                </a:solidFill>
                <a:latin typeface="EC Square Sans Pro" panose="020B0506040000020004" pitchFamily="34" charset="0"/>
                <a:cs typeface="Calibri" panose="020F0502020204030204" pitchFamily="34" charset="0"/>
              </a:endParaRPr>
            </a:p>
          </p:txBody>
        </p:sp>
        <p:sp>
          <p:nvSpPr>
            <p:cNvPr id="47" name="Rounded Rectangle 46"/>
            <p:cNvSpPr/>
            <p:nvPr/>
          </p:nvSpPr>
          <p:spPr bwMode="auto">
            <a:xfrm>
              <a:off x="2508346" y="5240895"/>
              <a:ext cx="4943977" cy="266427"/>
            </a:xfrm>
            <a:prstGeom prst="roundRect">
              <a:avLst/>
            </a:prstGeom>
            <a:solidFill>
              <a:schemeClr val="accent2"/>
            </a:solidFill>
            <a:ln w="25400">
              <a:noFill/>
              <a:miter lim="800000"/>
              <a:headEnd/>
              <a:tailEnd/>
            </a:ln>
            <a:effectLst/>
            <a:extLst/>
          </p:spPr>
          <p:txBody>
            <a:bodyPr wrap="square" lIns="91416" tIns="45708" rIns="91416" bIns="45708" rtlCol="0" anchor="ctr">
              <a:spAutoFit/>
            </a:bodyPr>
            <a:lstStyle/>
            <a:p>
              <a:pPr algn="ctr"/>
              <a:r>
                <a:rPr lang="en-US" sz="1200" dirty="0" err="1">
                  <a:solidFill>
                    <a:schemeClr val="bg2"/>
                  </a:solidFill>
                  <a:latin typeface="EC Square Sans Pro" panose="020B0506040000020004" pitchFamily="34" charset="0"/>
                  <a:cs typeface="Calibri" panose="020F0502020204030204" pitchFamily="34" charset="0"/>
                </a:rPr>
                <a:t>Implementazione</a:t>
              </a:r>
              <a:r>
                <a:rPr lang="en-US" sz="1200" dirty="0">
                  <a:solidFill>
                    <a:schemeClr val="bg2"/>
                  </a:solidFill>
                  <a:latin typeface="EC Square Sans Pro" panose="020B0506040000020004" pitchFamily="34" charset="0"/>
                  <a:cs typeface="Calibri" panose="020F0502020204030204" pitchFamily="34" charset="0"/>
                </a:rPr>
                <a:t> / </a:t>
              </a:r>
              <a:r>
                <a:rPr lang="en-US" sz="1200" dirty="0" err="1">
                  <a:solidFill>
                    <a:schemeClr val="bg2"/>
                  </a:solidFill>
                  <a:latin typeface="EC Square Sans Pro" panose="020B0506040000020004" pitchFamily="34" charset="0"/>
                  <a:cs typeface="Calibri" panose="020F0502020204030204" pitchFamily="34" charset="0"/>
                </a:rPr>
                <a:t>progresso</a:t>
              </a:r>
              <a:r>
                <a:rPr lang="en-US" sz="1200" dirty="0">
                  <a:solidFill>
                    <a:schemeClr val="bg2"/>
                  </a:solidFill>
                  <a:latin typeface="EC Square Sans Pro" panose="020B0506040000020004" pitchFamily="34" charset="0"/>
                  <a:cs typeface="Calibri" panose="020F0502020204030204" pitchFamily="34" charset="0"/>
                </a:rPr>
                <a:t> verso </a:t>
              </a:r>
              <a:r>
                <a:rPr lang="en-US" sz="1200" dirty="0" err="1">
                  <a:solidFill>
                    <a:schemeClr val="bg2"/>
                  </a:solidFill>
                  <a:latin typeface="EC Square Sans Pro" panose="020B0506040000020004" pitchFamily="34" charset="0"/>
                  <a:cs typeface="Calibri" panose="020F0502020204030204" pitchFamily="34" charset="0"/>
                </a:rPr>
                <a:t>gli</a:t>
              </a:r>
              <a:r>
                <a:rPr lang="en-US" sz="1200" dirty="0">
                  <a:solidFill>
                    <a:schemeClr val="bg2"/>
                  </a:solidFill>
                  <a:latin typeface="EC Square Sans Pro" panose="020B0506040000020004" pitchFamily="34" charset="0"/>
                  <a:cs typeface="Calibri" panose="020F0502020204030204" pitchFamily="34" charset="0"/>
                </a:rPr>
                <a:t> </a:t>
              </a:r>
              <a:r>
                <a:rPr lang="en-US" sz="1200" dirty="0" err="1">
                  <a:solidFill>
                    <a:schemeClr val="bg2"/>
                  </a:solidFill>
                  <a:latin typeface="EC Square Sans Pro" panose="020B0506040000020004" pitchFamily="34" charset="0"/>
                  <a:cs typeface="Calibri" panose="020F0502020204030204" pitchFamily="34" charset="0"/>
                </a:rPr>
                <a:t>obiettivi</a:t>
              </a:r>
              <a:endParaRPr lang="en-US" sz="1200" dirty="0">
                <a:solidFill>
                  <a:schemeClr val="bg2"/>
                </a:solidFill>
                <a:latin typeface="EC Square Sans Pro" panose="020B0506040000020004" pitchFamily="34" charset="0"/>
                <a:cs typeface="Calibri" panose="020F0502020204030204" pitchFamily="34" charset="0"/>
              </a:endParaRPr>
            </a:p>
          </p:txBody>
        </p:sp>
        <p:sp>
          <p:nvSpPr>
            <p:cNvPr id="50" name="Down Arrow 49"/>
            <p:cNvSpPr/>
            <p:nvPr/>
          </p:nvSpPr>
          <p:spPr bwMode="auto">
            <a:xfrm>
              <a:off x="4633699" y="4943530"/>
              <a:ext cx="361412" cy="266655"/>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sp>
          <p:nvSpPr>
            <p:cNvPr id="54" name="Round Single Corner Rectangle 53"/>
            <p:cNvSpPr/>
            <p:nvPr/>
          </p:nvSpPr>
          <p:spPr bwMode="auto">
            <a:xfrm>
              <a:off x="1403648" y="3974213"/>
              <a:ext cx="965690" cy="1525234"/>
            </a:xfrm>
            <a:prstGeom prst="round1Rect">
              <a:avLst/>
            </a:prstGeom>
            <a:solidFill>
              <a:schemeClr val="accent2"/>
            </a:solidFill>
            <a:ln w="25400">
              <a:noFill/>
              <a:miter lim="800000"/>
              <a:headEnd/>
              <a:tailEnd/>
            </a:ln>
            <a:effectLst/>
            <a:extLst/>
          </p:spPr>
          <p:txBody>
            <a:bodyPr wrap="square" lIns="91416" tIns="45708" rIns="91416" bIns="45708" rtlCol="0" anchor="ctr">
              <a:spAutoFit/>
            </a:bodyPr>
            <a:lstStyle/>
            <a:p>
              <a:pPr algn="ctr"/>
              <a:r>
                <a:rPr lang="en-US" sz="1200" dirty="0">
                  <a:solidFill>
                    <a:schemeClr val="bg2"/>
                  </a:solidFill>
                  <a:latin typeface="EC Square Sans Pro" panose="020B0506040000020004" pitchFamily="34" charset="0"/>
                  <a:cs typeface="Calibri" panose="020F0502020204030204" pitchFamily="34" charset="0"/>
                </a:rPr>
                <a:t> </a:t>
              </a: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r>
                <a:rPr lang="en-US" sz="1200" dirty="0">
                  <a:solidFill>
                    <a:schemeClr val="bg2"/>
                  </a:solidFill>
                  <a:latin typeface="EC Square Sans Pro" panose="020B0506040000020004" pitchFamily="34" charset="0"/>
                  <a:cs typeface="Calibri" panose="020F0502020204030204" pitchFamily="34" charset="0"/>
                </a:rPr>
                <a:t>STATI </a:t>
              </a:r>
            </a:p>
            <a:p>
              <a:pPr algn="ctr"/>
              <a:r>
                <a:rPr lang="en-US" sz="1200" dirty="0">
                  <a:solidFill>
                    <a:schemeClr val="bg2"/>
                  </a:solidFill>
                  <a:latin typeface="EC Square Sans Pro" panose="020B0506040000020004" pitchFamily="34" charset="0"/>
                  <a:cs typeface="Calibri" panose="020F0502020204030204" pitchFamily="34" charset="0"/>
                </a:rPr>
                <a:t>MEMBRI</a:t>
              </a: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endParaRPr lang="en-US" sz="1200" dirty="0">
                <a:solidFill>
                  <a:schemeClr val="bg2"/>
                </a:solidFill>
                <a:latin typeface="EC Square Sans Pro" panose="020B0506040000020004" pitchFamily="34" charset="0"/>
                <a:cs typeface="Calibri" panose="020F0502020204030204" pitchFamily="34" charset="0"/>
              </a:endParaRPr>
            </a:p>
          </p:txBody>
        </p:sp>
        <p:sp>
          <p:nvSpPr>
            <p:cNvPr id="55" name="Down Arrow 54"/>
            <p:cNvSpPr/>
            <p:nvPr/>
          </p:nvSpPr>
          <p:spPr bwMode="auto">
            <a:xfrm>
              <a:off x="4642636" y="2973568"/>
              <a:ext cx="361412" cy="266655"/>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sp>
          <p:nvSpPr>
            <p:cNvPr id="56" name="Down Arrow 55"/>
            <p:cNvSpPr/>
            <p:nvPr/>
          </p:nvSpPr>
          <p:spPr bwMode="auto">
            <a:xfrm>
              <a:off x="4631036" y="3612992"/>
              <a:ext cx="361412" cy="266655"/>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sp>
          <p:nvSpPr>
            <p:cNvPr id="57" name="Down Arrow 56"/>
            <p:cNvSpPr/>
            <p:nvPr/>
          </p:nvSpPr>
          <p:spPr bwMode="auto">
            <a:xfrm>
              <a:off x="4633699" y="4335817"/>
              <a:ext cx="361412" cy="266655"/>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grpSp>
      <p:sp>
        <p:nvSpPr>
          <p:cNvPr id="17" name="CustomShape 4"/>
          <p:cNvSpPr/>
          <p:nvPr/>
        </p:nvSpPr>
        <p:spPr>
          <a:xfrm>
            <a:off x="1619672" y="267185"/>
            <a:ext cx="7954200" cy="936000"/>
          </a:xfrm>
          <a:prstGeom prst="rect">
            <a:avLst/>
          </a:prstGeom>
          <a:noFill/>
          <a:ln>
            <a:noFill/>
          </a:ln>
          <a:effectLst/>
        </p:spPr>
        <p:txBody>
          <a:bodyPr/>
          <a:lstStyle/>
          <a:p>
            <a:pPr marL="358920" marR="0" lvl="0" indent="-358200" defTabSz="913960" eaLnBrk="1" fontAlgn="auto" latinLnBrk="0" hangingPunct="1">
              <a:lnSpc>
                <a:spcPct val="100000"/>
              </a:lnSpc>
              <a:spcBef>
                <a:spcPts val="0"/>
              </a:spcBef>
              <a:spcAft>
                <a:spcPts val="0"/>
              </a:spcAft>
              <a:buClrTx/>
              <a:buSzTx/>
              <a:buFontTx/>
              <a:buNone/>
              <a:tabLst/>
              <a:defRPr/>
            </a:pPr>
            <a:r>
              <a:rPr kumimoji="0" lang="en-US" sz="3000" i="0" u="none" strike="noStrike" kern="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RIEQUILIBRARE</a:t>
            </a:r>
            <a:r>
              <a:rPr kumimoji="0" lang="en-US" sz="3000" i="0" u="none" strike="noStrike" kern="0" cap="none" spc="-1" normalizeH="0" noProof="0" dirty="0" smtClean="0">
                <a:ln>
                  <a:noFill/>
                </a:ln>
                <a:solidFill>
                  <a:srgbClr val="BBB831"/>
                </a:solidFill>
                <a:effectLst/>
                <a:uLnTx/>
                <a:uFill>
                  <a:solidFill>
                    <a:srgbClr val="FFFFFF"/>
                  </a:solidFill>
                </a:uFill>
                <a:latin typeface="EC Square Sans Pro" panose="020B0506040000020004" pitchFamily="34" charset="0"/>
                <a:ea typeface="Verdana"/>
              </a:rPr>
              <a:t> LE RESPONSABILITA’</a:t>
            </a:r>
            <a:endParaRPr kumimoji="0" sz="1800" i="0" u="none" strike="noStrike" kern="0" cap="none" spc="0" normalizeH="0" baseline="0" noProof="0" dirty="0">
              <a:ln>
                <a:noFill/>
              </a:ln>
              <a:solidFill>
                <a:prstClr val="black"/>
              </a:solidFill>
              <a:effectLst/>
              <a:uLnTx/>
              <a:uFillTx/>
              <a:latin typeface="EC Square Sans Pro" panose="020B0506040000020004" pitchFamily="34" charset="0"/>
            </a:endParaRPr>
          </a:p>
        </p:txBody>
      </p:sp>
      <p:grpSp>
        <p:nvGrpSpPr>
          <p:cNvPr id="6" name="Group 5"/>
          <p:cNvGrpSpPr/>
          <p:nvPr/>
        </p:nvGrpSpPr>
        <p:grpSpPr>
          <a:xfrm>
            <a:off x="263967" y="1682466"/>
            <a:ext cx="1719607" cy="4202479"/>
            <a:chOff x="372366" y="1850342"/>
            <a:chExt cx="1719607" cy="4202479"/>
          </a:xfrm>
        </p:grpSpPr>
        <p:sp>
          <p:nvSpPr>
            <p:cNvPr id="20" name="Round Single Corner Rectangle 19"/>
            <p:cNvSpPr/>
            <p:nvPr/>
          </p:nvSpPr>
          <p:spPr bwMode="auto">
            <a:xfrm>
              <a:off x="391719" y="1850342"/>
              <a:ext cx="1700254" cy="2739187"/>
            </a:xfrm>
            <a:prstGeom prst="round1Rect">
              <a:avLst/>
            </a:prstGeom>
            <a:solidFill>
              <a:schemeClr val="tx2">
                <a:alpha val="85000"/>
              </a:schemeClr>
            </a:solidFill>
            <a:ln w="25400">
              <a:noFill/>
              <a:miter lim="800000"/>
              <a:headEnd/>
              <a:tailEnd/>
            </a:ln>
            <a:effectLst/>
            <a:extLst/>
          </p:spPr>
          <p:txBody>
            <a:bodyPr wrap="square" lIns="91416" tIns="45708" rIns="91416" bIns="45708" rtlCol="0" anchor="ctr">
              <a:spAutoFit/>
            </a:bodyPr>
            <a:lstStyle/>
            <a:p>
              <a:r>
                <a:rPr lang="en-US" sz="1000" kern="0" dirty="0">
                  <a:solidFill>
                    <a:schemeClr val="bg2"/>
                  </a:solidFill>
                  <a:latin typeface="EC Square Sans Pro" panose="020B0506040000020004" pitchFamily="34" charset="0"/>
                  <a:cs typeface="Calibri" panose="020F0502020204030204" pitchFamily="34" charset="0"/>
                </a:rPr>
                <a:t> </a:t>
              </a:r>
            </a:p>
            <a:p>
              <a:endParaRPr lang="en-US" sz="1000" kern="0" dirty="0">
                <a:solidFill>
                  <a:schemeClr val="bg2"/>
                </a:solidFill>
                <a:latin typeface="EC Square Sans Pro" panose="020B0506040000020004" pitchFamily="34" charset="0"/>
                <a:cs typeface="Calibri" panose="020F0502020204030204" pitchFamily="34" charset="0"/>
              </a:endParaRPr>
            </a:p>
            <a:p>
              <a:pPr algn="ctr"/>
              <a:r>
                <a:rPr lang="en-US" sz="2800" dirty="0" smtClean="0">
                  <a:solidFill>
                    <a:schemeClr val="bg1"/>
                  </a:solidFill>
                  <a:latin typeface="EC Square Sans Pro" panose="020B0506040000020004" pitchFamily="34" charset="0"/>
                  <a:cs typeface="Calibri" panose="020F0502020204030204" pitchFamily="34" charset="0"/>
                </a:rPr>
                <a:t>UE</a:t>
              </a:r>
            </a:p>
            <a:p>
              <a:pPr algn="ctr"/>
              <a:endParaRPr lang="en-US" sz="1200" dirty="0">
                <a:solidFill>
                  <a:schemeClr val="tx1"/>
                </a:solidFill>
                <a:latin typeface="EC Square Sans Pro" panose="020B0506040000020004" pitchFamily="34" charset="0"/>
                <a:cs typeface="Calibri" panose="020F0502020204030204" pitchFamily="34" charset="0"/>
              </a:endParaRPr>
            </a:p>
            <a:p>
              <a:pPr algn="ctr"/>
              <a:r>
                <a:rPr lang="en-US" sz="1200" b="0" dirty="0" err="1" smtClean="0">
                  <a:solidFill>
                    <a:schemeClr val="bg1"/>
                  </a:solidFill>
                  <a:latin typeface="EC Square Sans Pro" panose="020B0506040000020004" pitchFamily="34" charset="0"/>
                  <a:cs typeface="Calibri" panose="020F0502020204030204" pitchFamily="34" charset="0"/>
                </a:rPr>
                <a:t>Complesso</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sistema</a:t>
              </a:r>
              <a:r>
                <a:rPr lang="en-US" sz="1200" b="0" dirty="0" smtClean="0">
                  <a:solidFill>
                    <a:schemeClr val="bg1"/>
                  </a:solidFill>
                  <a:latin typeface="EC Square Sans Pro" panose="020B0506040000020004" pitchFamily="34" charset="0"/>
                  <a:cs typeface="Calibri" panose="020F0502020204030204" pitchFamily="34" charset="0"/>
                </a:rPr>
                <a:t> di </a:t>
              </a:r>
              <a:r>
                <a:rPr lang="en-US" sz="1200" b="0" dirty="0" err="1" smtClean="0">
                  <a:solidFill>
                    <a:schemeClr val="bg1"/>
                  </a:solidFill>
                  <a:latin typeface="EC Square Sans Pro" panose="020B0506040000020004" pitchFamily="34" charset="0"/>
                  <a:cs typeface="Calibri" panose="020F0502020204030204" pitchFamily="34" charset="0"/>
                </a:rPr>
                <a:t>regole</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dettagliate</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basato</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su</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stringenti</a:t>
              </a:r>
              <a:r>
                <a:rPr lang="en-US" sz="1200" b="0" dirty="0" smtClean="0">
                  <a:solidFill>
                    <a:schemeClr val="bg1"/>
                  </a:solidFill>
                  <a:latin typeface="EC Square Sans Pro" panose="020B0506040000020004" pitchFamily="34" charset="0"/>
                  <a:cs typeface="Calibri" panose="020F0502020204030204" pitchFamily="34" charset="0"/>
                </a:rPr>
                <a:t> </a:t>
              </a:r>
              <a:r>
                <a:rPr lang="en-US" sz="1200" b="0" dirty="0" err="1" smtClean="0">
                  <a:solidFill>
                    <a:schemeClr val="bg1"/>
                  </a:solidFill>
                  <a:latin typeface="EC Square Sans Pro" panose="020B0506040000020004" pitchFamily="34" charset="0"/>
                  <a:cs typeface="Calibri" panose="020F0502020204030204" pitchFamily="34" charset="0"/>
                </a:rPr>
                <a:t>condizioni</a:t>
              </a:r>
              <a:r>
                <a:rPr lang="en-US" sz="1200" b="0" dirty="0" smtClean="0">
                  <a:solidFill>
                    <a:schemeClr val="bg1"/>
                  </a:solidFill>
                  <a:latin typeface="EC Square Sans Pro" panose="020B0506040000020004" pitchFamily="34" charset="0"/>
                  <a:cs typeface="Calibri" panose="020F0502020204030204" pitchFamily="34" charset="0"/>
                </a:rPr>
                <a:t> di </a:t>
              </a:r>
              <a:r>
                <a:rPr lang="en-US" sz="1200" b="0" dirty="0" err="1" smtClean="0">
                  <a:solidFill>
                    <a:schemeClr val="bg1"/>
                  </a:solidFill>
                  <a:latin typeface="EC Square Sans Pro" panose="020B0506040000020004" pitchFamily="34" charset="0"/>
                  <a:cs typeface="Calibri" panose="020F0502020204030204" pitchFamily="34" charset="0"/>
                </a:rPr>
                <a:t>ammissibilità</a:t>
              </a:r>
              <a:endParaRPr lang="en-US" sz="1200" b="0" dirty="0">
                <a:solidFill>
                  <a:schemeClr val="bg1"/>
                </a:solidFill>
                <a:latin typeface="EC Square Sans Pro" panose="020B0506040000020004" pitchFamily="34" charset="0"/>
                <a:cs typeface="Calibri" panose="020F0502020204030204" pitchFamily="34" charset="0"/>
              </a:endParaRPr>
            </a:p>
            <a:p>
              <a:pPr algn="ctr"/>
              <a:endParaRPr lang="en-US" sz="1200" dirty="0">
                <a:solidFill>
                  <a:schemeClr val="bg2"/>
                </a:solidFill>
                <a:latin typeface="EC Square Sans Pro" panose="020B0506040000020004" pitchFamily="34" charset="0"/>
                <a:cs typeface="Calibri" panose="020F0502020204030204" pitchFamily="34" charset="0"/>
              </a:endParaRPr>
            </a:p>
            <a:p>
              <a:endParaRPr lang="en-US" sz="1000" kern="0" dirty="0" smtClean="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a:p>
              <a:endParaRPr lang="en-US" sz="1000" kern="0" dirty="0" smtClean="0">
                <a:solidFill>
                  <a:schemeClr val="bg2"/>
                </a:solidFill>
                <a:latin typeface="EC Square Sans Pro" panose="020B0506040000020004" pitchFamily="34" charset="0"/>
                <a:cs typeface="Calibri" panose="020F0502020204030204" pitchFamily="34" charset="0"/>
              </a:endParaRPr>
            </a:p>
            <a:p>
              <a:endParaRPr lang="en-US" sz="1000" kern="0" dirty="0">
                <a:solidFill>
                  <a:schemeClr val="bg2"/>
                </a:solidFill>
                <a:latin typeface="EC Square Sans Pro" panose="020B0506040000020004" pitchFamily="34" charset="0"/>
                <a:cs typeface="Calibri" panose="020F0502020204030204" pitchFamily="34" charset="0"/>
              </a:endParaRPr>
            </a:p>
          </p:txBody>
        </p:sp>
        <p:sp>
          <p:nvSpPr>
            <p:cNvPr id="21" name="Round Single Corner Rectangle 20"/>
            <p:cNvSpPr/>
            <p:nvPr/>
          </p:nvSpPr>
          <p:spPr bwMode="auto">
            <a:xfrm>
              <a:off x="372366" y="5129516"/>
              <a:ext cx="1719607" cy="923305"/>
            </a:xfrm>
            <a:prstGeom prst="round1Rect">
              <a:avLst/>
            </a:prstGeom>
            <a:solidFill>
              <a:schemeClr val="accent2"/>
            </a:solidFill>
            <a:ln w="25400">
              <a:noFill/>
              <a:miter lim="800000"/>
              <a:headEnd/>
              <a:tailEnd/>
            </a:ln>
            <a:effectLst/>
            <a:extLst/>
          </p:spPr>
          <p:txBody>
            <a:bodyPr wrap="square" lIns="91416" tIns="45708" rIns="91416" bIns="45708" rtlCol="0" anchor="ctr">
              <a:spAutoFit/>
            </a:bodyPr>
            <a:lstStyle/>
            <a:p>
              <a:pPr algn="ctr"/>
              <a:r>
                <a:rPr lang="en-US" sz="1050" dirty="0" smtClean="0">
                  <a:solidFill>
                    <a:schemeClr val="bg2"/>
                  </a:solidFill>
                  <a:latin typeface="EC Square Sans Pro" panose="020B0506040000020004" pitchFamily="34" charset="0"/>
                  <a:cs typeface="Calibri" panose="020F0502020204030204" pitchFamily="34" charset="0"/>
                </a:rPr>
                <a:t>STATI </a:t>
              </a:r>
              <a:endParaRPr lang="en-US" sz="1050" dirty="0">
                <a:solidFill>
                  <a:schemeClr val="bg2"/>
                </a:solidFill>
                <a:latin typeface="EC Square Sans Pro" panose="020B0506040000020004" pitchFamily="34" charset="0"/>
                <a:cs typeface="Calibri" panose="020F0502020204030204" pitchFamily="34" charset="0"/>
              </a:endParaRPr>
            </a:p>
            <a:p>
              <a:pPr algn="ctr"/>
              <a:r>
                <a:rPr lang="en-US" sz="1050" dirty="0" smtClean="0">
                  <a:solidFill>
                    <a:schemeClr val="bg2"/>
                  </a:solidFill>
                  <a:latin typeface="EC Square Sans Pro" panose="020B0506040000020004" pitchFamily="34" charset="0"/>
                  <a:cs typeface="Calibri" panose="020F0502020204030204" pitchFamily="34" charset="0"/>
                </a:rPr>
                <a:t>MEMBRI</a:t>
              </a:r>
            </a:p>
            <a:p>
              <a:pPr algn="ctr"/>
              <a:endParaRPr lang="en-US" sz="1200" dirty="0">
                <a:solidFill>
                  <a:schemeClr val="bg2"/>
                </a:solidFill>
                <a:latin typeface="EC Square Sans Pro" panose="020B0506040000020004" pitchFamily="34" charset="0"/>
                <a:cs typeface="Calibri" panose="020F0502020204030204" pitchFamily="34" charset="0"/>
              </a:endParaRPr>
            </a:p>
            <a:p>
              <a:pPr algn="ctr"/>
              <a:r>
                <a:rPr lang="en-US" sz="1050" b="0" dirty="0" err="1" smtClean="0">
                  <a:solidFill>
                    <a:schemeClr val="bg1"/>
                  </a:solidFill>
                  <a:latin typeface="EC Square Sans Pro" panose="020B0506040000020004" pitchFamily="34" charset="0"/>
                  <a:cs typeface="Calibri" panose="020F0502020204030204" pitchFamily="34" charset="0"/>
                </a:rPr>
                <a:t>Attuazione</a:t>
              </a:r>
              <a:r>
                <a:rPr lang="en-US" sz="1050" b="0" dirty="0" smtClean="0">
                  <a:solidFill>
                    <a:schemeClr val="bg1"/>
                  </a:solidFill>
                  <a:latin typeface="EC Square Sans Pro" panose="020B0506040000020004" pitchFamily="34" charset="0"/>
                  <a:cs typeface="Calibri" panose="020F0502020204030204" pitchFamily="34" charset="0"/>
                </a:rPr>
                <a:t> </a:t>
              </a:r>
              <a:r>
                <a:rPr lang="en-US" sz="1050" b="0" dirty="0" err="1" smtClean="0">
                  <a:solidFill>
                    <a:schemeClr val="bg1"/>
                  </a:solidFill>
                  <a:latin typeface="EC Square Sans Pro" panose="020B0506040000020004" pitchFamily="34" charset="0"/>
                  <a:cs typeface="Calibri" panose="020F0502020204030204" pitchFamily="34" charset="0"/>
                </a:rPr>
                <a:t>dei</a:t>
              </a:r>
              <a:r>
                <a:rPr lang="en-US" sz="1050" b="0" dirty="0" smtClean="0">
                  <a:solidFill>
                    <a:schemeClr val="bg1"/>
                  </a:solidFill>
                  <a:latin typeface="EC Square Sans Pro" panose="020B0506040000020004" pitchFamily="34" charset="0"/>
                  <a:cs typeface="Calibri" panose="020F0502020204030204" pitchFamily="34" charset="0"/>
                </a:rPr>
                <a:t> </a:t>
              </a:r>
              <a:r>
                <a:rPr lang="en-US" sz="1050" b="0" dirty="0" err="1" smtClean="0">
                  <a:solidFill>
                    <a:schemeClr val="bg1"/>
                  </a:solidFill>
                  <a:latin typeface="EC Square Sans Pro" panose="020B0506040000020004" pitchFamily="34" charset="0"/>
                  <a:cs typeface="Calibri" panose="020F0502020204030204" pitchFamily="34" charset="0"/>
                </a:rPr>
                <a:t>programmi</a:t>
              </a:r>
              <a:r>
                <a:rPr lang="en-US" sz="1050" b="0" dirty="0" smtClean="0">
                  <a:solidFill>
                    <a:schemeClr val="bg1"/>
                  </a:solidFill>
                  <a:latin typeface="EC Square Sans Pro" panose="020B0506040000020004" pitchFamily="34" charset="0"/>
                  <a:cs typeface="Calibri" panose="020F0502020204030204" pitchFamily="34" charset="0"/>
                </a:rPr>
                <a:t> in </a:t>
              </a:r>
              <a:r>
                <a:rPr lang="en-US" sz="1050" b="0" dirty="0" err="1" smtClean="0">
                  <a:solidFill>
                    <a:schemeClr val="bg1"/>
                  </a:solidFill>
                  <a:latin typeface="EC Square Sans Pro" panose="020B0506040000020004" pitchFamily="34" charset="0"/>
                  <a:cs typeface="Calibri" panose="020F0502020204030204" pitchFamily="34" charset="0"/>
                </a:rPr>
                <a:t>conformità</a:t>
              </a:r>
              <a:r>
                <a:rPr lang="en-US" sz="1050" b="0" dirty="0" smtClean="0">
                  <a:solidFill>
                    <a:schemeClr val="bg1"/>
                  </a:solidFill>
                  <a:latin typeface="EC Square Sans Pro" panose="020B0506040000020004" pitchFamily="34" charset="0"/>
                  <a:cs typeface="Calibri" panose="020F0502020204030204" pitchFamily="34" charset="0"/>
                </a:rPr>
                <a:t> </a:t>
              </a:r>
              <a:r>
                <a:rPr lang="en-US" sz="1050" b="0" dirty="0" err="1" smtClean="0">
                  <a:solidFill>
                    <a:schemeClr val="bg1"/>
                  </a:solidFill>
                  <a:latin typeface="EC Square Sans Pro" panose="020B0506040000020004" pitchFamily="34" charset="0"/>
                  <a:cs typeface="Calibri" panose="020F0502020204030204" pitchFamily="34" charset="0"/>
                </a:rPr>
                <a:t>alle</a:t>
              </a:r>
              <a:r>
                <a:rPr lang="en-US" sz="1050" b="0" dirty="0" smtClean="0">
                  <a:solidFill>
                    <a:schemeClr val="bg1"/>
                  </a:solidFill>
                  <a:latin typeface="EC Square Sans Pro" panose="020B0506040000020004" pitchFamily="34" charset="0"/>
                  <a:cs typeface="Calibri" panose="020F0502020204030204" pitchFamily="34" charset="0"/>
                </a:rPr>
                <a:t> </a:t>
              </a:r>
              <a:r>
                <a:rPr lang="en-US" sz="1050" b="0" dirty="0" err="1" smtClean="0">
                  <a:solidFill>
                    <a:schemeClr val="bg1"/>
                  </a:solidFill>
                  <a:latin typeface="EC Square Sans Pro" panose="020B0506040000020004" pitchFamily="34" charset="0"/>
                  <a:cs typeface="Calibri" panose="020F0502020204030204" pitchFamily="34" charset="0"/>
                </a:rPr>
                <a:t>norme</a:t>
              </a:r>
              <a:r>
                <a:rPr lang="en-US" sz="1050" b="0" dirty="0" smtClean="0">
                  <a:solidFill>
                    <a:schemeClr val="bg1"/>
                  </a:solidFill>
                  <a:latin typeface="EC Square Sans Pro" panose="020B0506040000020004" pitchFamily="34" charset="0"/>
                  <a:cs typeface="Calibri" panose="020F0502020204030204" pitchFamily="34" charset="0"/>
                </a:rPr>
                <a:t> </a:t>
              </a:r>
              <a:endParaRPr lang="en-US" sz="1050" b="0" dirty="0">
                <a:solidFill>
                  <a:schemeClr val="bg1"/>
                </a:solidFill>
                <a:latin typeface="EC Square Sans Pro" panose="020B0506040000020004" pitchFamily="34" charset="0"/>
                <a:cs typeface="Calibri" panose="020F0502020204030204" pitchFamily="34" charset="0"/>
              </a:endParaRPr>
            </a:p>
          </p:txBody>
        </p:sp>
        <p:sp>
          <p:nvSpPr>
            <p:cNvPr id="22" name="Down Arrow 21"/>
            <p:cNvSpPr/>
            <p:nvPr/>
          </p:nvSpPr>
          <p:spPr bwMode="auto">
            <a:xfrm>
              <a:off x="1025494" y="4667027"/>
              <a:ext cx="361412" cy="306703"/>
            </a:xfrm>
            <a:prstGeom prst="downArrow">
              <a:avLst/>
            </a:prstGeom>
            <a:solidFill>
              <a:schemeClr val="accent2">
                <a:lumMod val="75000"/>
              </a:schemeClr>
            </a:solidFill>
            <a:ln w="25400">
              <a:noFill/>
              <a:miter lim="800000"/>
              <a:headEnd/>
              <a:tailEnd/>
            </a:ln>
            <a:effectLst/>
            <a:extLst/>
          </p:spPr>
          <p:txBody>
            <a:bodyPr wrap="square" lIns="91416" tIns="45708" rIns="91416" bIns="45708" rtlCol="0" anchor="ctr">
              <a:spAutoFit/>
            </a:bodyPr>
            <a:lstStyle/>
            <a:p>
              <a:pPr algn="ctr"/>
              <a:endParaRPr lang="en-GB" sz="900" i="1" kern="0" dirty="0">
                <a:solidFill>
                  <a:schemeClr val="bg2"/>
                </a:solidFill>
                <a:latin typeface="EC Square Sans Pro" panose="020B0506040000020004" pitchFamily="34" charset="0"/>
              </a:endParaRPr>
            </a:p>
          </p:txBody>
        </p:sp>
      </p:grpSp>
      <p:sp>
        <p:nvSpPr>
          <p:cNvPr id="5" name="Striped Right Arrow 4"/>
          <p:cNvSpPr/>
          <p:nvPr/>
        </p:nvSpPr>
        <p:spPr>
          <a:xfrm>
            <a:off x="1691680" y="3464767"/>
            <a:ext cx="1224136" cy="560220"/>
          </a:xfrm>
          <a:prstGeom prst="striped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it-IT" sz="1800" b="0"/>
          </a:p>
        </p:txBody>
      </p:sp>
      <p:sp>
        <p:nvSpPr>
          <p:cNvPr id="24" name="CustomShape 4"/>
          <p:cNvSpPr/>
          <p:nvPr/>
        </p:nvSpPr>
        <p:spPr>
          <a:xfrm>
            <a:off x="4279722" y="867563"/>
            <a:ext cx="4396734" cy="417839"/>
          </a:xfrm>
          <a:prstGeom prst="rect">
            <a:avLst/>
          </a:prstGeom>
          <a:noFill/>
          <a:ln w="28575">
            <a:solidFill>
              <a:schemeClr val="bg2"/>
            </a:solidFill>
          </a:ln>
          <a:effectLst/>
        </p:spPr>
        <p:txBody>
          <a:bodyPr/>
          <a:lstStyle/>
          <a:p>
            <a:pPr marL="358920" marR="0" lvl="0" indent="-358200" defTabSz="913960" eaLnBrk="1" fontAlgn="auto" latinLnBrk="0" hangingPunct="1">
              <a:lnSpc>
                <a:spcPct val="100000"/>
              </a:lnSpc>
              <a:spcBef>
                <a:spcPts val="0"/>
              </a:spcBef>
              <a:spcAft>
                <a:spcPts val="0"/>
              </a:spcAft>
              <a:buClrTx/>
              <a:buSzTx/>
              <a:buFontTx/>
              <a:buNone/>
              <a:tabLst/>
              <a:defRPr/>
            </a:pPr>
            <a:r>
              <a:rPr lang="en-US" sz="2000" i="1" kern="0" spc="-1" dirty="0" err="1" smtClean="0">
                <a:solidFill>
                  <a:schemeClr val="bg2"/>
                </a:solidFill>
                <a:uFill>
                  <a:solidFill>
                    <a:srgbClr val="FFFFFF"/>
                  </a:solidFill>
                </a:uFill>
                <a:latin typeface="EC Square Sans Pro" panose="020B0506040000020004" pitchFamily="34" charset="0"/>
                <a:ea typeface="Verdana"/>
              </a:rPr>
              <a:t>Dalla</a:t>
            </a:r>
            <a:r>
              <a:rPr lang="en-US" sz="2000" i="1" kern="0" spc="-1" dirty="0" smtClean="0">
                <a:solidFill>
                  <a:schemeClr val="bg2"/>
                </a:solidFill>
                <a:uFill>
                  <a:solidFill>
                    <a:srgbClr val="FFFFFF"/>
                  </a:solidFill>
                </a:uFill>
                <a:latin typeface="EC Square Sans Pro" panose="020B0506040000020004" pitchFamily="34" charset="0"/>
                <a:ea typeface="Verdana"/>
              </a:rPr>
              <a:t> </a:t>
            </a:r>
            <a:r>
              <a:rPr lang="en-US" sz="2000" i="1" kern="0" spc="-1" dirty="0" err="1" smtClean="0">
                <a:solidFill>
                  <a:schemeClr val="bg2"/>
                </a:solidFill>
                <a:uFill>
                  <a:solidFill>
                    <a:srgbClr val="FFFFFF"/>
                  </a:solidFill>
                </a:uFill>
                <a:latin typeface="EC Square Sans Pro" panose="020B0506040000020004" pitchFamily="34" charset="0"/>
                <a:ea typeface="Verdana"/>
              </a:rPr>
              <a:t>conformità</a:t>
            </a:r>
            <a:r>
              <a:rPr lang="en-US" sz="2000" i="1" kern="0" spc="-1" dirty="0" smtClean="0">
                <a:solidFill>
                  <a:schemeClr val="bg2"/>
                </a:solidFill>
                <a:uFill>
                  <a:solidFill>
                    <a:srgbClr val="FFFFFF"/>
                  </a:solidFill>
                </a:uFill>
                <a:latin typeface="EC Square Sans Pro" panose="020B0506040000020004" pitchFamily="34" charset="0"/>
                <a:ea typeface="Verdana"/>
              </a:rPr>
              <a:t> 	 </a:t>
            </a:r>
            <a:r>
              <a:rPr lang="en-US" sz="2000" i="1" kern="0" spc="-1" dirty="0" err="1" smtClean="0">
                <a:solidFill>
                  <a:schemeClr val="bg2"/>
                </a:solidFill>
                <a:uFill>
                  <a:solidFill>
                    <a:srgbClr val="FFFFFF"/>
                  </a:solidFill>
                </a:uFill>
                <a:latin typeface="EC Square Sans Pro" panose="020B0506040000020004" pitchFamily="34" charset="0"/>
                <a:ea typeface="Verdana"/>
              </a:rPr>
              <a:t>all’efficacia</a:t>
            </a:r>
            <a:endParaRPr kumimoji="0" sz="2000" i="1" u="none" strike="noStrike" kern="0" cap="none" spc="0" normalizeH="0" baseline="0" noProof="0" dirty="0">
              <a:ln>
                <a:noFill/>
              </a:ln>
              <a:solidFill>
                <a:schemeClr val="bg2"/>
              </a:solidFill>
              <a:effectLst/>
              <a:uLnTx/>
              <a:uFillTx/>
              <a:latin typeface="EC Square Sans Pro" panose="020B0506040000020004" pitchFamily="34" charset="0"/>
            </a:endParaRPr>
          </a:p>
        </p:txBody>
      </p:sp>
      <p:sp>
        <p:nvSpPr>
          <p:cNvPr id="25" name="Striped Right Arrow 24"/>
          <p:cNvSpPr/>
          <p:nvPr/>
        </p:nvSpPr>
        <p:spPr>
          <a:xfrm>
            <a:off x="5999874" y="920950"/>
            <a:ext cx="228310" cy="282235"/>
          </a:xfrm>
          <a:prstGeom prst="striped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it-IT" sz="1800" b="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3177845"/>
            <a:ext cx="1476135" cy="1128004"/>
          </a:xfrm>
          <a:prstGeom prst="rect">
            <a:avLst/>
          </a:prstGeom>
        </p:spPr>
      </p:pic>
    </p:spTree>
    <p:extLst>
      <p:ext uri="{BB962C8B-B14F-4D97-AF65-F5344CB8AC3E}">
        <p14:creationId xmlns:p14="http://schemas.microsoft.com/office/powerpoint/2010/main" val="87285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 name="Picture 3"/>
          <p:cNvPicPr/>
          <p:nvPr/>
        </p:nvPicPr>
        <p:blipFill>
          <a:blip r:embed="rId3"/>
          <a:stretch/>
        </p:blipFill>
        <p:spPr>
          <a:xfrm>
            <a:off x="0" y="6696000"/>
            <a:ext cx="9141840" cy="161280"/>
          </a:xfrm>
          <a:prstGeom prst="rect">
            <a:avLst/>
          </a:prstGeom>
          <a:ln>
            <a:noFill/>
          </a:ln>
        </p:spPr>
      </p:pic>
      <p:sp>
        <p:nvSpPr>
          <p:cNvPr id="627" name="CustomShape 1"/>
          <p:cNvSpPr/>
          <p:nvPr/>
        </p:nvSpPr>
        <p:spPr>
          <a:xfrm>
            <a:off x="2098620" y="314894"/>
            <a:ext cx="7238160" cy="589651"/>
          </a:xfrm>
          <a:prstGeom prst="rect">
            <a:avLst/>
          </a:prstGeom>
          <a:noFill/>
          <a:ln>
            <a:noFill/>
          </a:ln>
        </p:spPr>
        <p:style>
          <a:lnRef idx="0">
            <a:scrgbClr r="0" g="0" b="0"/>
          </a:lnRef>
          <a:fillRef idx="0">
            <a:scrgbClr r="0" g="0" b="0"/>
          </a:fillRef>
          <a:effectRef idx="0">
            <a:scrgbClr r="0" g="0" b="0"/>
          </a:effectRef>
          <a:fontRef idx="minor"/>
        </p:style>
        <p:txBody>
          <a:bodyPr/>
          <a:lstStyle/>
          <a:p>
            <a:r>
              <a:rPr lang="fr-BE" sz="3000" b="1" strike="noStrike" spc="-1" dirty="0" smtClean="0">
                <a:solidFill>
                  <a:srgbClr val="BBB831"/>
                </a:solidFill>
                <a:uFill>
                  <a:solidFill>
                    <a:srgbClr val="FFFFFF"/>
                  </a:solidFill>
                </a:uFill>
                <a:latin typeface="Arial"/>
                <a:ea typeface="Verdana"/>
              </a:rPr>
              <a:t>UNA PAC PIU’ MODERNA</a:t>
            </a:r>
            <a:endParaRPr dirty="0"/>
          </a:p>
        </p:txBody>
      </p:sp>
      <p:sp>
        <p:nvSpPr>
          <p:cNvPr id="628" name="CustomShape 2"/>
          <p:cNvSpPr/>
          <p:nvPr/>
        </p:nvSpPr>
        <p:spPr>
          <a:xfrm>
            <a:off x="395640" y="2741520"/>
            <a:ext cx="3405960" cy="11345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endParaRPr sz="2000" dirty="0"/>
          </a:p>
        </p:txBody>
      </p:sp>
      <p:pic>
        <p:nvPicPr>
          <p:cNvPr id="629" name="Picture 3"/>
          <p:cNvPicPr/>
          <p:nvPr/>
        </p:nvPicPr>
        <p:blipFill>
          <a:blip r:embed="rId4"/>
          <a:stretch/>
        </p:blipFill>
        <p:spPr>
          <a:xfrm>
            <a:off x="156996" y="1502856"/>
            <a:ext cx="380160" cy="437400"/>
          </a:xfrm>
          <a:prstGeom prst="rect">
            <a:avLst/>
          </a:prstGeom>
          <a:ln>
            <a:noFill/>
          </a:ln>
        </p:spPr>
      </p:pic>
      <p:pic>
        <p:nvPicPr>
          <p:cNvPr id="630" name="Picture 2"/>
          <p:cNvPicPr/>
          <p:nvPr/>
        </p:nvPicPr>
        <p:blipFill>
          <a:blip r:embed="rId5" cstate="email">
            <a:extLst>
              <a:ext uri="{28A0092B-C50C-407E-A947-70E740481C1C}">
                <a14:useLocalDpi xmlns:a14="http://schemas.microsoft.com/office/drawing/2010/main"/>
              </a:ext>
            </a:extLst>
          </a:blip>
          <a:stretch/>
        </p:blipFill>
        <p:spPr>
          <a:xfrm>
            <a:off x="347076" y="226025"/>
            <a:ext cx="1610280" cy="1045080"/>
          </a:xfrm>
          <a:prstGeom prst="rect">
            <a:avLst/>
          </a:prstGeom>
          <a:ln>
            <a:noFill/>
          </a:ln>
        </p:spPr>
      </p:pic>
      <p:pic>
        <p:nvPicPr>
          <p:cNvPr id="631" name="Picture 3"/>
          <p:cNvPicPr/>
          <p:nvPr/>
        </p:nvPicPr>
        <p:blipFill>
          <a:blip r:embed="rId4"/>
          <a:stretch/>
        </p:blipFill>
        <p:spPr>
          <a:xfrm>
            <a:off x="3449376" y="1500835"/>
            <a:ext cx="380160" cy="437400"/>
          </a:xfrm>
          <a:prstGeom prst="rect">
            <a:avLst/>
          </a:prstGeom>
          <a:ln>
            <a:noFill/>
          </a:ln>
        </p:spPr>
      </p:pic>
      <p:sp>
        <p:nvSpPr>
          <p:cNvPr id="632" name="CustomShape 3"/>
          <p:cNvSpPr/>
          <p:nvPr/>
        </p:nvSpPr>
        <p:spPr>
          <a:xfrm>
            <a:off x="422876" y="3449729"/>
            <a:ext cx="2304360" cy="14914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b="1" strike="noStrike" spc="-1" baseline="30000" dirty="0" smtClean="0">
                <a:solidFill>
                  <a:srgbClr val="000000"/>
                </a:solidFill>
                <a:uFill>
                  <a:solidFill>
                    <a:srgbClr val="FFFFFF"/>
                  </a:solidFill>
                </a:uFill>
                <a:latin typeface="EC Square Sans Pro" panose="020B0506040000020004" pitchFamily="34" charset="0"/>
                <a:ea typeface="Verdana"/>
              </a:rPr>
              <a:t>Cooperazione e scambio di conoscenze e informazioni come interventi sovvenzionati </a:t>
            </a:r>
            <a:endParaRPr lang="it-IT" sz="2000" strike="noStrike"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smtClean="0">
              <a:latin typeface="EC Square Sans Pro" panose="020B0506040000020004" pitchFamily="34" charset="0"/>
            </a:endParaRPr>
          </a:p>
          <a:p>
            <a:pPr>
              <a:lnSpc>
                <a:spcPct val="100000"/>
              </a:lnSpc>
            </a:pPr>
            <a:endParaRPr lang="it-IT" sz="2000" dirty="0">
              <a:latin typeface="EC Square Sans Pro" panose="020B0506040000020004" pitchFamily="34" charset="0"/>
            </a:endParaRPr>
          </a:p>
        </p:txBody>
      </p:sp>
      <p:pic>
        <p:nvPicPr>
          <p:cNvPr id="633" name="Picture 5"/>
          <p:cNvPicPr/>
          <p:nvPr/>
        </p:nvPicPr>
        <p:blipFill>
          <a:blip r:embed="rId6" cstate="email">
            <a:extLst>
              <a:ext uri="{28A0092B-C50C-407E-A947-70E740481C1C}">
                <a14:useLocalDpi xmlns:a14="http://schemas.microsoft.com/office/drawing/2010/main"/>
              </a:ext>
            </a:extLst>
          </a:blip>
          <a:stretch/>
        </p:blipFill>
        <p:spPr>
          <a:xfrm>
            <a:off x="0" y="4222114"/>
            <a:ext cx="9137880" cy="2750517"/>
          </a:xfrm>
          <a:prstGeom prst="rect">
            <a:avLst/>
          </a:prstGeom>
          <a:ln>
            <a:noFill/>
          </a:ln>
        </p:spPr>
      </p:pic>
      <p:sp>
        <p:nvSpPr>
          <p:cNvPr id="634" name="CustomShape 4"/>
          <p:cNvSpPr/>
          <p:nvPr/>
        </p:nvSpPr>
        <p:spPr>
          <a:xfrm>
            <a:off x="1835696" y="897222"/>
            <a:ext cx="6912768" cy="48853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it-IT" sz="2400" b="1" strike="noStrike" spc="-1" baseline="30000" dirty="0" smtClean="0">
                <a:solidFill>
                  <a:schemeClr val="tx1"/>
                </a:solidFill>
                <a:uFill>
                  <a:solidFill>
                    <a:srgbClr val="FFFFFF"/>
                  </a:solidFill>
                </a:uFill>
                <a:latin typeface="EC Square Sans Pro" panose="020B0506040000020004" pitchFamily="34" charset="0"/>
                <a:ea typeface="Verdana"/>
              </a:rPr>
              <a:t>Obiettivo trasversale: </a:t>
            </a:r>
          </a:p>
          <a:p>
            <a:pPr algn="ctr">
              <a:lnSpc>
                <a:spcPct val="100000"/>
              </a:lnSpc>
            </a:pPr>
            <a:r>
              <a:rPr lang="it-IT" sz="2400" spc="-1" baseline="30000" dirty="0" smtClean="0">
                <a:solidFill>
                  <a:schemeClr val="tx1"/>
                </a:solidFill>
                <a:uFill>
                  <a:solidFill>
                    <a:srgbClr val="FFFFFF"/>
                  </a:solidFill>
                </a:uFill>
                <a:latin typeface="EC Square Sans Pro" panose="020B0506040000020004" pitchFamily="34" charset="0"/>
                <a:ea typeface="Verdana"/>
              </a:rPr>
              <a:t>Promozione e condivisione di conoscenze, innovazione e digitalizzazione</a:t>
            </a:r>
          </a:p>
          <a:p>
            <a:pPr>
              <a:lnSpc>
                <a:spcPct val="100000"/>
              </a:lnSpc>
            </a:pPr>
            <a:endParaRPr lang="it-IT" sz="2000" strike="noStrike"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a:latin typeface="EC Square Sans Pro" panose="020B0506040000020004" pitchFamily="34" charset="0"/>
            </a:endParaRPr>
          </a:p>
        </p:txBody>
      </p:sp>
      <p:pic>
        <p:nvPicPr>
          <p:cNvPr id="635" name="Picture 3"/>
          <p:cNvPicPr/>
          <p:nvPr/>
        </p:nvPicPr>
        <p:blipFill>
          <a:blip r:embed="rId4"/>
          <a:stretch/>
        </p:blipFill>
        <p:spPr>
          <a:xfrm>
            <a:off x="144961" y="2221411"/>
            <a:ext cx="380160" cy="437400"/>
          </a:xfrm>
          <a:prstGeom prst="rect">
            <a:avLst/>
          </a:prstGeom>
          <a:ln>
            <a:noFill/>
          </a:ln>
        </p:spPr>
      </p:pic>
      <p:sp>
        <p:nvSpPr>
          <p:cNvPr id="636" name="CustomShape 5"/>
          <p:cNvSpPr/>
          <p:nvPr/>
        </p:nvSpPr>
        <p:spPr>
          <a:xfrm>
            <a:off x="422876" y="2366483"/>
            <a:ext cx="1458679" cy="10375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strike="noStrike" spc="-1" baseline="30000" dirty="0" smtClean="0">
                <a:solidFill>
                  <a:srgbClr val="000000"/>
                </a:solidFill>
                <a:uFill>
                  <a:solidFill>
                    <a:srgbClr val="FFFFFF"/>
                  </a:solidFill>
                </a:uFill>
                <a:latin typeface="EC Square Sans Pro" panose="020B0506040000020004" pitchFamily="34" charset="0"/>
                <a:ea typeface="Verdana"/>
              </a:rPr>
              <a:t>Rafforzamento e integrazione dei servizi di consulenza aziendale</a:t>
            </a:r>
          </a:p>
        </p:txBody>
      </p:sp>
      <p:pic>
        <p:nvPicPr>
          <p:cNvPr id="637" name="Picture 3"/>
          <p:cNvPicPr/>
          <p:nvPr/>
        </p:nvPicPr>
        <p:blipFill>
          <a:blip r:embed="rId4"/>
          <a:stretch/>
        </p:blipFill>
        <p:spPr>
          <a:xfrm>
            <a:off x="156996" y="3316446"/>
            <a:ext cx="380160" cy="437400"/>
          </a:xfrm>
          <a:prstGeom prst="rect">
            <a:avLst/>
          </a:prstGeom>
          <a:ln>
            <a:noFill/>
          </a:ln>
        </p:spPr>
      </p:pic>
      <p:pic>
        <p:nvPicPr>
          <p:cNvPr id="639" name="Picture 3"/>
          <p:cNvPicPr/>
          <p:nvPr/>
        </p:nvPicPr>
        <p:blipFill>
          <a:blip r:embed="rId4"/>
          <a:stretch/>
        </p:blipFill>
        <p:spPr>
          <a:xfrm>
            <a:off x="6359557" y="1507312"/>
            <a:ext cx="380160" cy="437400"/>
          </a:xfrm>
          <a:prstGeom prst="rect">
            <a:avLst/>
          </a:prstGeom>
          <a:ln>
            <a:noFill/>
          </a:ln>
        </p:spPr>
      </p:pic>
      <p:sp>
        <p:nvSpPr>
          <p:cNvPr id="640" name="CustomShape 7"/>
          <p:cNvSpPr/>
          <p:nvPr/>
        </p:nvSpPr>
        <p:spPr>
          <a:xfrm>
            <a:off x="6609661" y="2984613"/>
            <a:ext cx="1934836" cy="623103"/>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strike="noStrike" spc="-1" baseline="30000" dirty="0" smtClean="0">
                <a:solidFill>
                  <a:srgbClr val="000000"/>
                </a:solidFill>
                <a:uFill>
                  <a:solidFill>
                    <a:srgbClr val="FFFFFF"/>
                  </a:solidFill>
                </a:uFill>
                <a:latin typeface="EC Square Sans Pro" panose="020B0506040000020004" pitchFamily="34" charset="0"/>
                <a:ea typeface="Verdana"/>
              </a:rPr>
              <a:t>Continuazione del partenariato europeo per l’innovazione</a:t>
            </a:r>
            <a:endParaRPr lang="it-IT" sz="2000" b="1" strike="noStrike"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smtClean="0">
              <a:latin typeface="EC Square Sans Pro" panose="020B0506040000020004" pitchFamily="34" charset="0"/>
            </a:endParaRPr>
          </a:p>
          <a:p>
            <a:pPr>
              <a:lnSpc>
                <a:spcPct val="100000"/>
              </a:lnSpc>
            </a:pPr>
            <a:endParaRPr lang="it-IT" sz="2000" dirty="0">
              <a:latin typeface="EC Square Sans Pro" panose="020B0506040000020004" pitchFamily="34" charset="0"/>
            </a:endParaRPr>
          </a:p>
        </p:txBody>
      </p:sp>
      <p:pic>
        <p:nvPicPr>
          <p:cNvPr id="641" name="Picture 3"/>
          <p:cNvPicPr/>
          <p:nvPr/>
        </p:nvPicPr>
        <p:blipFill>
          <a:blip r:embed="rId4"/>
          <a:stretch/>
        </p:blipFill>
        <p:spPr>
          <a:xfrm>
            <a:off x="3451580" y="2218228"/>
            <a:ext cx="380160" cy="437400"/>
          </a:xfrm>
          <a:prstGeom prst="rect">
            <a:avLst/>
          </a:prstGeom>
          <a:ln>
            <a:noFill/>
          </a:ln>
        </p:spPr>
      </p:pic>
      <p:sp>
        <p:nvSpPr>
          <p:cNvPr id="21" name="CustomShape 4"/>
          <p:cNvSpPr/>
          <p:nvPr/>
        </p:nvSpPr>
        <p:spPr>
          <a:xfrm>
            <a:off x="408256" y="1657505"/>
            <a:ext cx="3170020" cy="7016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b="1" strike="noStrike" spc="-1" baseline="30000" dirty="0" smtClean="0">
                <a:solidFill>
                  <a:srgbClr val="000000"/>
                </a:solidFill>
                <a:uFill>
                  <a:solidFill>
                    <a:srgbClr val="FFFFFF"/>
                  </a:solidFill>
                </a:uFill>
                <a:latin typeface="EC Square Sans Pro" panose="020B0506040000020004" pitchFamily="34" charset="0"/>
                <a:ea typeface="Verdana"/>
              </a:rPr>
              <a:t>Sezione dedicata alla strategia sui </a:t>
            </a:r>
            <a:r>
              <a:rPr lang="it-IT" sz="2000" spc="-1" baseline="30000" dirty="0" smtClean="0">
                <a:solidFill>
                  <a:srgbClr val="000000"/>
                </a:solidFill>
                <a:uFill>
                  <a:solidFill>
                    <a:srgbClr val="FFFFFF"/>
                  </a:solidFill>
                </a:uFill>
                <a:latin typeface="EC Square Sans Pro" panose="020B0506040000020004" pitchFamily="34" charset="0"/>
                <a:ea typeface="Verdana"/>
              </a:rPr>
              <a:t>Sistemi </a:t>
            </a:r>
            <a:r>
              <a:rPr lang="it-IT" sz="2000" spc="-1" baseline="30000" dirty="0">
                <a:solidFill>
                  <a:srgbClr val="000000"/>
                </a:solidFill>
                <a:uFill>
                  <a:solidFill>
                    <a:srgbClr val="FFFFFF"/>
                  </a:solidFill>
                </a:uFill>
                <a:latin typeface="EC Square Sans Pro" panose="020B0506040000020004" pitchFamily="34" charset="0"/>
                <a:ea typeface="Verdana"/>
              </a:rPr>
              <a:t>di Conoscenza e Innovazione in campo agricolo (AKIS) </a:t>
            </a:r>
            <a:r>
              <a:rPr lang="it-IT" sz="2000" b="1" strike="noStrike" spc="-1" baseline="30000" dirty="0" smtClean="0">
                <a:solidFill>
                  <a:srgbClr val="000000"/>
                </a:solidFill>
                <a:uFill>
                  <a:solidFill>
                    <a:srgbClr val="FFFFFF"/>
                  </a:solidFill>
                </a:uFill>
                <a:latin typeface="EC Square Sans Pro" panose="020B0506040000020004" pitchFamily="34" charset="0"/>
                <a:ea typeface="Verdana"/>
              </a:rPr>
              <a:t>in ogni piano </a:t>
            </a:r>
            <a:endParaRPr lang="it-IT" sz="2000"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strike="noStrike"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a:latin typeface="EC Square Sans Pro" panose="020B0506040000020004" pitchFamily="34" charset="0"/>
            </a:endParaRPr>
          </a:p>
        </p:txBody>
      </p:sp>
      <p:sp>
        <p:nvSpPr>
          <p:cNvPr id="23" name="CustomShape 4"/>
          <p:cNvSpPr/>
          <p:nvPr/>
        </p:nvSpPr>
        <p:spPr>
          <a:xfrm>
            <a:off x="6593346" y="1668576"/>
            <a:ext cx="2448272" cy="7016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b="1" strike="noStrike" spc="-1" baseline="30000" dirty="0" smtClean="0">
                <a:solidFill>
                  <a:srgbClr val="000000"/>
                </a:solidFill>
                <a:uFill>
                  <a:solidFill>
                    <a:srgbClr val="FFFFFF"/>
                  </a:solidFill>
                </a:uFill>
                <a:latin typeface="EC Square Sans Pro" panose="020B0506040000020004" pitchFamily="34" charset="0"/>
                <a:ea typeface="Verdana"/>
              </a:rPr>
              <a:t>Budget specifico di EUR 10 mld per Orizzonte Europa (programma di ricerca per alimentazione, agricoltura, sviluppo rurale e bioeconomia)</a:t>
            </a:r>
            <a:endParaRPr lang="it-IT" sz="2000" strike="noStrike"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a:latin typeface="EC Square Sans Pro" panose="020B0506040000020004" pitchFamily="34" charset="0"/>
            </a:endParaRPr>
          </a:p>
        </p:txBody>
      </p:sp>
      <p:sp>
        <p:nvSpPr>
          <p:cNvPr id="24" name="CustomShape 4"/>
          <p:cNvSpPr/>
          <p:nvPr/>
        </p:nvSpPr>
        <p:spPr>
          <a:xfrm>
            <a:off x="3693812" y="1652579"/>
            <a:ext cx="2448272" cy="7016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spc="-1" baseline="30000" dirty="0">
                <a:solidFill>
                  <a:srgbClr val="000000"/>
                </a:solidFill>
                <a:uFill>
                  <a:solidFill>
                    <a:srgbClr val="FFFFFF"/>
                  </a:solidFill>
                </a:uFill>
                <a:latin typeface="EC Square Sans Pro" panose="020B0506040000020004" pitchFamily="34" charset="0"/>
                <a:ea typeface="Verdana"/>
              </a:rPr>
              <a:t>SM incoraggiati a usare big data e nuove tecnologie per controllo e monitoraggio </a:t>
            </a:r>
            <a:endParaRPr lang="it-IT" sz="2000" spc="-1" baseline="30000" dirty="0" smtClean="0">
              <a:solidFill>
                <a:srgbClr val="000000"/>
              </a:solidFill>
              <a:uFill>
                <a:solidFill>
                  <a:srgbClr val="FFFFFF"/>
                </a:solidFill>
              </a:uFill>
              <a:latin typeface="EC Square Sans Pro" panose="020B0506040000020004" pitchFamily="34" charset="0"/>
              <a:ea typeface="Verdana"/>
            </a:endParaRPr>
          </a:p>
          <a:p>
            <a:pPr>
              <a:lnSpc>
                <a:spcPct val="100000"/>
              </a:lnSpc>
            </a:pPr>
            <a:endParaRPr lang="it-IT" sz="2000" dirty="0">
              <a:latin typeface="EC Square Sans Pro" panose="020B0506040000020004" pitchFamily="34" charset="0"/>
            </a:endParaRPr>
          </a:p>
        </p:txBody>
      </p:sp>
      <p:sp>
        <p:nvSpPr>
          <p:cNvPr id="25" name="CustomShape 4"/>
          <p:cNvSpPr/>
          <p:nvPr/>
        </p:nvSpPr>
        <p:spPr>
          <a:xfrm>
            <a:off x="3737521" y="2370216"/>
            <a:ext cx="2448272" cy="1220817"/>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it-IT" sz="2000" spc="-1" baseline="30000" dirty="0" smtClean="0">
                <a:solidFill>
                  <a:srgbClr val="000000"/>
                </a:solidFill>
                <a:uFill>
                  <a:solidFill>
                    <a:srgbClr val="FFFFFF"/>
                  </a:solidFill>
                </a:uFill>
                <a:latin typeface="EC Square Sans Pro" panose="020B0506040000020004" pitchFamily="34" charset="0"/>
                <a:ea typeface="Verdana"/>
              </a:rPr>
              <a:t>Sostegno alla digitalizzazione </a:t>
            </a:r>
            <a:r>
              <a:rPr lang="it-IT" sz="2000" spc="-1" baseline="30000" dirty="0">
                <a:solidFill>
                  <a:srgbClr val="000000"/>
                </a:solidFill>
                <a:uFill>
                  <a:solidFill>
                    <a:srgbClr val="FFFFFF"/>
                  </a:solidFill>
                </a:uFill>
                <a:latin typeface="EC Square Sans Pro" panose="020B0506040000020004" pitchFamily="34" charset="0"/>
                <a:ea typeface="Verdana"/>
              </a:rPr>
              <a:t>della vita rurale, in azienda (attraverso l’agricoltura di precisione) e nelle comunità più ampie</a:t>
            </a:r>
          </a:p>
          <a:p>
            <a:pPr>
              <a:lnSpc>
                <a:spcPct val="100000"/>
              </a:lnSpc>
            </a:pPr>
            <a:endParaRPr lang="it-IT" sz="2000" dirty="0">
              <a:latin typeface="EC Square Sans Pro" panose="020B0506040000020004" pitchFamily="34" charset="0"/>
            </a:endParaRPr>
          </a:p>
        </p:txBody>
      </p:sp>
      <p:pic>
        <p:nvPicPr>
          <p:cNvPr id="26" name="Picture 3"/>
          <p:cNvPicPr/>
          <p:nvPr/>
        </p:nvPicPr>
        <p:blipFill>
          <a:blip r:embed="rId4"/>
          <a:stretch/>
        </p:blipFill>
        <p:spPr>
          <a:xfrm>
            <a:off x="6359557" y="2838484"/>
            <a:ext cx="380160" cy="437400"/>
          </a:xfrm>
          <a:prstGeom prst="rect">
            <a:avLst/>
          </a:prstGeom>
          <a:ln>
            <a:noFill/>
          </a:ln>
        </p:spPr>
      </p:pic>
    </p:spTree>
    <p:extLst>
      <p:ext uri="{BB962C8B-B14F-4D97-AF65-F5344CB8AC3E}">
        <p14:creationId xmlns:p14="http://schemas.microsoft.com/office/powerpoint/2010/main" val="210024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4"/>
          <p:cNvSpPr/>
          <p:nvPr/>
        </p:nvSpPr>
        <p:spPr>
          <a:xfrm>
            <a:off x="1669681" y="153701"/>
            <a:ext cx="7954200" cy="936000"/>
          </a:xfrm>
          <a:prstGeom prst="rect">
            <a:avLst/>
          </a:prstGeom>
          <a:noFill/>
          <a:ln>
            <a:noFill/>
          </a:ln>
        </p:spPr>
        <p:style>
          <a:lnRef idx="0">
            <a:scrgbClr r="0" g="0" b="0"/>
          </a:lnRef>
          <a:fillRef idx="0">
            <a:scrgbClr r="0" g="0" b="0"/>
          </a:fillRef>
          <a:effectRef idx="0">
            <a:scrgbClr r="0" g="0" b="0"/>
          </a:effectRef>
          <a:fontRef idx="minor"/>
        </p:style>
        <p:txBody>
          <a:bodyPr/>
          <a:lstStyle/>
          <a:p>
            <a:pPr marL="358920" marR="0" lvl="0" indent="-358200" algn="l" defTabSz="91396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UN NUOVO MODELLO DI ATTUAZIONE</a:t>
            </a:r>
            <a:endParaRPr kumimoji="0" sz="180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pic>
        <p:nvPicPr>
          <p:cNvPr id="529" name="Picture 8"/>
          <p:cNvPicPr/>
          <p:nvPr/>
        </p:nvPicPr>
        <p:blipFill>
          <a:blip r:embed="rId3" cstate="email">
            <a:extLst>
              <a:ext uri="{28A0092B-C50C-407E-A947-70E740481C1C}">
                <a14:useLocalDpi xmlns:a14="http://schemas.microsoft.com/office/drawing/2010/main"/>
              </a:ext>
            </a:extLst>
          </a:blip>
          <a:stretch/>
        </p:blipFill>
        <p:spPr>
          <a:xfrm>
            <a:off x="309864" y="46794"/>
            <a:ext cx="1151280" cy="1151280"/>
          </a:xfrm>
          <a:prstGeom prst="rect">
            <a:avLst/>
          </a:prstGeom>
          <a:ln>
            <a:noFill/>
          </a:ln>
        </p:spPr>
      </p:pic>
      <p:grpSp>
        <p:nvGrpSpPr>
          <p:cNvPr id="2" name="Group 1"/>
          <p:cNvGrpSpPr/>
          <p:nvPr/>
        </p:nvGrpSpPr>
        <p:grpSpPr>
          <a:xfrm>
            <a:off x="312991" y="1844824"/>
            <a:ext cx="8484719" cy="3456384"/>
            <a:chOff x="225000" y="1991171"/>
            <a:chExt cx="9024271" cy="4084923"/>
          </a:xfrm>
        </p:grpSpPr>
        <p:pic>
          <p:nvPicPr>
            <p:cNvPr id="522" name="Picture 2"/>
            <p:cNvPicPr/>
            <p:nvPr/>
          </p:nvPicPr>
          <p:blipFill>
            <a:blip r:embed="rId4" cstate="email">
              <a:extLst>
                <a:ext uri="{28A0092B-C50C-407E-A947-70E740481C1C}">
                  <a14:useLocalDpi xmlns:a14="http://schemas.microsoft.com/office/drawing/2010/main"/>
                </a:ext>
              </a:extLst>
            </a:blip>
            <a:stretch/>
          </p:blipFill>
          <p:spPr>
            <a:xfrm>
              <a:off x="225000" y="2656800"/>
              <a:ext cx="8580600" cy="2198160"/>
            </a:xfrm>
            <a:prstGeom prst="rect">
              <a:avLst/>
            </a:prstGeom>
            <a:ln>
              <a:noFill/>
            </a:ln>
          </p:spPr>
        </p:pic>
        <p:sp>
          <p:nvSpPr>
            <p:cNvPr id="523" name="CustomShape 1"/>
            <p:cNvSpPr/>
            <p:nvPr/>
          </p:nvSpPr>
          <p:spPr>
            <a:xfrm>
              <a:off x="4337843" y="4737614"/>
              <a:ext cx="4878108" cy="1338480"/>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Attuazione del piano adattata alla realtà</a:t>
              </a:r>
              <a:r>
                <a:rPr kumimoji="0" lang="it-IT" sz="1050" b="0" i="0" u="none" strike="noStrike" kern="1200" cap="none" spc="-1" normalizeH="0" noProof="0" dirty="0" smtClean="0">
                  <a:ln>
                    <a:noFill/>
                  </a:ln>
                  <a:solidFill>
                    <a:srgbClr val="BBB831"/>
                  </a:solidFill>
                  <a:effectLst/>
                  <a:uLnTx/>
                  <a:uFill>
                    <a:solidFill>
                      <a:srgbClr val="FFFFFF"/>
                    </a:solidFill>
                  </a:uFill>
                  <a:latin typeface="EC Square Sans Pro" panose="020B0506040000020004" pitchFamily="34" charset="0"/>
                  <a:ea typeface="Verdana"/>
                </a:rPr>
                <a:t> locale </a:t>
              </a:r>
              <a:r>
                <a:rPr kumimoji="0" lang="it-IT" sz="1050" i="0" u="none" strike="noStrike" kern="1200" cap="none" spc="-1" normalizeH="0" noProof="0" dirty="0" smtClean="0">
                  <a:ln>
                    <a:noFill/>
                  </a:ln>
                  <a:solidFill>
                    <a:schemeClr val="tx2"/>
                  </a:solidFill>
                  <a:effectLst/>
                  <a:uLnTx/>
                  <a:uFill>
                    <a:solidFill>
                      <a:srgbClr val="FFFFFF"/>
                    </a:solidFill>
                  </a:uFill>
                  <a:latin typeface="EC Square Sans Pro" panose="020B0506040000020004" pitchFamily="34" charset="0"/>
                  <a:ea typeface="Verdana"/>
                </a:rPr>
                <a:t>(Stati membri)</a:t>
              </a:r>
              <a:endParaRPr kumimoji="0" lang="it-IT" sz="1050" i="0" u="none" strike="noStrike" kern="1200" cap="none" spc="0" normalizeH="0" baseline="0" noProof="0" dirty="0" smtClean="0">
                <a:ln>
                  <a:noFill/>
                </a:ln>
                <a:solidFill>
                  <a:schemeClr val="tx2"/>
                </a:solidFill>
                <a:effectLst/>
                <a:uLnTx/>
                <a:uFillTx/>
                <a:latin typeface="EC Square Sans Pro" panose="020B0506040000020004" pitchFamily="34" charset="0"/>
              </a:endParaRPr>
            </a:p>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000000"/>
                  </a:solidFill>
                  <a:effectLst/>
                  <a:uLnTx/>
                  <a:uFill>
                    <a:solidFill>
                      <a:srgbClr val="FFFFFF"/>
                    </a:solidFill>
                  </a:uFill>
                  <a:latin typeface="EC Square Sans Pro" panose="020B0506040000020004" pitchFamily="34" charset="0"/>
                  <a:ea typeface="Verdana"/>
                </a:rPr>
                <a:t>Per migliorare</a:t>
              </a:r>
              <a:r>
                <a:rPr kumimoji="0" lang="it-IT" sz="1050" b="0" i="0" u="none" strike="noStrike" kern="1200" cap="none" spc="-1" normalizeH="0" noProof="0" dirty="0" smtClean="0">
                  <a:ln>
                    <a:noFill/>
                  </a:ln>
                  <a:solidFill>
                    <a:srgbClr val="000000"/>
                  </a:solidFill>
                  <a:effectLst/>
                  <a:uLnTx/>
                  <a:uFill>
                    <a:solidFill>
                      <a:srgbClr val="FFFFFF"/>
                    </a:solidFill>
                  </a:uFill>
                  <a:latin typeface="EC Square Sans Pro" panose="020B0506040000020004" pitchFamily="34" charset="0"/>
                  <a:ea typeface="Verdana"/>
                </a:rPr>
                <a:t> performance delle aziende agricole sotto gli aspetti economici, ambientali e sociali </a:t>
              </a:r>
              <a:endParaRPr kumimoji="0" lang="it-IT" sz="105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pic>
          <p:nvPicPr>
            <p:cNvPr id="525" name="Picture 4"/>
            <p:cNvPicPr/>
            <p:nvPr/>
          </p:nvPicPr>
          <p:blipFill>
            <a:blip r:embed="rId5" cstate="email">
              <a:extLst>
                <a:ext uri="{28A0092B-C50C-407E-A947-70E740481C1C}">
                  <a14:useLocalDpi xmlns:a14="http://schemas.microsoft.com/office/drawing/2010/main"/>
                </a:ext>
              </a:extLst>
            </a:blip>
            <a:srcRect t="-63291"/>
            <a:stretch/>
          </p:blipFill>
          <p:spPr>
            <a:xfrm rot="4256400">
              <a:off x="1196640" y="4256640"/>
              <a:ext cx="455400" cy="45360"/>
            </a:xfrm>
            <a:prstGeom prst="rect">
              <a:avLst/>
            </a:prstGeom>
            <a:ln>
              <a:noFill/>
            </a:ln>
          </p:spPr>
        </p:pic>
        <p:sp>
          <p:nvSpPr>
            <p:cNvPr id="527" name="CustomShape 3"/>
            <p:cNvSpPr/>
            <p:nvPr/>
          </p:nvSpPr>
          <p:spPr>
            <a:xfrm>
              <a:off x="1140500" y="1991171"/>
              <a:ext cx="4824000" cy="715371"/>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Piano strategico</a:t>
              </a:r>
              <a:r>
                <a:rPr kumimoji="0" lang="it-IT" sz="1050" b="0" i="0" u="none" strike="noStrike" kern="1200" cap="none" spc="-1" normalizeH="0" noProof="0" dirty="0" smtClean="0">
                  <a:ln>
                    <a:noFill/>
                  </a:ln>
                  <a:solidFill>
                    <a:srgbClr val="BBB831"/>
                  </a:solidFill>
                  <a:effectLst/>
                  <a:uLnTx/>
                  <a:uFill>
                    <a:solidFill>
                      <a:srgbClr val="FFFFFF"/>
                    </a:solidFill>
                  </a:uFill>
                  <a:latin typeface="EC Square Sans Pro" panose="020B0506040000020004" pitchFamily="34" charset="0"/>
                  <a:ea typeface="Verdana"/>
                </a:rPr>
                <a:t> nazionale </a:t>
              </a:r>
              <a:r>
                <a:rPr kumimoji="0" lang="it-IT" sz="1050" i="0" u="none" strike="noStrike" kern="1200" cap="none" spc="-1" normalizeH="0" noProof="0" dirty="0" smtClean="0">
                  <a:ln>
                    <a:noFill/>
                  </a:ln>
                  <a:solidFill>
                    <a:schemeClr val="tx2"/>
                  </a:solidFill>
                  <a:effectLst/>
                  <a:uLnTx/>
                  <a:uFill>
                    <a:solidFill>
                      <a:srgbClr val="FFFFFF"/>
                    </a:solidFill>
                  </a:uFill>
                  <a:latin typeface="EC Square Sans Pro" panose="020B0506040000020004" pitchFamily="34" charset="0"/>
                  <a:ea typeface="Verdana"/>
                </a:rPr>
                <a:t>(Stati membri)</a:t>
              </a:r>
              <a:endParaRPr kumimoji="0" lang="it-IT" sz="1050" i="0" u="none" strike="noStrike" kern="1200" cap="none" spc="0" normalizeH="0" baseline="0" noProof="0" dirty="0" smtClean="0">
                <a:ln>
                  <a:noFill/>
                </a:ln>
                <a:solidFill>
                  <a:schemeClr val="tx2"/>
                </a:solidFill>
                <a:effectLst/>
                <a:uLnTx/>
                <a:uFillTx/>
                <a:latin typeface="EC Square Sans Pro" panose="020B0506040000020004" pitchFamily="34" charset="0"/>
              </a:endParaRPr>
            </a:p>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000000"/>
                  </a:solidFill>
                  <a:effectLst/>
                  <a:uLnTx/>
                  <a:uFill>
                    <a:solidFill>
                      <a:srgbClr val="FFFFFF"/>
                    </a:solidFill>
                  </a:uFill>
                  <a:latin typeface="EC Square Sans Pro" panose="020B0506040000020004" pitchFamily="34" charset="0"/>
                  <a:ea typeface="Verdana"/>
                </a:rPr>
                <a:t>Identificazione dei bisogni, selezione di interventi mirati</a:t>
              </a:r>
              <a:r>
                <a:rPr kumimoji="0" lang="it-IT" sz="1050" b="0" i="0" u="none" strike="noStrike" kern="1200" cap="none" spc="-1" normalizeH="0" noProof="0" dirty="0" smtClean="0">
                  <a:ln>
                    <a:noFill/>
                  </a:ln>
                  <a:solidFill>
                    <a:srgbClr val="000000"/>
                  </a:solidFill>
                  <a:effectLst/>
                  <a:uLnTx/>
                  <a:uFill>
                    <a:solidFill>
                      <a:srgbClr val="FFFFFF"/>
                    </a:solidFill>
                  </a:uFill>
                  <a:latin typeface="EC Square Sans Pro" panose="020B0506040000020004" pitchFamily="34" charset="0"/>
                  <a:ea typeface="Verdana"/>
                </a:rPr>
                <a:t> e obiettivi quantificati, responsabilità </a:t>
              </a:r>
              <a:r>
                <a:rPr lang="it-IT" sz="1050" b="0" spc="-1" dirty="0" smtClean="0">
                  <a:solidFill>
                    <a:srgbClr val="000000"/>
                  </a:solidFill>
                  <a:uFill>
                    <a:solidFill>
                      <a:srgbClr val="FFFFFF"/>
                    </a:solidFill>
                  </a:uFill>
                  <a:latin typeface="EC Square Sans Pro" panose="020B0506040000020004" pitchFamily="34" charset="0"/>
                  <a:ea typeface="Verdana"/>
                </a:rPr>
                <a:t>nell’attuazione del piano</a:t>
              </a:r>
              <a:endParaRPr kumimoji="0" lang="it-IT" sz="105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sp>
          <p:nvSpPr>
            <p:cNvPr id="530" name="CustomShape 5"/>
            <p:cNvSpPr/>
            <p:nvPr/>
          </p:nvSpPr>
          <p:spPr>
            <a:xfrm>
              <a:off x="262800" y="4502880"/>
              <a:ext cx="2226080" cy="1338480"/>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Definizione di un quadro europeo </a:t>
              </a:r>
              <a:r>
                <a:rPr kumimoji="0" lang="it-IT" sz="1050" i="0" u="none" strike="noStrike" kern="1200" cap="none" spc="-1" normalizeH="0" baseline="0" noProof="0" dirty="0" smtClean="0">
                  <a:ln>
                    <a:noFill/>
                  </a:ln>
                  <a:solidFill>
                    <a:schemeClr val="tx2"/>
                  </a:solidFill>
                  <a:effectLst/>
                  <a:uLnTx/>
                  <a:uFill>
                    <a:solidFill>
                      <a:srgbClr val="FFFFFF"/>
                    </a:solidFill>
                  </a:uFill>
                  <a:latin typeface="EC Square Sans Pro" panose="020B0506040000020004" pitchFamily="34" charset="0"/>
                  <a:ea typeface="Verdana"/>
                </a:rPr>
                <a:t>(UE)</a:t>
              </a:r>
              <a:endParaRPr kumimoji="0" lang="it-IT" sz="1050" i="0" u="none" strike="noStrike" kern="1200" cap="none" spc="0" normalizeH="0" baseline="0" noProof="0" dirty="0" smtClean="0">
                <a:ln>
                  <a:noFill/>
                </a:ln>
                <a:solidFill>
                  <a:schemeClr val="tx2"/>
                </a:solidFill>
                <a:effectLst/>
                <a:uLnTx/>
                <a:uFillTx/>
                <a:latin typeface="EC Square Sans Pro" panose="020B0506040000020004" pitchFamily="34" charset="0"/>
              </a:endParaRPr>
            </a:p>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000000"/>
                  </a:solidFill>
                  <a:effectLst/>
                  <a:uLnTx/>
                  <a:uFill>
                    <a:solidFill>
                      <a:srgbClr val="FFFFFF"/>
                    </a:solidFill>
                  </a:uFill>
                  <a:latin typeface="EC Square Sans Pro" panose="020B0506040000020004" pitchFamily="34" charset="0"/>
                  <a:ea typeface="Verdana"/>
                </a:rPr>
                <a:t>9 obiettivi, indicatori di monitoraggio dei risultati, tipi di</a:t>
              </a:r>
              <a:r>
                <a:rPr kumimoji="0" lang="it-IT" sz="1050" b="0" i="0" u="none" strike="noStrike" kern="1200" cap="none" spc="-1" normalizeH="0" noProof="0" dirty="0" smtClean="0">
                  <a:ln>
                    <a:noFill/>
                  </a:ln>
                  <a:solidFill>
                    <a:srgbClr val="000000"/>
                  </a:solidFill>
                  <a:effectLst/>
                  <a:uLnTx/>
                  <a:uFill>
                    <a:solidFill>
                      <a:srgbClr val="FFFFFF"/>
                    </a:solidFill>
                  </a:uFill>
                  <a:latin typeface="EC Square Sans Pro" panose="020B0506040000020004" pitchFamily="34" charset="0"/>
                  <a:ea typeface="Verdana"/>
                </a:rPr>
                <a:t> intervento</a:t>
              </a:r>
              <a:endParaRPr kumimoji="0" lang="it-IT" sz="105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sp>
          <p:nvSpPr>
            <p:cNvPr id="531" name="CustomShape 6"/>
            <p:cNvSpPr/>
            <p:nvPr/>
          </p:nvSpPr>
          <p:spPr>
            <a:xfrm>
              <a:off x="6763850" y="2015280"/>
              <a:ext cx="2485421" cy="1338480"/>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Monitoraggio annuale e </a:t>
              </a:r>
              <a:r>
                <a:rPr kumimoji="0" lang="it-IT" sz="1050" b="0" i="0" u="none" strike="noStrike" kern="1200" cap="none" spc="-1" normalizeH="0" baseline="0" noProof="0" dirty="0" err="1" smtClean="0">
                  <a:ln>
                    <a:noFill/>
                  </a:ln>
                  <a:solidFill>
                    <a:srgbClr val="BBB831"/>
                  </a:solidFill>
                  <a:effectLst/>
                  <a:uLnTx/>
                  <a:uFill>
                    <a:solidFill>
                      <a:srgbClr val="FFFFFF"/>
                    </a:solidFill>
                  </a:uFill>
                  <a:latin typeface="EC Square Sans Pro" panose="020B0506040000020004" pitchFamily="34" charset="0"/>
                  <a:ea typeface="Verdana"/>
                </a:rPr>
                <a:t>pluri</a:t>
              </a:r>
              <a:r>
                <a:rPr kumimoji="0" lang="it-IT" sz="1050" b="0" i="0" u="none" strike="noStrike" kern="1200" cap="none" spc="-1" normalizeH="0" baseline="0" noProof="0" dirty="0" smtClean="0">
                  <a:ln>
                    <a:noFill/>
                  </a:ln>
                  <a:solidFill>
                    <a:srgbClr val="BBB831"/>
                  </a:solidFill>
                  <a:effectLst/>
                  <a:uLnTx/>
                  <a:uFill>
                    <a:solidFill>
                      <a:srgbClr val="FFFFFF"/>
                    </a:solidFill>
                  </a:uFill>
                  <a:latin typeface="EC Square Sans Pro" panose="020B0506040000020004" pitchFamily="34" charset="0"/>
                  <a:ea typeface="Verdana"/>
                </a:rPr>
                <a:t>-annuale </a:t>
              </a:r>
              <a:r>
                <a:rPr kumimoji="0" lang="it-IT" sz="1050" i="0" u="none" strike="noStrike" kern="1200" cap="none" spc="-1" normalizeH="0" baseline="0" noProof="0" dirty="0" smtClean="0">
                  <a:ln>
                    <a:noFill/>
                  </a:ln>
                  <a:solidFill>
                    <a:schemeClr val="tx2"/>
                  </a:solidFill>
                  <a:effectLst/>
                  <a:uLnTx/>
                  <a:uFill>
                    <a:solidFill>
                      <a:srgbClr val="FFFFFF"/>
                    </a:solidFill>
                  </a:uFill>
                  <a:latin typeface="EC Square Sans Pro" panose="020B0506040000020004" pitchFamily="34" charset="0"/>
                  <a:ea typeface="Verdana"/>
                </a:rPr>
                <a:t>(UE e Stati membri)</a:t>
              </a:r>
              <a:endParaRPr kumimoji="0" lang="it-IT" sz="1050" i="0" u="none" strike="noStrike" kern="1200" cap="none" spc="0" normalizeH="0" baseline="0" noProof="0" dirty="0" smtClean="0">
                <a:ln>
                  <a:noFill/>
                </a:ln>
                <a:solidFill>
                  <a:schemeClr val="tx2"/>
                </a:solidFill>
                <a:effectLst/>
                <a:uLnTx/>
                <a:uFillTx/>
                <a:latin typeface="EC Square Sans Pro" panose="020B0506040000020004" pitchFamily="34" charset="0"/>
              </a:endParaRPr>
            </a:p>
            <a:p>
              <a:pPr marL="0" marR="0" lvl="0" indent="0" algn="ctr" defTabSz="91396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1" normalizeH="0" baseline="0" noProof="0" dirty="0" smtClean="0">
                  <a:ln>
                    <a:noFill/>
                  </a:ln>
                  <a:solidFill>
                    <a:srgbClr val="000000"/>
                  </a:solidFill>
                  <a:effectLst/>
                  <a:uLnTx/>
                  <a:uFill>
                    <a:solidFill>
                      <a:srgbClr val="FFFFFF"/>
                    </a:solidFill>
                  </a:uFill>
                  <a:latin typeface="EC Square Sans Pro" panose="020B0506040000020004" pitchFamily="34" charset="0"/>
                  <a:ea typeface="Verdana"/>
                </a:rPr>
                <a:t>Rapporti regolari di monitoraggio</a:t>
              </a:r>
              <a:r>
                <a:rPr kumimoji="0" lang="it-IT" sz="1050" b="0" i="0" u="none" strike="noStrike" kern="1200" cap="none" spc="-1" normalizeH="0" noProof="0" dirty="0" smtClean="0">
                  <a:ln>
                    <a:noFill/>
                  </a:ln>
                  <a:solidFill>
                    <a:srgbClr val="000000"/>
                  </a:solidFill>
                  <a:effectLst/>
                  <a:uLnTx/>
                  <a:uFill>
                    <a:solidFill>
                      <a:srgbClr val="FFFFFF"/>
                    </a:solidFill>
                  </a:uFill>
                  <a:latin typeface="EC Square Sans Pro" panose="020B0506040000020004" pitchFamily="34" charset="0"/>
                  <a:ea typeface="Verdana"/>
                </a:rPr>
                <a:t> e valutazione</a:t>
              </a:r>
              <a:endParaRPr kumimoji="0" lang="it-IT" sz="1050" b="0" i="0" u="none" strike="noStrike" kern="1200" cap="none" spc="0" normalizeH="0" baseline="0" noProof="0" dirty="0">
                <a:ln>
                  <a:noFill/>
                </a:ln>
                <a:solidFill>
                  <a:prstClr val="black"/>
                </a:solidFill>
                <a:effectLst/>
                <a:uLnTx/>
                <a:uFillTx/>
                <a:latin typeface="EC Square Sans Pro" panose="020B0506040000020004" pitchFamily="34" charset="0"/>
              </a:endParaRPr>
            </a:p>
          </p:txBody>
        </p:sp>
        <p:pic>
          <p:nvPicPr>
            <p:cNvPr id="534" name="Picture 4"/>
            <p:cNvPicPr/>
            <p:nvPr/>
          </p:nvPicPr>
          <p:blipFill>
            <a:blip r:embed="rId5" cstate="email">
              <a:extLst>
                <a:ext uri="{28A0092B-C50C-407E-A947-70E740481C1C}">
                  <a14:useLocalDpi xmlns:a14="http://schemas.microsoft.com/office/drawing/2010/main"/>
                </a:ext>
              </a:extLst>
            </a:blip>
            <a:srcRect t="-63291"/>
            <a:stretch/>
          </p:blipFill>
          <p:spPr>
            <a:xfrm rot="4621800">
              <a:off x="2977560" y="2980800"/>
              <a:ext cx="455400" cy="45360"/>
            </a:xfrm>
            <a:prstGeom prst="rect">
              <a:avLst/>
            </a:prstGeom>
            <a:ln>
              <a:noFill/>
            </a:ln>
          </p:spPr>
        </p:pic>
        <p:pic>
          <p:nvPicPr>
            <p:cNvPr id="535" name="Picture 4"/>
            <p:cNvPicPr/>
            <p:nvPr/>
          </p:nvPicPr>
          <p:blipFill>
            <a:blip r:embed="rId6" cstate="email">
              <a:extLst>
                <a:ext uri="{28A0092B-C50C-407E-A947-70E740481C1C}">
                  <a14:useLocalDpi xmlns:a14="http://schemas.microsoft.com/office/drawing/2010/main"/>
                </a:ext>
              </a:extLst>
            </a:blip>
            <a:srcRect t="-63291"/>
            <a:stretch/>
          </p:blipFill>
          <p:spPr>
            <a:xfrm rot="4621800">
              <a:off x="6065062" y="4557141"/>
              <a:ext cx="291960" cy="45360"/>
            </a:xfrm>
            <a:prstGeom prst="rect">
              <a:avLst/>
            </a:prstGeom>
            <a:ln>
              <a:noFill/>
            </a:ln>
          </p:spPr>
        </p:pic>
        <p:pic>
          <p:nvPicPr>
            <p:cNvPr id="536" name="Picture 4"/>
            <p:cNvPicPr/>
            <p:nvPr/>
          </p:nvPicPr>
          <p:blipFill>
            <a:blip r:embed="rId7" cstate="email">
              <a:extLst>
                <a:ext uri="{28A0092B-C50C-407E-A947-70E740481C1C}">
                  <a14:useLocalDpi xmlns:a14="http://schemas.microsoft.com/office/drawing/2010/main"/>
                </a:ext>
              </a:extLst>
            </a:blip>
            <a:srcRect t="-63291"/>
            <a:stretch/>
          </p:blipFill>
          <p:spPr>
            <a:xfrm rot="5400000">
              <a:off x="7997400" y="3075120"/>
              <a:ext cx="266040" cy="45360"/>
            </a:xfrm>
            <a:prstGeom prst="rect">
              <a:avLst/>
            </a:prstGeom>
            <a:ln>
              <a:noFill/>
            </a:ln>
          </p:spPr>
        </p:pic>
      </p:grpSp>
    </p:spTree>
    <p:extLst>
      <p:ext uri="{BB962C8B-B14F-4D97-AF65-F5344CB8AC3E}">
        <p14:creationId xmlns:p14="http://schemas.microsoft.com/office/powerpoint/2010/main" val="260559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U:\02. External Communication\02.06 MEDIA_PRESS_WEB\Graphic stuff\simplification PPT\import\entonoi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0861" y="2780928"/>
            <a:ext cx="2486255" cy="27810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43753" y="1101189"/>
            <a:ext cx="4344596" cy="1080120"/>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lnSpc>
                <a:spcPts val="2715"/>
              </a:lnSpc>
              <a:defRPr/>
            </a:pPr>
            <a:r>
              <a:rPr lang="en-GB" sz="2700" dirty="0" err="1" smtClean="0">
                <a:solidFill>
                  <a:srgbClr val="BBB831"/>
                </a:solidFill>
                <a:latin typeface="EC Square Sans Cond Pro" panose="020B0506040000020004" pitchFamily="34" charset="0"/>
                <a:cs typeface="Arial" panose="020B0604020202020204" pitchFamily="34" charset="0"/>
              </a:rPr>
              <a:t>Struttura</a:t>
            </a:r>
            <a:r>
              <a:rPr lang="en-GB" sz="2700" dirty="0" smtClean="0">
                <a:solidFill>
                  <a:srgbClr val="BBB831"/>
                </a:solidFill>
                <a:latin typeface="EC Square Sans Cond Pro" panose="020B0506040000020004" pitchFamily="34" charset="0"/>
                <a:cs typeface="Arial" panose="020B0604020202020204" pitchFamily="34" charset="0"/>
              </a:rPr>
              <a:t> </a:t>
            </a:r>
            <a:r>
              <a:rPr lang="en-GB" sz="2700" dirty="0" err="1" smtClean="0">
                <a:solidFill>
                  <a:srgbClr val="BBB831"/>
                </a:solidFill>
                <a:latin typeface="EC Square Sans Cond Pro" panose="020B0506040000020004" pitchFamily="34" charset="0"/>
                <a:cs typeface="Arial" panose="020B0604020202020204" pitchFamily="34" charset="0"/>
              </a:rPr>
              <a:t>più</a:t>
            </a:r>
            <a:r>
              <a:rPr lang="en-GB" sz="2700" dirty="0" smtClean="0">
                <a:solidFill>
                  <a:srgbClr val="BBB831"/>
                </a:solidFill>
                <a:latin typeface="EC Square Sans Cond Pro" panose="020B0506040000020004" pitchFamily="34" charset="0"/>
                <a:cs typeface="Arial" panose="020B0604020202020204" pitchFamily="34" charset="0"/>
              </a:rPr>
              <a:t> </a:t>
            </a:r>
            <a:r>
              <a:rPr lang="en-GB" sz="2700" dirty="0" err="1" smtClean="0">
                <a:solidFill>
                  <a:srgbClr val="BBB831"/>
                </a:solidFill>
                <a:latin typeface="EC Square Sans Cond Pro" panose="020B0506040000020004" pitchFamily="34" charset="0"/>
                <a:cs typeface="Arial" panose="020B0604020202020204" pitchFamily="34" charset="0"/>
              </a:rPr>
              <a:t>snella</a:t>
            </a:r>
            <a:r>
              <a:rPr lang="en-GB" sz="2700" dirty="0" smtClean="0">
                <a:solidFill>
                  <a:srgbClr val="BBB831"/>
                </a:solidFill>
                <a:latin typeface="EC Square Sans Cond Pro" panose="020B0506040000020004" pitchFamily="34" charset="0"/>
                <a:cs typeface="Arial" panose="020B0604020202020204" pitchFamily="34" charset="0"/>
              </a:rPr>
              <a:t> </a:t>
            </a:r>
            <a:r>
              <a:rPr lang="en-GB" sz="2700" dirty="0" err="1" smtClean="0">
                <a:solidFill>
                  <a:srgbClr val="BBB831"/>
                </a:solidFill>
                <a:latin typeface="EC Square Sans Cond Pro" panose="020B0506040000020004" pitchFamily="34" charset="0"/>
                <a:cs typeface="Arial" panose="020B0604020202020204" pitchFamily="34" charset="0"/>
              </a:rPr>
              <a:t>della</a:t>
            </a:r>
            <a:r>
              <a:rPr lang="en-GB" sz="2700" dirty="0" smtClean="0">
                <a:solidFill>
                  <a:srgbClr val="BBB831"/>
                </a:solidFill>
                <a:latin typeface="EC Square Sans Cond Pro" panose="020B0506040000020004" pitchFamily="34" charset="0"/>
                <a:cs typeface="Arial" panose="020B0604020202020204" pitchFamily="34" charset="0"/>
              </a:rPr>
              <a:t> PAC</a:t>
            </a:r>
            <a:endParaRPr lang="en-GB" sz="2700" b="0" kern="0" dirty="0">
              <a:solidFill>
                <a:srgbClr val="BBB831"/>
              </a:solidFill>
              <a:latin typeface="EC Square Sans Cond Pro" panose="020B0506040000020004" pitchFamily="34" charset="0"/>
            </a:endParaRPr>
          </a:p>
        </p:txBody>
      </p:sp>
      <p:sp>
        <p:nvSpPr>
          <p:cNvPr id="45" name="TextBox 44"/>
          <p:cNvSpPr txBox="1"/>
          <p:nvPr/>
        </p:nvSpPr>
        <p:spPr>
          <a:xfrm>
            <a:off x="2123728" y="1724785"/>
            <a:ext cx="5331007" cy="784830"/>
          </a:xfrm>
          <a:prstGeom prst="rect">
            <a:avLst/>
          </a:prstGeom>
          <a:noFill/>
        </p:spPr>
        <p:txBody>
          <a:bodyPr wrap="square" rtlCol="0">
            <a:spAutoFit/>
          </a:bodyPr>
          <a:lstStyle/>
          <a:p>
            <a:pPr fontAlgn="base">
              <a:spcBef>
                <a:spcPct val="0"/>
              </a:spcBef>
              <a:spcAft>
                <a:spcPct val="0"/>
              </a:spcAft>
              <a:defRPr/>
            </a:pPr>
            <a:r>
              <a:rPr lang="fr-BE" sz="1500" dirty="0">
                <a:solidFill>
                  <a:srgbClr val="73625D">
                    <a:lumMod val="75000"/>
                  </a:srgbClr>
                </a:solidFill>
                <a:latin typeface="EC Square Sans Cond Pro" panose="020B0506040000020004" pitchFamily="34" charset="0"/>
              </a:rPr>
              <a:t>- 26    </a:t>
            </a:r>
            <a:r>
              <a:rPr lang="fr-BE" sz="1500" dirty="0" err="1" smtClean="0">
                <a:solidFill>
                  <a:srgbClr val="73625D">
                    <a:lumMod val="75000"/>
                  </a:srgbClr>
                </a:solidFill>
                <a:latin typeface="EC Square Sans Cond Pro" panose="020B0506040000020004" pitchFamily="34" charset="0"/>
              </a:rPr>
              <a:t>Notifiche</a:t>
            </a:r>
            <a:r>
              <a:rPr lang="fr-BE" sz="1500" dirty="0" smtClean="0">
                <a:solidFill>
                  <a:srgbClr val="73625D">
                    <a:lumMod val="75000"/>
                  </a:srgbClr>
                </a:solidFill>
                <a:latin typeface="EC Square Sans Cond Pro" panose="020B0506040000020004" pitchFamily="34" charset="0"/>
              </a:rPr>
              <a:t> di </a:t>
            </a:r>
            <a:r>
              <a:rPr lang="fr-BE" sz="1500" dirty="0" err="1" smtClean="0">
                <a:solidFill>
                  <a:srgbClr val="73625D">
                    <a:lumMod val="75000"/>
                  </a:srgbClr>
                </a:solidFill>
                <a:latin typeface="EC Square Sans Cond Pro" panose="020B0506040000020004" pitchFamily="34" charset="0"/>
              </a:rPr>
              <a:t>Pagamenti</a:t>
            </a:r>
            <a:r>
              <a:rPr lang="fr-BE" sz="1500" dirty="0" smtClean="0">
                <a:solidFill>
                  <a:srgbClr val="73625D">
                    <a:lumMod val="75000"/>
                  </a:srgbClr>
                </a:solidFill>
                <a:latin typeface="EC Square Sans Cond Pro" panose="020B0506040000020004" pitchFamily="34" charset="0"/>
              </a:rPr>
              <a:t> </a:t>
            </a:r>
            <a:r>
              <a:rPr lang="fr-BE" sz="1500" dirty="0" err="1" smtClean="0">
                <a:solidFill>
                  <a:srgbClr val="73625D">
                    <a:lumMod val="75000"/>
                  </a:srgbClr>
                </a:solidFill>
                <a:latin typeface="EC Square Sans Cond Pro" panose="020B0506040000020004" pitchFamily="34" charset="0"/>
              </a:rPr>
              <a:t>Diretti</a:t>
            </a:r>
            <a:r>
              <a:rPr lang="fr-BE" sz="1500" dirty="0" smtClean="0">
                <a:solidFill>
                  <a:srgbClr val="73625D">
                    <a:lumMod val="75000"/>
                  </a:srgbClr>
                </a:solidFill>
                <a:latin typeface="EC Square Sans Cond Pro" panose="020B0506040000020004" pitchFamily="34" charset="0"/>
              </a:rPr>
              <a:t> per </a:t>
            </a:r>
            <a:r>
              <a:rPr lang="fr-BE" sz="1500" dirty="0" err="1" smtClean="0">
                <a:solidFill>
                  <a:srgbClr val="73625D">
                    <a:lumMod val="75000"/>
                  </a:srgbClr>
                </a:solidFill>
                <a:latin typeface="EC Square Sans Cond Pro" panose="020B0506040000020004" pitchFamily="34" charset="0"/>
              </a:rPr>
              <a:t>Stato</a:t>
            </a:r>
            <a:r>
              <a:rPr lang="fr-BE" sz="1500" dirty="0" smtClean="0">
                <a:solidFill>
                  <a:srgbClr val="73625D">
                    <a:lumMod val="75000"/>
                  </a:srgbClr>
                </a:solidFill>
                <a:latin typeface="EC Square Sans Cond Pro" panose="020B0506040000020004" pitchFamily="34" charset="0"/>
              </a:rPr>
              <a:t> </a:t>
            </a:r>
            <a:r>
              <a:rPr lang="fr-BE" sz="1500" dirty="0" err="1" smtClean="0">
                <a:solidFill>
                  <a:srgbClr val="73625D">
                    <a:lumMod val="75000"/>
                  </a:srgbClr>
                </a:solidFill>
                <a:latin typeface="EC Square Sans Cond Pro" panose="020B0506040000020004" pitchFamily="34" charset="0"/>
              </a:rPr>
              <a:t>Membro</a:t>
            </a:r>
            <a:endParaRPr lang="en-GB" sz="1500" dirty="0">
              <a:solidFill>
                <a:srgbClr val="73625D">
                  <a:lumMod val="75000"/>
                </a:srgbClr>
              </a:solidFill>
              <a:latin typeface="EC Square Sans Cond Pro" panose="020B0506040000020004" pitchFamily="34" charset="0"/>
            </a:endParaRPr>
          </a:p>
          <a:p>
            <a:pPr fontAlgn="base">
              <a:spcBef>
                <a:spcPct val="0"/>
              </a:spcBef>
              <a:spcAft>
                <a:spcPct val="0"/>
              </a:spcAft>
              <a:defRPr/>
            </a:pPr>
            <a:r>
              <a:rPr lang="en-GB" sz="1500" dirty="0">
                <a:solidFill>
                  <a:srgbClr val="73625D">
                    <a:lumMod val="75000"/>
                  </a:srgbClr>
                </a:solidFill>
                <a:latin typeface="EC Square Sans Cond Pro" panose="020B0506040000020004" pitchFamily="34" charset="0"/>
              </a:rPr>
              <a:t>- 118  </a:t>
            </a:r>
            <a:r>
              <a:rPr lang="en-GB" sz="1500" dirty="0" smtClean="0">
                <a:solidFill>
                  <a:srgbClr val="73625D">
                    <a:lumMod val="75000"/>
                  </a:srgbClr>
                </a:solidFill>
                <a:latin typeface="EC Square Sans Cond Pro" panose="020B0506040000020004" pitchFamily="34" charset="0"/>
              </a:rPr>
              <a:t>PSR</a:t>
            </a:r>
            <a:endParaRPr lang="en-GB" sz="1500" dirty="0">
              <a:solidFill>
                <a:srgbClr val="73625D">
                  <a:lumMod val="75000"/>
                </a:srgbClr>
              </a:solidFill>
              <a:latin typeface="EC Square Sans Cond Pro" panose="020B0506040000020004" pitchFamily="34" charset="0"/>
            </a:endParaRPr>
          </a:p>
          <a:p>
            <a:pPr fontAlgn="base">
              <a:spcBef>
                <a:spcPct val="0"/>
              </a:spcBef>
              <a:spcAft>
                <a:spcPct val="0"/>
              </a:spcAft>
              <a:defRPr/>
            </a:pPr>
            <a:r>
              <a:rPr lang="en-GB" sz="1500" dirty="0">
                <a:solidFill>
                  <a:srgbClr val="73625D">
                    <a:lumMod val="75000"/>
                  </a:srgbClr>
                </a:solidFill>
                <a:latin typeface="EC Square Sans Cond Pro" panose="020B0506040000020004" pitchFamily="34" charset="0"/>
              </a:rPr>
              <a:t>- 65    </a:t>
            </a:r>
            <a:r>
              <a:rPr lang="en-GB" sz="1500" dirty="0" err="1" smtClean="0">
                <a:solidFill>
                  <a:srgbClr val="73625D">
                    <a:lumMod val="75000"/>
                  </a:srgbClr>
                </a:solidFill>
                <a:latin typeface="EC Square Sans Cond Pro" panose="020B0506040000020004" pitchFamily="34" charset="0"/>
              </a:rPr>
              <a:t>strategie</a:t>
            </a:r>
            <a:r>
              <a:rPr lang="en-GB" sz="1500" dirty="0" smtClean="0">
                <a:solidFill>
                  <a:srgbClr val="73625D">
                    <a:lumMod val="75000"/>
                  </a:srgbClr>
                </a:solidFill>
                <a:latin typeface="EC Square Sans Cond Pro" panose="020B0506040000020004" pitchFamily="34" charset="0"/>
              </a:rPr>
              <a:t> </a:t>
            </a:r>
            <a:r>
              <a:rPr lang="en-GB" sz="1500" dirty="0" err="1" smtClean="0">
                <a:solidFill>
                  <a:srgbClr val="73625D">
                    <a:lumMod val="75000"/>
                  </a:srgbClr>
                </a:solidFill>
                <a:latin typeface="EC Square Sans Cond Pro" panose="020B0506040000020004" pitchFamily="34" charset="0"/>
              </a:rPr>
              <a:t>settoriali</a:t>
            </a:r>
            <a:endParaRPr lang="en-GB" sz="1500" dirty="0">
              <a:solidFill>
                <a:srgbClr val="73625D">
                  <a:lumMod val="75000"/>
                </a:srgbClr>
              </a:solidFill>
              <a:latin typeface="EC Square Sans Cond Pro" panose="020B0506040000020004" pitchFamily="34" charset="0"/>
            </a:endParaRPr>
          </a:p>
        </p:txBody>
      </p:sp>
      <p:sp>
        <p:nvSpPr>
          <p:cNvPr id="47" name="TextBox 46"/>
          <p:cNvSpPr txBox="1"/>
          <p:nvPr/>
        </p:nvSpPr>
        <p:spPr>
          <a:xfrm>
            <a:off x="2243753" y="5626431"/>
            <a:ext cx="4020470" cy="415498"/>
          </a:xfrm>
          <a:prstGeom prst="rect">
            <a:avLst/>
          </a:prstGeom>
          <a:noFill/>
        </p:spPr>
        <p:txBody>
          <a:bodyPr wrap="square" rtlCol="0">
            <a:spAutoFit/>
          </a:bodyPr>
          <a:lstStyle/>
          <a:p>
            <a:pPr algn="ctr" fontAlgn="base">
              <a:spcBef>
                <a:spcPct val="0"/>
              </a:spcBef>
              <a:spcAft>
                <a:spcPct val="0"/>
              </a:spcAft>
              <a:defRPr/>
            </a:pPr>
            <a:r>
              <a:rPr lang="fr-BE" sz="2100" dirty="0">
                <a:solidFill>
                  <a:srgbClr val="73625D">
                    <a:lumMod val="75000"/>
                  </a:srgbClr>
                </a:solidFill>
                <a:latin typeface="EC Square Sans Pro" panose="020B0506040000020004" pitchFamily="34" charset="0"/>
              </a:rPr>
              <a:t>27 </a:t>
            </a:r>
            <a:r>
              <a:rPr lang="fr-BE" sz="2100" dirty="0" err="1" smtClean="0">
                <a:solidFill>
                  <a:srgbClr val="73625D">
                    <a:lumMod val="75000"/>
                  </a:srgbClr>
                </a:solidFill>
                <a:latin typeface="EC Square Sans Pro" panose="020B0506040000020004" pitchFamily="34" charset="0"/>
              </a:rPr>
              <a:t>Piani</a:t>
            </a:r>
            <a:r>
              <a:rPr lang="fr-BE" sz="2100" dirty="0" smtClean="0">
                <a:solidFill>
                  <a:srgbClr val="73625D">
                    <a:lumMod val="75000"/>
                  </a:srgbClr>
                </a:solidFill>
                <a:latin typeface="EC Square Sans Pro" panose="020B0506040000020004" pitchFamily="34" charset="0"/>
              </a:rPr>
              <a:t> </a:t>
            </a:r>
            <a:r>
              <a:rPr lang="fr-BE" sz="2100" dirty="0" err="1" smtClean="0">
                <a:solidFill>
                  <a:srgbClr val="73625D">
                    <a:lumMod val="75000"/>
                  </a:srgbClr>
                </a:solidFill>
                <a:latin typeface="EC Square Sans Pro" panose="020B0506040000020004" pitchFamily="34" charset="0"/>
              </a:rPr>
              <a:t>Strategici</a:t>
            </a:r>
            <a:r>
              <a:rPr lang="fr-BE" sz="2100" dirty="0" smtClean="0">
                <a:solidFill>
                  <a:srgbClr val="73625D">
                    <a:lumMod val="75000"/>
                  </a:srgbClr>
                </a:solidFill>
                <a:latin typeface="EC Square Sans Pro" panose="020B0506040000020004" pitchFamily="34" charset="0"/>
              </a:rPr>
              <a:t> </a:t>
            </a:r>
            <a:r>
              <a:rPr lang="fr-BE" sz="2100" dirty="0" err="1" smtClean="0">
                <a:solidFill>
                  <a:srgbClr val="73625D">
                    <a:lumMod val="75000"/>
                  </a:srgbClr>
                </a:solidFill>
                <a:latin typeface="EC Square Sans Pro" panose="020B0506040000020004" pitchFamily="34" charset="0"/>
              </a:rPr>
              <a:t>Nazionali</a:t>
            </a:r>
            <a:endParaRPr lang="en-GB" sz="2100" dirty="0" err="1">
              <a:solidFill>
                <a:srgbClr val="73625D">
                  <a:lumMod val="75000"/>
                </a:srgbClr>
              </a:solidFill>
              <a:latin typeface="EC Square Sans Pro" panose="020B0506040000020004" pitchFamily="34" charset="0"/>
            </a:endParaRPr>
          </a:p>
        </p:txBody>
      </p:sp>
      <p:cxnSp>
        <p:nvCxnSpPr>
          <p:cNvPr id="15" name="Straight Connector 14"/>
          <p:cNvCxnSpPr/>
          <p:nvPr/>
        </p:nvCxnSpPr>
        <p:spPr bwMode="auto">
          <a:xfrm>
            <a:off x="5824480" y="2316965"/>
            <a:ext cx="0" cy="2251825"/>
          </a:xfrm>
          <a:prstGeom prst="line">
            <a:avLst/>
          </a:prstGeom>
          <a:noFill/>
          <a:ln w="38100" cap="flat" cmpd="sng" algn="ctr">
            <a:solidFill>
              <a:schemeClr val="bg1"/>
            </a:solidFill>
            <a:prstDash val="sysDash"/>
            <a:round/>
            <a:headEnd type="none" w="med" len="med"/>
            <a:tailEnd type="triangle" w="med" len="med"/>
          </a:ln>
          <a:effectLst/>
        </p:spPr>
      </p:cxnSp>
    </p:spTree>
    <p:extLst>
      <p:ext uri="{BB962C8B-B14F-4D97-AF65-F5344CB8AC3E}">
        <p14:creationId xmlns:p14="http://schemas.microsoft.com/office/powerpoint/2010/main" val="3931002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simplification\import\road.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8" b="-1"/>
          <a:stretch/>
        </p:blipFill>
        <p:spPr bwMode="auto">
          <a:xfrm>
            <a:off x="-14729" y="4213589"/>
            <a:ext cx="9180426" cy="272579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444144" y="1199276"/>
            <a:ext cx="7956377" cy="936625"/>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333333"/>
                </a:solidFill>
                <a:effectLst/>
                <a:uLnTx/>
                <a:uFillTx/>
                <a:latin typeface="Calibri"/>
                <a:ea typeface="+mj-ea"/>
                <a:cs typeface="Calibri"/>
              </a:rPr>
              <a:t>8 </a:t>
            </a:r>
            <a:r>
              <a:rPr kumimoji="0" lang="en-GB" sz="3200" b="1" i="0" u="none" strike="noStrike" kern="1200" cap="none" spc="0" normalizeH="0" baseline="0" noProof="0" dirty="0" err="1" smtClean="0">
                <a:ln>
                  <a:noFill/>
                </a:ln>
                <a:solidFill>
                  <a:srgbClr val="333333"/>
                </a:solidFill>
                <a:effectLst/>
                <a:uLnTx/>
                <a:uFillTx/>
                <a:latin typeface="Calibri"/>
                <a:ea typeface="+mj-ea"/>
                <a:cs typeface="Calibri"/>
              </a:rPr>
              <a:t>capitoli</a:t>
            </a:r>
            <a:r>
              <a:rPr kumimoji="0" lang="en-GB" sz="3200" b="1" i="0" u="none" strike="noStrike" kern="1200" cap="none" spc="0" normalizeH="0" baseline="0" noProof="0" dirty="0" smtClean="0">
                <a:ln>
                  <a:noFill/>
                </a:ln>
                <a:solidFill>
                  <a:srgbClr val="333333"/>
                </a:solidFill>
                <a:effectLst/>
                <a:uLnTx/>
                <a:uFillTx/>
                <a:latin typeface="Calibri"/>
                <a:ea typeface="+mj-ea"/>
                <a:cs typeface="Calibri"/>
              </a:rPr>
              <a:t> </a:t>
            </a:r>
            <a:r>
              <a:rPr kumimoji="0" lang="en-GB" sz="3200" b="1" i="0" u="none" strike="noStrike" kern="1200" cap="none" spc="0" normalizeH="0" baseline="0" noProof="0" dirty="0" err="1" smtClean="0">
                <a:ln>
                  <a:noFill/>
                </a:ln>
                <a:solidFill>
                  <a:srgbClr val="333333"/>
                </a:solidFill>
                <a:effectLst/>
                <a:uLnTx/>
                <a:uFillTx/>
                <a:latin typeface="Calibri"/>
                <a:ea typeface="+mj-ea"/>
                <a:cs typeface="Calibri"/>
              </a:rPr>
              <a:t>più</a:t>
            </a:r>
            <a:r>
              <a:rPr kumimoji="0" lang="en-GB" sz="3200" b="1" i="0" u="none" strike="noStrike" kern="1200" cap="none" spc="0" normalizeH="0" baseline="0" noProof="0" dirty="0" smtClean="0">
                <a:ln>
                  <a:noFill/>
                </a:ln>
                <a:solidFill>
                  <a:srgbClr val="333333"/>
                </a:solidFill>
                <a:effectLst/>
                <a:uLnTx/>
                <a:uFillTx/>
                <a:latin typeface="Calibri"/>
                <a:ea typeface="+mj-ea"/>
                <a:cs typeface="Calibri"/>
              </a:rPr>
              <a:t> </a:t>
            </a:r>
            <a:r>
              <a:rPr kumimoji="0" lang="en-GB" sz="3200" b="1" i="0" u="none" strike="noStrike" kern="1200" cap="none" spc="0" normalizeH="0" baseline="0" noProof="0" dirty="0" err="1" smtClean="0">
                <a:ln>
                  <a:noFill/>
                </a:ln>
                <a:solidFill>
                  <a:srgbClr val="333333"/>
                </a:solidFill>
                <a:effectLst/>
                <a:uLnTx/>
                <a:uFillTx/>
                <a:latin typeface="Calibri"/>
                <a:ea typeface="+mj-ea"/>
                <a:cs typeface="Calibri"/>
              </a:rPr>
              <a:t>gli</a:t>
            </a:r>
            <a:r>
              <a:rPr kumimoji="0" lang="en-GB" sz="3200" b="1" i="0" u="none" strike="noStrike" kern="1200" cap="none" spc="0" normalizeH="0" baseline="0" noProof="0" dirty="0" smtClean="0">
                <a:ln>
                  <a:noFill/>
                </a:ln>
                <a:solidFill>
                  <a:srgbClr val="333333"/>
                </a:solidFill>
                <a:effectLst/>
                <a:uLnTx/>
                <a:uFillTx/>
                <a:latin typeface="Calibri"/>
                <a:ea typeface="+mj-ea"/>
                <a:cs typeface="Calibri"/>
              </a:rPr>
              <a:t> </a:t>
            </a:r>
            <a:r>
              <a:rPr kumimoji="0" lang="en-GB" sz="3200" b="1" i="0" u="none" strike="noStrike" kern="1200" cap="none" spc="0" normalizeH="0" baseline="0" noProof="0" dirty="0" err="1" smtClean="0">
                <a:ln>
                  <a:noFill/>
                </a:ln>
                <a:solidFill>
                  <a:srgbClr val="333333"/>
                </a:solidFill>
                <a:effectLst/>
                <a:uLnTx/>
                <a:uFillTx/>
                <a:latin typeface="Calibri"/>
                <a:ea typeface="+mj-ea"/>
                <a:cs typeface="Calibri"/>
              </a:rPr>
              <a:t>allegati</a:t>
            </a:r>
            <a:r>
              <a:rPr kumimoji="0" lang="en-GB" sz="3200" b="1" i="0" u="none" strike="noStrike" kern="1200" cap="none" spc="0" normalizeH="0" baseline="0" noProof="0" dirty="0" smtClean="0">
                <a:ln>
                  <a:noFill/>
                </a:ln>
                <a:solidFill>
                  <a:srgbClr val="333333"/>
                </a:solidFill>
                <a:effectLst/>
                <a:uLnTx/>
                <a:uFillTx/>
                <a:latin typeface="Calibri"/>
                <a:ea typeface="+mj-ea"/>
                <a:cs typeface="Calibri"/>
              </a:rPr>
              <a:t>:</a:t>
            </a:r>
            <a:endParaRPr kumimoji="0" lang="en-GB" sz="3200" b="0" i="0" u="none" strike="noStrike" kern="0" cap="none" spc="0" normalizeH="0" baseline="0" noProof="0" dirty="0">
              <a:ln>
                <a:noFill/>
              </a:ln>
              <a:solidFill>
                <a:srgbClr val="333333"/>
              </a:solidFill>
              <a:effectLst/>
              <a:uLnTx/>
              <a:uFillTx/>
              <a:latin typeface="Calibri"/>
              <a:ea typeface="+mj-ea"/>
              <a:cs typeface="Calibri"/>
            </a:endParaRPr>
          </a:p>
        </p:txBody>
      </p:sp>
      <p:grpSp>
        <p:nvGrpSpPr>
          <p:cNvPr id="2" name="Group 1"/>
          <p:cNvGrpSpPr/>
          <p:nvPr/>
        </p:nvGrpSpPr>
        <p:grpSpPr>
          <a:xfrm>
            <a:off x="763952" y="2636912"/>
            <a:ext cx="8380048" cy="2671472"/>
            <a:chOff x="-70825" y="2254658"/>
            <a:chExt cx="9147094" cy="2272498"/>
          </a:xfrm>
        </p:grpSpPr>
        <p:sp>
          <p:nvSpPr>
            <p:cNvPr id="14" name="TextBox 13"/>
            <p:cNvSpPr txBox="1"/>
            <p:nvPr/>
          </p:nvSpPr>
          <p:spPr>
            <a:xfrm>
              <a:off x="-70825" y="2928450"/>
              <a:ext cx="1367685" cy="5890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cs typeface="Calibri"/>
                </a:rPr>
                <a:t>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300" b="0" i="0" u="none" strike="noStrike" kern="1200" cap="none" spc="0" normalizeH="0" baseline="0" noProof="0" dirty="0" err="1" smtClean="0">
                  <a:ln>
                    <a:noFill/>
                  </a:ln>
                  <a:solidFill>
                    <a:srgbClr val="73625D">
                      <a:lumMod val="75000"/>
                    </a:srgbClr>
                  </a:solidFill>
                  <a:effectLst/>
                  <a:uLnTx/>
                  <a:uFillTx/>
                  <a:latin typeface="Calibri"/>
                  <a:cs typeface="Calibri"/>
                </a:rPr>
                <a:t>Dichiarazione</a:t>
              </a:r>
              <a:r>
                <a:rPr kumimoji="0" lang="fr-BE" sz="1300" b="0" i="0" u="none" strike="noStrike" kern="1200" cap="none" spc="0" normalizeH="0" baseline="0" noProof="0" dirty="0" smtClean="0">
                  <a:ln>
                    <a:noFill/>
                  </a:ln>
                  <a:solidFill>
                    <a:srgbClr val="73625D">
                      <a:lumMod val="75000"/>
                    </a:srgbClr>
                  </a:solidFill>
                  <a:effectLst/>
                  <a:uLnTx/>
                  <a:uFillTx/>
                  <a:latin typeface="Calibri"/>
                  <a:cs typeface="Calibri"/>
                </a:rPr>
                <a:t> </a:t>
              </a:r>
              <a:r>
                <a:rPr kumimoji="0" lang="fr-BE" sz="1300" b="0" i="0" u="none" strike="noStrike" kern="1200" cap="none" spc="0" normalizeH="0" baseline="0" noProof="0" dirty="0" err="1" smtClean="0">
                  <a:ln>
                    <a:noFill/>
                  </a:ln>
                  <a:solidFill>
                    <a:srgbClr val="73625D">
                      <a:lumMod val="75000"/>
                    </a:srgbClr>
                  </a:solidFill>
                  <a:effectLst/>
                  <a:uLnTx/>
                  <a:uFillTx/>
                  <a:latin typeface="Calibri"/>
                  <a:cs typeface="Calibri"/>
                </a:rPr>
                <a:t>strategica</a:t>
              </a:r>
              <a:endParaRPr kumimoji="0" lang="en-GB" sz="1300" b="0" i="0" u="none" strike="noStrike" kern="1200" cap="none" spc="0" normalizeH="0" baseline="0" noProof="0" dirty="0" smtClean="0">
                <a:ln>
                  <a:noFill/>
                </a:ln>
                <a:solidFill>
                  <a:srgbClr val="73625D">
                    <a:lumMod val="75000"/>
                  </a:srgbClr>
                </a:solidFill>
                <a:effectLst/>
                <a:uLnTx/>
                <a:uFillTx/>
                <a:latin typeface="Calibri"/>
                <a:cs typeface="Calibri"/>
              </a:endParaRPr>
            </a:p>
          </p:txBody>
        </p:sp>
        <p:pic>
          <p:nvPicPr>
            <p:cNvPr id="3074"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158" y="3471035"/>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4645" y="3489764"/>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9360" y="3477056"/>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5650" y="3501196"/>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4738" y="3485463"/>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2819" y="3489764"/>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9182" y="3485463"/>
              <a:ext cx="427484" cy="102596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E:\simplification\import\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6844" y="3485463"/>
              <a:ext cx="427484" cy="1025960"/>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26"/>
            <p:cNvSpPr txBox="1"/>
            <p:nvPr/>
          </p:nvSpPr>
          <p:spPr>
            <a:xfrm>
              <a:off x="1186760" y="2567406"/>
              <a:ext cx="1257405" cy="92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2.</a:t>
              </a:r>
              <a:endParaRPr kumimoji="0" lang="en-GB" sz="1300" b="1" i="0" u="none" strike="noStrike" kern="1200" cap="none" spc="0" normalizeH="0" baseline="0" noProof="0" dirty="0">
                <a:ln>
                  <a:noFill/>
                </a:ln>
                <a:solidFill>
                  <a:srgbClr val="FF0000"/>
                </a:solidFill>
                <a:effectLst/>
                <a:uLnTx/>
                <a:uFillTx/>
                <a:latin typeface="Calibri"/>
                <a:ea typeface="+mn-ea"/>
                <a:cs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Valutazione</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dei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bisogni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e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strategia</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d’intervento</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28" name="TextBox 27"/>
            <p:cNvSpPr txBox="1"/>
            <p:nvPr/>
          </p:nvSpPr>
          <p:spPr>
            <a:xfrm>
              <a:off x="2583214" y="2586851"/>
              <a:ext cx="1029605" cy="7592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Calibri"/>
                  <a:ea typeface="+mn-ea"/>
                  <a:cs typeface="Calibri"/>
                </a:rPr>
                <a:t>3</a:t>
              </a: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Coerenza</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della</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strategia</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29" name="TextBox 28"/>
            <p:cNvSpPr txBox="1"/>
            <p:nvPr/>
          </p:nvSpPr>
          <p:spPr>
            <a:xfrm>
              <a:off x="3656296" y="2449305"/>
              <a:ext cx="1029605" cy="92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Elementi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comuni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diversi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interventi</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30" name="TextBox 29"/>
            <p:cNvSpPr txBox="1"/>
            <p:nvPr/>
          </p:nvSpPr>
          <p:spPr>
            <a:xfrm>
              <a:off x="4645119" y="2610677"/>
              <a:ext cx="1180270" cy="7592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Calibri"/>
                  <a:ea typeface="+mn-ea"/>
                  <a:cs typeface="Calibri"/>
                </a:rPr>
                <a:t>5</a:t>
              </a: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Descrizione</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degli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interventi</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31" name="TextBox 30"/>
            <p:cNvSpPr txBox="1"/>
            <p:nvPr/>
          </p:nvSpPr>
          <p:spPr>
            <a:xfrm>
              <a:off x="5893560" y="2723645"/>
              <a:ext cx="1029605" cy="7592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Obiettivi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e piano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finanziario</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32" name="TextBox 31"/>
            <p:cNvSpPr txBox="1"/>
            <p:nvPr/>
          </p:nvSpPr>
          <p:spPr>
            <a:xfrm>
              <a:off x="6600953" y="2254658"/>
              <a:ext cx="1414783" cy="7592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7.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Sistemi</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di governance e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coordinamento</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sp>
          <p:nvSpPr>
            <p:cNvPr id="33" name="TextBox 32"/>
            <p:cNvSpPr txBox="1"/>
            <p:nvPr/>
          </p:nvSpPr>
          <p:spPr>
            <a:xfrm>
              <a:off x="7441860" y="2867197"/>
              <a:ext cx="1634409" cy="5890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FF0000"/>
                  </a:solidFill>
                  <a:effectLst/>
                  <a:uLnTx/>
                  <a:uFillTx/>
                  <a:latin typeface="Calibri"/>
                  <a:ea typeface="+mn-ea"/>
                  <a:cs typeface="Calibri"/>
                </a:rPr>
                <a:t>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Modernizzazione</a:t>
              </a:r>
              <a:r>
                <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rPr>
                <a:t> e </a:t>
              </a:r>
              <a:r>
                <a:rPr kumimoji="0" lang="en-GB" sz="1300" b="0" i="0" u="none" strike="noStrike" kern="1200" cap="none" spc="0" normalizeH="0" baseline="0" noProof="0" dirty="0" err="1" smtClean="0">
                  <a:ln>
                    <a:noFill/>
                  </a:ln>
                  <a:solidFill>
                    <a:srgbClr val="73625D">
                      <a:lumMod val="75000"/>
                    </a:srgbClr>
                  </a:solidFill>
                  <a:effectLst/>
                  <a:uLnTx/>
                  <a:uFillTx/>
                  <a:latin typeface="Calibri"/>
                  <a:ea typeface="+mn-ea"/>
                  <a:cs typeface="Calibri"/>
                </a:rPr>
                <a:t>semplificazione</a:t>
              </a:r>
              <a:endParaRPr kumimoji="0" lang="en-GB" sz="1300" b="0" i="0" u="none" strike="noStrike" kern="1200" cap="none" spc="0" normalizeH="0" baseline="0" noProof="0" dirty="0" smtClean="0">
                <a:ln>
                  <a:noFill/>
                </a:ln>
                <a:solidFill>
                  <a:srgbClr val="73625D">
                    <a:lumMod val="75000"/>
                  </a:srgbClr>
                </a:solidFill>
                <a:effectLst/>
                <a:uLnTx/>
                <a:uFillTx/>
                <a:latin typeface="Calibri"/>
                <a:ea typeface="+mn-ea"/>
                <a:cs typeface="Calibri"/>
              </a:endParaRPr>
            </a:p>
          </p:txBody>
        </p:sp>
      </p:grpSp>
      <p:sp>
        <p:nvSpPr>
          <p:cNvPr id="34" name="Title 1"/>
          <p:cNvSpPr txBox="1">
            <a:spLocks/>
          </p:cNvSpPr>
          <p:nvPr/>
        </p:nvSpPr>
        <p:spPr>
          <a:xfrm>
            <a:off x="467544" y="404664"/>
            <a:ext cx="7315144" cy="1008112"/>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914400" rtl="0" eaLnBrk="1" fontAlgn="base" latinLnBrk="0" hangingPunct="1">
              <a:lnSpc>
                <a:spcPts val="3620"/>
              </a:lnSpc>
              <a:spcBef>
                <a:spcPct val="0"/>
              </a:spcBef>
              <a:spcAft>
                <a:spcPct val="0"/>
              </a:spcAft>
              <a:buClrTx/>
              <a:buSzTx/>
              <a:buFontTx/>
              <a:buNone/>
              <a:tabLst/>
              <a:defRPr/>
            </a:pPr>
            <a:r>
              <a:rPr kumimoji="0" lang="en-GB" sz="3600" b="1" i="0" u="none" strike="noStrike" kern="1200" cap="none" spc="0" normalizeH="0" baseline="0" noProof="0" dirty="0" smtClean="0">
                <a:ln>
                  <a:noFill/>
                </a:ln>
                <a:solidFill>
                  <a:srgbClr val="BBB831"/>
                </a:solidFill>
                <a:effectLst/>
                <a:uLnTx/>
                <a:uFillTx/>
                <a:latin typeface="Calibri"/>
                <a:ea typeface="+mj-ea"/>
                <a:cs typeface="Calibri"/>
              </a:rPr>
              <a:t>CONTENUTO DEL PIANO STRATEGICO</a:t>
            </a:r>
          </a:p>
          <a:p>
            <a:pPr marL="0" marR="0" lvl="0" indent="0" algn="l" defTabSz="914400" rtl="0" eaLnBrk="1" fontAlgn="base" latinLnBrk="0" hangingPunct="1">
              <a:lnSpc>
                <a:spcPts val="3620"/>
              </a:lnSpc>
              <a:spcBef>
                <a:spcPct val="0"/>
              </a:spcBef>
              <a:spcAft>
                <a:spcPct val="0"/>
              </a:spcAft>
              <a:buClrTx/>
              <a:buSzTx/>
              <a:buFontTx/>
              <a:buNone/>
              <a:tabLst/>
              <a:defRPr/>
            </a:pPr>
            <a:endParaRPr kumimoji="0" lang="en-GB" sz="3600" b="1" i="0" u="none" strike="noStrike" kern="1200" cap="none" spc="0" normalizeH="0" baseline="0" noProof="0" dirty="0" smtClean="0">
              <a:ln>
                <a:noFill/>
              </a:ln>
              <a:solidFill>
                <a:srgbClr val="BBB831"/>
              </a:solidFill>
              <a:effectLst/>
              <a:uLnTx/>
              <a:uFillTx/>
              <a:latin typeface="Calibri"/>
              <a:ea typeface="+mj-ea"/>
              <a:cs typeface="Calibri"/>
            </a:endParaRPr>
          </a:p>
          <a:p>
            <a:pPr marL="0" marR="0" lvl="0" indent="0" algn="l" defTabSz="914400" rtl="0" eaLnBrk="1" fontAlgn="base" latinLnBrk="0" hangingPunct="1">
              <a:lnSpc>
                <a:spcPts val="3620"/>
              </a:lnSpc>
              <a:spcBef>
                <a:spcPct val="0"/>
              </a:spcBef>
              <a:spcAft>
                <a:spcPct val="0"/>
              </a:spcAft>
              <a:buClrTx/>
              <a:buSzTx/>
              <a:buFontTx/>
              <a:buNone/>
              <a:tabLst/>
              <a:defRPr/>
            </a:pPr>
            <a:endParaRPr kumimoji="0" lang="en-GB" sz="3600" b="1" i="0" u="none" strike="noStrike" kern="1200" cap="none" spc="0" normalizeH="0" baseline="0" noProof="0" dirty="0" smtClean="0">
              <a:ln>
                <a:noFill/>
              </a:ln>
              <a:solidFill>
                <a:srgbClr val="BBB831"/>
              </a:solidFill>
              <a:effectLst/>
              <a:uLnTx/>
              <a:uFillTx/>
              <a:latin typeface="Calibri"/>
              <a:ea typeface="+mj-ea"/>
              <a:cs typeface="Calibri"/>
            </a:endParaRPr>
          </a:p>
          <a:p>
            <a:pPr marL="0" marR="0" lvl="0" indent="0" algn="l" defTabSz="914400" rtl="0" eaLnBrk="1" fontAlgn="base" latinLnBrk="0" hangingPunct="1">
              <a:lnSpc>
                <a:spcPts val="3620"/>
              </a:lnSpc>
              <a:spcBef>
                <a:spcPct val="0"/>
              </a:spcBef>
              <a:spcAft>
                <a:spcPct val="0"/>
              </a:spcAft>
              <a:buClrTx/>
              <a:buSzTx/>
              <a:buFontTx/>
              <a:buNone/>
              <a:tabLst/>
              <a:defRPr/>
            </a:pPr>
            <a:endParaRPr kumimoji="0" lang="en-GB" sz="3600" b="0" i="0" u="none" strike="noStrike" kern="0" cap="none" spc="0" normalizeH="0" baseline="0" noProof="0" dirty="0" smtClean="0">
              <a:ln>
                <a:noFill/>
              </a:ln>
              <a:solidFill>
                <a:srgbClr val="BBB831"/>
              </a:solidFill>
              <a:effectLst/>
              <a:uLnTx/>
              <a:uFillTx/>
              <a:latin typeface="Calibri"/>
              <a:ea typeface="+mj-ea"/>
              <a:cs typeface="Calibri"/>
            </a:endParaRPr>
          </a:p>
          <a:p>
            <a:pPr marL="0" marR="0" lvl="0" indent="0" algn="l" defTabSz="914400" rtl="0" eaLnBrk="1" fontAlgn="base" latinLnBrk="0" hangingPunct="1">
              <a:lnSpc>
                <a:spcPts val="3620"/>
              </a:lnSpc>
              <a:spcBef>
                <a:spcPct val="0"/>
              </a:spcBef>
              <a:spcAft>
                <a:spcPct val="0"/>
              </a:spcAft>
              <a:buClrTx/>
              <a:buSzTx/>
              <a:buFontTx/>
              <a:buNone/>
              <a:tabLst/>
              <a:defRPr/>
            </a:pPr>
            <a:endParaRPr kumimoji="0" lang="en-GB" sz="3600" b="0" i="0" u="none" strike="noStrike" kern="0" cap="none" spc="0" normalizeH="0" baseline="0" noProof="0" dirty="0">
              <a:ln>
                <a:noFill/>
              </a:ln>
              <a:solidFill>
                <a:srgbClr val="BBB831"/>
              </a:solidFill>
              <a:effectLst/>
              <a:uLnTx/>
              <a:uFillTx/>
              <a:latin typeface="Calibri"/>
              <a:ea typeface="+mj-ea"/>
              <a:cs typeface="Calibri"/>
            </a:endParaRPr>
          </a:p>
        </p:txBody>
      </p:sp>
      <p:sp>
        <p:nvSpPr>
          <p:cNvPr id="3" name="Slide Number Placeholder 2"/>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18</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2699144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02. External Communication\02.06 MEDIA_PRESS_WEB\Graphic stuff\New CAP MFF\PPT_NEWCAP\Imports\3icons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89847"/>
            <a:ext cx="2016224" cy="93870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39552" y="2492896"/>
            <a:ext cx="8268677" cy="420115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Sintesi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dell’analisi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SWOT</a:t>
            </a:r>
          </a:p>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Individuazione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classificazione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e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definizione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delle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esigenze</a:t>
            </a: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Selezione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degli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interventi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secondo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una</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logica</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solida</a:t>
            </a: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Assegnazione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targets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sulla</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base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degli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indicatori</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di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risultato</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comuni</a:t>
            </a: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Assegnazione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e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giustificazione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delle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risorse</a:t>
            </a:r>
            <a:r>
              <a:rPr kumimoji="0" lang="en-GB" sz="2400" b="0" i="0" u="none" strike="noStrike" kern="1200" cap="none" spc="0" normalizeH="0" baseline="0" noProof="0" dirty="0" smtClean="0">
                <a:ln>
                  <a:noFill/>
                </a:ln>
                <a:solidFill>
                  <a:srgbClr val="0F5494"/>
                </a:solidFill>
                <a:effectLst/>
                <a:uLnTx/>
                <a:uFillTx/>
                <a:latin typeface="Calibri"/>
                <a:ea typeface="+mn-ea"/>
                <a:cs typeface="Calibri"/>
              </a:rPr>
              <a:t> </a:t>
            </a:r>
            <a:r>
              <a:rPr kumimoji="0" lang="en-GB" sz="2400" b="0" i="0" u="none" strike="noStrike" kern="1200" cap="none" spc="0" normalizeH="0" baseline="0" noProof="0" dirty="0" err="1" smtClean="0">
                <a:ln>
                  <a:noFill/>
                </a:ln>
                <a:solidFill>
                  <a:srgbClr val="0F5494"/>
                </a:solidFill>
                <a:effectLst/>
                <a:uLnTx/>
                <a:uFillTx/>
                <a:latin typeface="Calibri"/>
                <a:ea typeface="+mn-ea"/>
                <a:cs typeface="Calibri"/>
              </a:rPr>
              <a:t>finanziarie</a:t>
            </a: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a:p>
            <a:pPr marL="342900" marR="0" lvl="0" indent="-342900" algn="l" defTabSz="914400" rtl="0" eaLnBrk="1" fontAlgn="base" latinLnBrk="0" hangingPunct="1">
              <a:lnSpc>
                <a:spcPct val="100000"/>
              </a:lnSpc>
              <a:spcBef>
                <a:spcPts val="1800"/>
              </a:spcBef>
              <a:spcAft>
                <a:spcPct val="0"/>
              </a:spcAft>
              <a:buClr>
                <a:srgbClr val="BBB831"/>
              </a:buClr>
              <a:buSzPct val="100000"/>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0F5494"/>
              </a:solidFill>
              <a:effectLst/>
              <a:uLnTx/>
              <a:uFillTx/>
              <a:latin typeface="Calibri"/>
              <a:ea typeface="+mn-ea"/>
              <a:cs typeface="Calibri"/>
            </a:endParaRPr>
          </a:p>
        </p:txBody>
      </p:sp>
      <p:sp>
        <p:nvSpPr>
          <p:cNvPr id="6" name="TextBox 5"/>
          <p:cNvSpPr txBox="1"/>
          <p:nvPr/>
        </p:nvSpPr>
        <p:spPr>
          <a:xfrm>
            <a:off x="323528" y="1695908"/>
            <a:ext cx="8496944" cy="523220"/>
          </a:xfrm>
          <a:prstGeom prst="rect">
            <a:avLst/>
          </a:prstGeom>
          <a:noFill/>
          <a:ln w="3810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BBB831"/>
              </a:buClr>
              <a:buSzPct val="100000"/>
              <a:buFontTx/>
              <a:buNone/>
              <a:tabLst/>
              <a:defRPr/>
            </a:pPr>
            <a:r>
              <a:rPr kumimoji="0" lang="en-GB" sz="2800" b="0" i="1" u="none" strike="noStrike" kern="1200" cap="none" spc="0" normalizeH="0" baseline="0" noProof="0" dirty="0" smtClean="0">
                <a:ln>
                  <a:noFill/>
                </a:ln>
                <a:solidFill>
                  <a:srgbClr val="333333"/>
                </a:solidFill>
                <a:effectLst/>
                <a:uLnTx/>
                <a:uFillTx/>
                <a:latin typeface="Calibri"/>
                <a:ea typeface="+mn-ea"/>
                <a:cs typeface="Calibri"/>
              </a:rPr>
              <a:t>Da </a:t>
            </a:r>
            <a:r>
              <a:rPr kumimoji="0" lang="en-GB" sz="2800" b="0" i="1" u="none" strike="noStrike" kern="1200" cap="none" spc="0" normalizeH="0" baseline="0" noProof="0" dirty="0" err="1" smtClean="0">
                <a:ln>
                  <a:noFill/>
                </a:ln>
                <a:solidFill>
                  <a:srgbClr val="333333"/>
                </a:solidFill>
                <a:effectLst/>
                <a:uLnTx/>
                <a:uFillTx/>
                <a:latin typeface="Calibri"/>
                <a:ea typeface="+mn-ea"/>
                <a:cs typeface="Calibri"/>
              </a:rPr>
              <a:t>realizzare</a:t>
            </a:r>
            <a:r>
              <a:rPr kumimoji="0" lang="en-GB" sz="2800" b="0" i="1" u="none" strike="noStrike" kern="1200" cap="none" spc="0" normalizeH="0" baseline="0" noProof="0" dirty="0" smtClean="0">
                <a:ln>
                  <a:noFill/>
                </a:ln>
                <a:solidFill>
                  <a:srgbClr val="333333"/>
                </a:solidFill>
                <a:effectLst/>
                <a:uLnTx/>
                <a:uFillTx/>
                <a:latin typeface="Calibri"/>
                <a:ea typeface="+mn-ea"/>
                <a:cs typeface="Calibri"/>
              </a:rPr>
              <a:t> per </a:t>
            </a:r>
            <a:r>
              <a:rPr kumimoji="0" lang="en-GB" sz="2800" b="1" i="1" u="none" strike="noStrike" kern="1200" cap="none" spc="0" normalizeH="0" baseline="0" noProof="0" dirty="0" smtClean="0">
                <a:ln>
                  <a:noFill/>
                </a:ln>
                <a:solidFill>
                  <a:srgbClr val="333333"/>
                </a:solidFill>
                <a:effectLst/>
                <a:uLnTx/>
                <a:uFillTx/>
                <a:latin typeface="Calibri"/>
                <a:ea typeface="+mn-ea"/>
                <a:cs typeface="Calibri"/>
              </a:rPr>
              <a:t>OGNUNO</a:t>
            </a:r>
            <a:r>
              <a:rPr kumimoji="0" lang="en-GB" sz="2800" b="0" i="1" u="none" strike="noStrike" kern="1200" cap="none" spc="0" normalizeH="0" baseline="0" noProof="0" dirty="0" smtClean="0">
                <a:ln>
                  <a:noFill/>
                </a:ln>
                <a:solidFill>
                  <a:srgbClr val="333333"/>
                </a:solidFill>
                <a:effectLst/>
                <a:uLnTx/>
                <a:uFillTx/>
                <a:latin typeface="Calibri"/>
                <a:ea typeface="+mn-ea"/>
                <a:cs typeface="Calibri"/>
              </a:rPr>
              <a:t> </a:t>
            </a:r>
            <a:r>
              <a:rPr kumimoji="0" lang="en-GB" sz="2800" b="0" i="1" u="none" strike="noStrike" kern="1200" cap="none" spc="0" normalizeH="0" baseline="0" noProof="0" dirty="0" err="1" smtClean="0">
                <a:ln>
                  <a:noFill/>
                </a:ln>
                <a:solidFill>
                  <a:srgbClr val="333333"/>
                </a:solidFill>
                <a:effectLst/>
                <a:uLnTx/>
                <a:uFillTx/>
                <a:latin typeface="Calibri"/>
                <a:ea typeface="+mn-ea"/>
                <a:cs typeface="Calibri"/>
              </a:rPr>
              <a:t>dei</a:t>
            </a:r>
            <a:r>
              <a:rPr kumimoji="0" lang="en-GB" sz="2800" b="0" i="1" u="none" strike="noStrike" kern="1200" cap="none" spc="0" normalizeH="0" baseline="0" noProof="0" dirty="0" smtClean="0">
                <a:ln>
                  <a:noFill/>
                </a:ln>
                <a:solidFill>
                  <a:srgbClr val="333333"/>
                </a:solidFill>
                <a:effectLst/>
                <a:uLnTx/>
                <a:uFillTx/>
                <a:latin typeface="Calibri"/>
                <a:ea typeface="+mn-ea"/>
                <a:cs typeface="Calibri"/>
              </a:rPr>
              <a:t> 9 </a:t>
            </a:r>
            <a:r>
              <a:rPr kumimoji="0" lang="en-GB" sz="2800" b="0" i="1" u="none" strike="noStrike" kern="1200" cap="none" spc="0" normalizeH="0" baseline="0" noProof="0" dirty="0" err="1" smtClean="0">
                <a:ln>
                  <a:noFill/>
                </a:ln>
                <a:solidFill>
                  <a:srgbClr val="333333"/>
                </a:solidFill>
                <a:effectLst/>
                <a:uLnTx/>
                <a:uFillTx/>
                <a:latin typeface="Calibri"/>
                <a:ea typeface="+mn-ea"/>
                <a:cs typeface="Calibri"/>
              </a:rPr>
              <a:t>obiettivi</a:t>
            </a:r>
            <a:r>
              <a:rPr kumimoji="0" lang="en-GB" sz="2800" b="0" i="1" u="none" strike="noStrike" kern="1200" cap="none" spc="0" normalizeH="0" baseline="0" noProof="0" dirty="0" smtClean="0">
                <a:ln>
                  <a:noFill/>
                </a:ln>
                <a:solidFill>
                  <a:srgbClr val="333333"/>
                </a:solidFill>
                <a:effectLst/>
                <a:uLnTx/>
                <a:uFillTx/>
                <a:latin typeface="Calibri"/>
                <a:ea typeface="+mn-ea"/>
                <a:cs typeface="Calibri"/>
              </a:rPr>
              <a:t> </a:t>
            </a:r>
            <a:r>
              <a:rPr kumimoji="0" lang="en-GB" sz="2800" b="0" i="1" u="none" strike="noStrike" kern="1200" cap="none" spc="0" normalizeH="0" baseline="0" noProof="0" dirty="0" err="1" smtClean="0">
                <a:ln>
                  <a:noFill/>
                </a:ln>
                <a:solidFill>
                  <a:srgbClr val="333333"/>
                </a:solidFill>
                <a:effectLst/>
                <a:uLnTx/>
                <a:uFillTx/>
                <a:latin typeface="Calibri"/>
                <a:ea typeface="+mn-ea"/>
                <a:cs typeface="Calibri"/>
              </a:rPr>
              <a:t>strategici</a:t>
            </a:r>
            <a:endParaRPr kumimoji="0" lang="en-GB" sz="2800" b="1" i="1" u="none" strike="noStrike" kern="1200" cap="none" spc="0" normalizeH="0" baseline="0" noProof="0" dirty="0" smtClean="0">
              <a:ln>
                <a:noFill/>
              </a:ln>
              <a:solidFill>
                <a:srgbClr val="333333"/>
              </a:solidFill>
              <a:effectLst/>
              <a:uLnTx/>
              <a:uFillTx/>
              <a:latin typeface="Calibri"/>
              <a:ea typeface="+mn-ea"/>
              <a:cs typeface="Calibri"/>
            </a:endParaRPr>
          </a:p>
        </p:txBody>
      </p:sp>
      <p:sp>
        <p:nvSpPr>
          <p:cNvPr id="7" name="TextBox 6"/>
          <p:cNvSpPr txBox="1"/>
          <p:nvPr/>
        </p:nvSpPr>
        <p:spPr>
          <a:xfrm>
            <a:off x="2267744" y="374277"/>
            <a:ext cx="6624736"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800" b="1" i="0" u="none" strike="noStrike" kern="1200" cap="none" spc="0" normalizeH="0" baseline="0" noProof="0" dirty="0" smtClean="0">
                <a:ln>
                  <a:noFill/>
                </a:ln>
                <a:solidFill>
                  <a:srgbClr val="BBB831"/>
                </a:solidFill>
                <a:effectLst/>
                <a:uLnTx/>
                <a:uFillTx/>
                <a:latin typeface="Calibri"/>
                <a:ea typeface="+mn-ea"/>
                <a:cs typeface="Calibri"/>
              </a:rPr>
              <a:t>VALUTAZIONE DEI BISOGNI E STRATEGIA DI INTERVENTO</a:t>
            </a:r>
            <a:endParaRPr kumimoji="0" lang="en-GB" sz="2800" b="1" i="0" u="none" strike="noStrike" kern="1200" cap="none" spc="0" normalizeH="0" baseline="0" noProof="0" dirty="0" smtClean="0">
              <a:ln>
                <a:noFill/>
              </a:ln>
              <a:solidFill>
                <a:srgbClr val="BBB831"/>
              </a:solidFill>
              <a:effectLst/>
              <a:uLnTx/>
              <a:uFillTx/>
              <a:latin typeface="Calibri"/>
              <a:ea typeface="+mn-ea"/>
              <a:cs typeface="Calibri"/>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GB" sz="2800" b="0" i="0" u="none" strike="noStrike" kern="1200" cap="none" spc="0" normalizeH="0" baseline="0" noProof="0" dirty="0" smtClean="0">
              <a:ln>
                <a:noFill/>
              </a:ln>
              <a:solidFill>
                <a:srgbClr val="0F5494"/>
              </a:solidFill>
              <a:effectLst/>
              <a:uLnTx/>
              <a:uFillTx/>
              <a:latin typeface="Calibri"/>
              <a:ea typeface="+mn-ea"/>
              <a:cs typeface="Calibri"/>
            </a:endParaRPr>
          </a:p>
        </p:txBody>
      </p:sp>
      <p:sp>
        <p:nvSpPr>
          <p:cNvPr id="3" name="Slide Number Placeholder 2"/>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19</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1278209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CustomShape 1"/>
          <p:cNvSpPr/>
          <p:nvPr/>
        </p:nvSpPr>
        <p:spPr>
          <a:xfrm>
            <a:off x="0" y="116632"/>
            <a:ext cx="3851920" cy="864096"/>
          </a:xfrm>
          <a:prstGeom prst="rect">
            <a:avLst/>
          </a:prstGeom>
          <a:solidFill>
            <a:srgbClr val="BBB831"/>
          </a:solidFill>
          <a:ln>
            <a:noFill/>
          </a:ln>
        </p:spPr>
        <p:style>
          <a:lnRef idx="0">
            <a:scrgbClr r="0" g="0" b="0"/>
          </a:lnRef>
          <a:fillRef idx="0">
            <a:scrgbClr r="0" g="0" b="0"/>
          </a:fillRef>
          <a:effectRef idx="0">
            <a:scrgbClr r="0" g="0" b="0"/>
          </a:effectRef>
          <a:fontRef idx="minor"/>
        </p:style>
        <p:txBody>
          <a:bodyPr lIns="0" anchor="ctr"/>
          <a:lstStyle/>
          <a:p>
            <a:pPr marL="456840" marR="0" lvl="0" indent="0" algn="l" defTabSz="91396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 normalizeH="0" baseline="0" noProof="0" dirty="0" err="1" smtClean="0">
                <a:ln>
                  <a:noFill/>
                </a:ln>
                <a:solidFill>
                  <a:srgbClr val="FFFFFF"/>
                </a:solidFill>
                <a:effectLst/>
                <a:uLnTx/>
                <a:uFill>
                  <a:solidFill>
                    <a:srgbClr val="FFFFFF"/>
                  </a:solidFill>
                </a:uFill>
                <a:latin typeface="Calibri" panose="020F0502020204030204" pitchFamily="34" charset="0"/>
                <a:ea typeface="Verdana"/>
                <a:cs typeface="Calibri" panose="020F0502020204030204" pitchFamily="34" charset="0"/>
              </a:rPr>
              <a:t>Indice</a:t>
            </a:r>
            <a:endParaRPr kumimoji="0"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69" name="CustomShape 2"/>
          <p:cNvSpPr/>
          <p:nvPr/>
        </p:nvSpPr>
        <p:spPr>
          <a:xfrm>
            <a:off x="755576" y="1604774"/>
            <a:ext cx="8228880" cy="5040560"/>
          </a:xfrm>
          <a:prstGeom prst="rect">
            <a:avLst/>
          </a:prstGeom>
          <a:noFill/>
          <a:ln>
            <a:noFill/>
          </a:ln>
        </p:spPr>
        <p:style>
          <a:lnRef idx="0">
            <a:scrgbClr r="0" g="0" b="0"/>
          </a:lnRef>
          <a:fillRef idx="0">
            <a:scrgbClr r="0" g="0" b="0"/>
          </a:fillRef>
          <a:effectRef idx="0">
            <a:scrgbClr r="0" g="0" b="0"/>
          </a:effectRef>
          <a:fontRef idx="minor"/>
        </p:style>
        <p:txBody>
          <a:bodyPr/>
          <a:lstStyle/>
          <a:p>
            <a:pPr marL="456840" marR="0" lvl="0" indent="-456120" algn="l" defTabSz="913960" rtl="0" eaLnBrk="1" fontAlgn="auto" latinLnBrk="0" hangingPunct="1">
              <a:lnSpc>
                <a:spcPct val="100000"/>
              </a:lnSpc>
              <a:spcBef>
                <a:spcPts val="0"/>
              </a:spcBef>
              <a:spcAft>
                <a:spcPts val="0"/>
              </a:spcAft>
              <a:buClr>
                <a:srgbClr val="335821"/>
              </a:buClr>
              <a:buSzTx/>
              <a:buFont typeface="StarSymbol"/>
              <a:buAutoNum type="arabicPeriod"/>
              <a:tabLst/>
              <a:defRPr/>
            </a:pPr>
            <a:r>
              <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rPr>
              <a:t>Le </a:t>
            </a:r>
            <a:r>
              <a:rPr kumimoji="0" lang="en-GB" sz="3200" b="1" i="1" u="none" strike="noStrike" kern="1200" cap="none" spc="-1" normalizeH="0" baseline="0" noProof="0" dirty="0" err="1"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rPr>
              <a:t>sfide</a:t>
            </a:r>
            <a:r>
              <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rPr>
              <a:t> </a:t>
            </a:r>
            <a:r>
              <a:rPr kumimoji="0" lang="en-GB" sz="3200" b="1" i="1" u="none" strike="noStrike" kern="1200" cap="none" spc="-1" normalizeH="0" baseline="0" noProof="0" dirty="0" err="1"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rPr>
              <a:t>attuali</a:t>
            </a:r>
            <a:endPar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720" marR="0" lvl="0" indent="0" algn="l" defTabSz="913960" rtl="0" eaLnBrk="1" fontAlgn="auto" latinLnBrk="0" hangingPunct="1">
              <a:lnSpc>
                <a:spcPct val="100000"/>
              </a:lnSpc>
              <a:spcBef>
                <a:spcPts val="0"/>
              </a:spcBef>
              <a:spcAft>
                <a:spcPts val="0"/>
              </a:spcAft>
              <a:buClr>
                <a:srgbClr val="335821"/>
              </a:buClr>
              <a:buSzTx/>
              <a:buFontTx/>
              <a:buNone/>
              <a:tabLst/>
              <a:defRPr/>
            </a:pPr>
            <a:endParaRPr kumimoji="0" lang="fr-BE" sz="18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720" marR="0" lvl="0" indent="0" algn="l" defTabSz="913960" rtl="0" eaLnBrk="1" fontAlgn="auto" latinLnBrk="0" hangingPunct="1">
              <a:lnSpc>
                <a:spcPct val="100000"/>
              </a:lnSpc>
              <a:spcBef>
                <a:spcPts val="0"/>
              </a:spcBef>
              <a:spcAft>
                <a:spcPts val="0"/>
              </a:spcAft>
              <a:buClr>
                <a:srgbClr val="335821"/>
              </a:buClr>
              <a:buSzTx/>
              <a:buFontTx/>
              <a:buNone/>
              <a:tabLst/>
              <a:defRPr/>
            </a:pPr>
            <a:endParaRPr kumimoji="0" lang="en-GB" sz="18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515070" marR="0" lvl="0" indent="-514350" algn="l" defTabSz="913960" rtl="0" eaLnBrk="1" fontAlgn="auto" latinLnBrk="0" hangingPunct="1">
              <a:lnSpc>
                <a:spcPct val="100000"/>
              </a:lnSpc>
              <a:spcBef>
                <a:spcPts val="0"/>
              </a:spcBef>
              <a:spcAft>
                <a:spcPts val="0"/>
              </a:spcAft>
              <a:buClr>
                <a:srgbClr val="335821"/>
              </a:buClr>
              <a:buSzTx/>
              <a:buFont typeface="+mj-lt"/>
              <a:buAutoNum type="arabicPeriod" startAt="2"/>
              <a:tabLst/>
              <a:defRPr/>
            </a:pP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La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sostenibilità</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economica</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ambientale</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e sociale come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principio</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chiave</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della</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r>
              <a:rPr lang="fr-BE" sz="3200" i="1" spc="-1" noProof="0" dirty="0" err="1"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riforma</a:t>
            </a:r>
            <a:r>
              <a:rPr lang="fr-BE" sz="3200" i="1" spc="-1" noProof="0" dirty="0" smtClean="0">
                <a:solidFill>
                  <a:srgbClr val="1F497D"/>
                </a:solidFill>
                <a:uFill>
                  <a:solidFill>
                    <a:srgbClr val="FFFFFF"/>
                  </a:solidFill>
                </a:uFill>
                <a:latin typeface="Calibri" panose="020F0502020204030204" pitchFamily="34" charset="0"/>
                <a:ea typeface="DejaVu Sans"/>
                <a:cs typeface="Calibri" panose="020F0502020204030204" pitchFamily="34" charset="0"/>
              </a:rPr>
              <a:t> </a:t>
            </a:r>
            <a:endPar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00000"/>
              </a:lnSpc>
              <a:spcBef>
                <a:spcPts val="0"/>
              </a:spcBef>
              <a:spcAft>
                <a:spcPts val="0"/>
              </a:spcAft>
              <a:buClr>
                <a:srgbClr val="335821"/>
              </a:buClr>
              <a:buSzTx/>
              <a:buFont typeface="StarSymbol"/>
              <a:buAutoNum type="arabicPeriod" startAt="2"/>
              <a:tabLst/>
              <a:defRPr/>
            </a:pPr>
            <a:endParaRPr kumimoji="0" lang="fr-BE" sz="18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00000"/>
              </a:lnSpc>
              <a:spcBef>
                <a:spcPts val="0"/>
              </a:spcBef>
              <a:spcAft>
                <a:spcPts val="0"/>
              </a:spcAft>
              <a:buClr>
                <a:srgbClr val="335821"/>
              </a:buClr>
              <a:buSzTx/>
              <a:buFont typeface="StarSymbol"/>
              <a:buAutoNum type="arabicPeriod" startAt="2"/>
              <a:tabLst/>
              <a:defRPr/>
            </a:pPr>
            <a:endParaRPr kumimoji="0" lang="en-GB" sz="18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00000"/>
              </a:lnSpc>
              <a:spcBef>
                <a:spcPts val="0"/>
              </a:spcBef>
              <a:spcAft>
                <a:spcPts val="0"/>
              </a:spcAft>
              <a:buClr>
                <a:srgbClr val="335821"/>
              </a:buClr>
              <a:buSzTx/>
              <a:buFont typeface="StarSymbol"/>
              <a:buAutoNum type="arabicPeriod" startAt="2"/>
              <a:tabLst/>
              <a:defRPr/>
            </a:pPr>
            <a:r>
              <a:rPr kumimoji="0" lang="en-GB" sz="3200" b="1" i="1" u="none" strike="noStrike" kern="1200" cap="none" spc="-1" normalizeH="0" baseline="0" noProof="0" dirty="0" err="1"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Gli</a:t>
            </a:r>
            <a:r>
              <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 </a:t>
            </a:r>
            <a:r>
              <a:rPr kumimoji="0" lang="en-GB" sz="3200" b="1" i="1" u="none" strike="noStrike" kern="1200" cap="none" spc="-1" normalizeH="0" baseline="0" noProof="0" dirty="0" err="1"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strumenti</a:t>
            </a:r>
            <a:r>
              <a:rPr kumimoji="0" lang="en-GB" sz="3200" b="1" i="1" u="none" strike="noStrike" kern="1200" cap="none" spc="-1" normalizeH="0" baseline="0" noProof="0" dirty="0"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 </a:t>
            </a:r>
            <a:r>
              <a:rPr kumimoji="0" lang="en-GB" sz="3200" b="1" i="1" u="none" strike="noStrike" kern="1200" cap="none" spc="-1" normalizeH="0" baseline="0" noProof="0" dirty="0" err="1"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principali</a:t>
            </a:r>
            <a:r>
              <a:rPr kumimoji="0" lang="en-GB" sz="3200" b="1" i="1" u="none" strike="noStrike" kern="1200" cap="none" spc="-1" normalizeH="0" noProof="0" dirty="0"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 </a:t>
            </a:r>
            <a:r>
              <a:rPr kumimoji="0" lang="en-GB" sz="3200" b="1" i="1" u="none" strike="noStrike" kern="1200" cap="none" spc="-1" normalizeH="0" noProof="0" dirty="0" err="1"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della</a:t>
            </a:r>
            <a:r>
              <a:rPr kumimoji="0" lang="en-GB" sz="3200" b="1" i="1" u="none" strike="noStrike" kern="1200" cap="none" spc="-1" normalizeH="0" noProof="0" dirty="0"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 </a:t>
            </a:r>
            <a:r>
              <a:rPr kumimoji="0" lang="en-GB" sz="3200" b="1" i="1" u="none" strike="noStrike" kern="1200" cap="none" spc="-1" normalizeH="0" noProof="0" dirty="0" err="1"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nuova</a:t>
            </a:r>
            <a:r>
              <a:rPr kumimoji="0" lang="en-GB" sz="3200" b="1" i="1" u="none" strike="noStrike" kern="1200" cap="none" spc="-1" normalizeH="0" noProof="0" dirty="0" smtClean="0">
                <a:ln>
                  <a:noFill/>
                </a:ln>
                <a:solidFill>
                  <a:srgbClr val="1F497D"/>
                </a:solidFill>
                <a:effectLst/>
                <a:uLnTx/>
                <a:uFill>
                  <a:solidFill>
                    <a:srgbClr val="FFFFFF"/>
                  </a:solidFill>
                </a:uFill>
                <a:latin typeface="Calibri" panose="020F0502020204030204" pitchFamily="34" charset="0"/>
                <a:cs typeface="Calibri" panose="020F0502020204030204" pitchFamily="34" charset="0"/>
              </a:rPr>
              <a:t> PAC</a:t>
            </a:r>
            <a:endParaRPr kumimoji="0" lang="en-GB" sz="3200" b="1" i="0" u="none" strike="noStrike" kern="1200" cap="none" spc="0" normalizeH="0" baseline="0" noProof="0" dirty="0" smtClean="0">
              <a:ln>
                <a:noFill/>
              </a:ln>
              <a:solidFill>
                <a:srgbClr val="1F497D"/>
              </a:solidFill>
              <a:effectLst/>
              <a:uLnTx/>
              <a:uFillTx/>
              <a:latin typeface="Calibri" panose="020F0502020204030204" pitchFamily="34" charset="0"/>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startAt="2"/>
              <a:tabLst/>
              <a:defRPr/>
            </a:pPr>
            <a:endParaRPr kumimoji="0" lang="en-GB" sz="2400" b="0" i="1" u="none" strike="noStrike" kern="1200" cap="none" spc="-1" normalizeH="0" baseline="0" noProof="0" dirty="0" smtClean="0">
              <a:ln>
                <a:noFill/>
              </a:ln>
              <a:solidFill>
                <a:srgbClr val="333333"/>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startAt="2"/>
              <a:tabLst/>
              <a:defRPr/>
            </a:pPr>
            <a:endParaRPr kumimoji="0" lang="en-GB" sz="2400" b="0" i="1" u="none" strike="noStrike" kern="1200" cap="none" spc="-1" normalizeH="0" baseline="0" noProof="0" dirty="0" smtClean="0">
              <a:ln>
                <a:noFill/>
              </a:ln>
              <a:solidFill>
                <a:srgbClr val="333333"/>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startAt="2"/>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396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Calibri" panose="020F0502020204030204" pitchFamily="34" charset="0"/>
                <a:cs typeface="Calibri" panose="020F05020202040302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a:t>
            </a:fld>
            <a:endParaRPr kumimoji="0" lang="it-IT" sz="1400" b="1" i="0" u="none" strike="noStrike" kern="1200" cap="none" spc="0" normalizeH="0" baseline="0" noProof="0" dirty="0">
              <a:ln>
                <a:noFill/>
              </a:ln>
              <a:solidFill>
                <a:srgbClr val="1F497D"/>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380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86970"/>
            <a:ext cx="8665578" cy="811580"/>
          </a:xfrm>
          <a:prstGeom prst="rect">
            <a:avLst/>
          </a:prstGeom>
        </p:spPr>
        <p:txBody>
          <a:bodyPr lIns="39809" tIns="19907" rIns="39809" bIns="19907"/>
          <a:lstStyle>
            <a:lvl1pPr marL="9818" indent="0" algn="l" rtl="0" eaLnBrk="1" fontAlgn="base" hangingPunct="1">
              <a:spcBef>
                <a:spcPct val="0"/>
              </a:spcBef>
              <a:spcAft>
                <a:spcPct val="0"/>
              </a:spcAft>
              <a:defRPr sz="9300" b="1" i="1">
                <a:solidFill>
                  <a:schemeClr val="bg2">
                    <a:lumMod val="75000"/>
                  </a:schemeClr>
                </a:solidFill>
                <a:latin typeface="EC Square Sans Pro Medium" panose="020B0500000000020004" pitchFamily="34" charset="0"/>
                <a:ea typeface="+mj-ea"/>
                <a:cs typeface="+mj-cs"/>
              </a:defRPr>
            </a:lvl1pPr>
            <a:lvl2pPr marL="1109452" algn="l" rtl="0" eaLnBrk="1" fontAlgn="base" hangingPunct="1">
              <a:spcBef>
                <a:spcPct val="0"/>
              </a:spcBef>
              <a:spcAft>
                <a:spcPct val="0"/>
              </a:spcAft>
              <a:defRPr sz="9300" b="1">
                <a:solidFill>
                  <a:srgbClr val="0F5494"/>
                </a:solidFill>
                <a:latin typeface="Verdana" pitchFamily="34" charset="0"/>
              </a:defRPr>
            </a:lvl2pPr>
            <a:lvl3pPr marL="1109452" algn="l" rtl="0" eaLnBrk="1" fontAlgn="base" hangingPunct="1">
              <a:spcBef>
                <a:spcPct val="0"/>
              </a:spcBef>
              <a:spcAft>
                <a:spcPct val="0"/>
              </a:spcAft>
              <a:defRPr sz="9300" b="1">
                <a:solidFill>
                  <a:srgbClr val="0F5494"/>
                </a:solidFill>
                <a:latin typeface="Verdana" pitchFamily="34" charset="0"/>
              </a:defRPr>
            </a:lvl3pPr>
            <a:lvl4pPr marL="1109452" algn="l" rtl="0" eaLnBrk="1" fontAlgn="base" hangingPunct="1">
              <a:spcBef>
                <a:spcPct val="0"/>
              </a:spcBef>
              <a:spcAft>
                <a:spcPct val="0"/>
              </a:spcAft>
              <a:defRPr sz="9300" b="1">
                <a:solidFill>
                  <a:srgbClr val="0F5494"/>
                </a:solidFill>
                <a:latin typeface="Verdana" pitchFamily="34" charset="0"/>
              </a:defRPr>
            </a:lvl4pPr>
            <a:lvl5pPr marL="1109452" algn="l" rtl="0" eaLnBrk="1" fontAlgn="base" hangingPunct="1">
              <a:spcBef>
                <a:spcPct val="0"/>
              </a:spcBef>
              <a:spcAft>
                <a:spcPct val="0"/>
              </a:spcAft>
              <a:defRPr sz="9300" b="1">
                <a:solidFill>
                  <a:srgbClr val="0F5494"/>
                </a:solidFill>
                <a:latin typeface="Verdana" pitchFamily="34" charset="0"/>
              </a:defRPr>
            </a:lvl5pPr>
            <a:lvl6pPr marL="2523264" algn="l" rtl="0" eaLnBrk="1" fontAlgn="base" hangingPunct="1">
              <a:spcBef>
                <a:spcPct val="0"/>
              </a:spcBef>
              <a:spcAft>
                <a:spcPct val="0"/>
              </a:spcAft>
              <a:defRPr sz="9300" b="1">
                <a:solidFill>
                  <a:srgbClr val="0F5494"/>
                </a:solidFill>
                <a:latin typeface="Verdana" pitchFamily="34" charset="0"/>
              </a:defRPr>
            </a:lvl6pPr>
            <a:lvl7pPr marL="3937080" algn="l" rtl="0" eaLnBrk="1" fontAlgn="base" hangingPunct="1">
              <a:spcBef>
                <a:spcPct val="0"/>
              </a:spcBef>
              <a:spcAft>
                <a:spcPct val="0"/>
              </a:spcAft>
              <a:defRPr sz="9300" b="1">
                <a:solidFill>
                  <a:srgbClr val="0F5494"/>
                </a:solidFill>
                <a:latin typeface="Verdana" pitchFamily="34" charset="0"/>
              </a:defRPr>
            </a:lvl7pPr>
            <a:lvl8pPr marL="5350896" algn="l" rtl="0" eaLnBrk="1" fontAlgn="base" hangingPunct="1">
              <a:spcBef>
                <a:spcPct val="0"/>
              </a:spcBef>
              <a:spcAft>
                <a:spcPct val="0"/>
              </a:spcAft>
              <a:defRPr sz="9300" b="1">
                <a:solidFill>
                  <a:srgbClr val="0F5494"/>
                </a:solidFill>
                <a:latin typeface="Verdana" pitchFamily="34" charset="0"/>
              </a:defRPr>
            </a:lvl8pPr>
            <a:lvl9pPr marL="6764708" algn="l" rtl="0" eaLnBrk="1" fontAlgn="base" hangingPunct="1">
              <a:spcBef>
                <a:spcPct val="0"/>
              </a:spcBef>
              <a:spcAft>
                <a:spcPct val="0"/>
              </a:spcAft>
              <a:defRPr sz="9300" b="1">
                <a:solidFill>
                  <a:srgbClr val="0F5494"/>
                </a:solidFill>
                <a:latin typeface="Verdana" pitchFamily="34" charset="0"/>
              </a:defRPr>
            </a:lvl9pPr>
          </a:lstStyle>
          <a:p>
            <a:pPr marL="9818" marR="0" lvl="0" indent="0" algn="ctr" defTabSz="914400" rtl="0" eaLnBrk="1" fontAlgn="base" latinLnBrk="0" hangingPunct="1">
              <a:lnSpc>
                <a:spcPct val="100000"/>
              </a:lnSpc>
              <a:spcBef>
                <a:spcPct val="0"/>
              </a:spcBef>
              <a:spcAft>
                <a:spcPct val="0"/>
              </a:spcAft>
              <a:buClrTx/>
              <a:buSzTx/>
              <a:buFontTx/>
              <a:buNone/>
              <a:tabLst/>
              <a:defRPr/>
            </a:pPr>
            <a:r>
              <a:rPr kumimoji="0" lang="fr-BE" sz="2900" b="1" i="0" u="none" strike="noStrike" kern="0" cap="none" spc="0" normalizeH="0" baseline="0" noProof="0" dirty="0">
                <a:ln>
                  <a:noFill/>
                </a:ln>
                <a:solidFill>
                  <a:srgbClr val="BBB831"/>
                </a:solidFill>
                <a:effectLst/>
                <a:uLnTx/>
                <a:uFillTx/>
                <a:latin typeface="EC Square Sans Pro" panose="020B0506040000020004" pitchFamily="34" charset="0"/>
                <a:ea typeface="+mj-ea"/>
                <a:cs typeface="+mj-cs"/>
              </a:rPr>
              <a:t>	EVOLUZIONE DELLE PRINCIPALI POLITICHE</a:t>
            </a:r>
            <a:endParaRPr kumimoji="0" lang="en-GB" sz="2900" b="1" i="0" u="none" strike="noStrike" kern="0" cap="none" spc="0" normalizeH="0" baseline="0" noProof="0" dirty="0">
              <a:ln>
                <a:noFill/>
              </a:ln>
              <a:solidFill>
                <a:srgbClr val="BBB831"/>
              </a:solidFill>
              <a:effectLst/>
              <a:uLnTx/>
              <a:uFillTx/>
              <a:latin typeface="EC Square Sans Pro" panose="020B0506040000020004" pitchFamily="34" charset="0"/>
              <a:ea typeface="+mj-ea"/>
              <a:cs typeface="+mj-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232328"/>
            <a:ext cx="606762" cy="799411"/>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888" y="908720"/>
            <a:ext cx="5580112" cy="528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1916" y="1412776"/>
            <a:ext cx="3321972" cy="4770537"/>
          </a:xfrm>
          <a:prstGeom prst="rect">
            <a:avLst/>
          </a:prstGeom>
          <a:noFill/>
          <a:ln w="28575">
            <a:solidFill>
              <a:srgbClr val="BBB831"/>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1F497D"/>
              </a:buClr>
              <a:buSzPct val="125000"/>
              <a:buFontTx/>
              <a:buNone/>
              <a:tabLst>
                <a:tab pos="812800" algn="l"/>
              </a:tabLst>
              <a:defRPr/>
            </a:pPr>
            <a:r>
              <a:rPr kumimoji="0" lang="it-IT" sz="2400" b="1" i="0" u="none" strike="noStrike" kern="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CONTESTO</a:t>
            </a: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r>
              <a:rPr kumimoji="0" lang="it-IT" sz="1800"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Brexit</a:t>
            </a:r>
            <a:r>
              <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 gap di circa </a:t>
            </a:r>
            <a:r>
              <a:rPr kumimoji="0" lang="it-IT" sz="1800" b="0" i="0" u="none" strike="noStrike" kern="0" cap="none" spc="0" normalizeH="0" baseline="0" noProof="0" dirty="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 </a:t>
            </a:r>
            <a:r>
              <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12 </a:t>
            </a:r>
            <a:r>
              <a:rPr kumimoji="0" lang="it-IT" sz="1800"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mil</a:t>
            </a:r>
            <a:endPar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endPar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r>
              <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rPr>
              <a:t>Nuove sfide: migrazione, sicurezza e difesa, ecc.</a:t>
            </a: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endParaRPr kumimoji="0" lang="it-IT" sz="800" b="0" i="0" u="none" strike="noStrike" kern="0" cap="none" spc="0" normalizeH="0" baseline="0" noProof="0" dirty="0">
              <a:ln>
                <a:noFill/>
              </a:ln>
              <a:solidFill>
                <a:srgbClr val="000000"/>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
                <a:srgbClr val="1F497D"/>
              </a:buClr>
              <a:buSzPct val="125000"/>
              <a:buFontTx/>
              <a:buNone/>
              <a:tabLst>
                <a:tab pos="812800" algn="l"/>
              </a:tabLst>
              <a:defRPr/>
            </a:pPr>
            <a:r>
              <a:rPr kumimoji="0" lang="it-IT" sz="2400" b="1" i="0" u="none" strike="noStrike" kern="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PARTE PAC del bilancio UE</a:t>
            </a: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r>
              <a:rPr kumimoji="0" lang="en-GB"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2014-2020</a:t>
            </a:r>
            <a:r>
              <a:rPr kumimoji="0" lang="en-GB" sz="18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en-GB" sz="1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37.6% </a:t>
            </a:r>
            <a:r>
              <a:rPr kumimoji="0" lang="en-GB" sz="18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(EU-28</a:t>
            </a:r>
            <a:r>
              <a:rPr kumimoji="0" lang="en-GB"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
                <a:srgbClr val="1F497D"/>
              </a:buClr>
              <a:buSzPct val="125000"/>
              <a:buFontTx/>
              <a:buNone/>
              <a:tabLst>
                <a:tab pos="812800" algn="l"/>
              </a:tabLst>
              <a:defRPr/>
            </a:pPr>
            <a:endParaRPr kumimoji="0" lang="en-GB"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r>
              <a:rPr kumimoji="0" lang="it-IT" sz="18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2021-2027: </a:t>
            </a:r>
            <a:r>
              <a:rPr kumimoji="0" lang="it-IT" sz="1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28.5% </a:t>
            </a:r>
            <a:r>
              <a:rPr kumimoji="0" lang="it-IT" sz="18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a:t>
            </a:r>
            <a:r>
              <a:rPr kumimoji="0" lang="it-IT" sz="1800"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EU-27) </a:t>
            </a:r>
            <a:r>
              <a:rPr kumimoji="0" lang="it-IT" sz="1400" b="0" i="1"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[Basato </a:t>
            </a:r>
            <a:r>
              <a:rPr kumimoji="0" lang="it-IT" sz="1400" b="0" i="1"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sulla proposta della </a:t>
            </a:r>
            <a:r>
              <a:rPr kumimoji="0" lang="it-IT" sz="1400" b="0" i="1"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COM]</a:t>
            </a:r>
            <a:endParaRPr kumimoji="0" lang="it-IT" sz="1400" b="0" i="1"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endParaRPr kumimoji="0" lang="en-GB" sz="1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363538" marR="0" lvl="0" indent="-363538" algn="l" defTabSz="914400" rtl="0" eaLnBrk="1" fontAlgn="auto" latinLnBrk="0" hangingPunct="1">
              <a:lnSpc>
                <a:spcPct val="100000"/>
              </a:lnSpc>
              <a:spcBef>
                <a:spcPts val="0"/>
              </a:spcBef>
              <a:spcAft>
                <a:spcPts val="600"/>
              </a:spcAft>
              <a:buClr>
                <a:srgbClr val="1F497D"/>
              </a:buClr>
              <a:buSzPct val="125000"/>
              <a:buFont typeface="Arial" panose="020B0604020202020204" pitchFamily="34" charset="0"/>
              <a:buChar char="•"/>
              <a:tabLst>
                <a:tab pos="812800" algn="l"/>
              </a:tabLst>
              <a:defRPr/>
            </a:pPr>
            <a:endParaRPr kumimoji="0" lang="it-IT" sz="1400" b="0" i="0" u="none" strike="noStrike" kern="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253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5577841"/>
            <a:ext cx="8496944" cy="11867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txBox="1">
            <a:spLocks/>
          </p:cNvSpPr>
          <p:nvPr/>
        </p:nvSpPr>
        <p:spPr>
          <a:xfrm>
            <a:off x="1427293" y="221782"/>
            <a:ext cx="7690309"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1200" cap="none" spc="0" normalizeH="0" baseline="0" noProof="0" dirty="0" smtClean="0">
                <a:ln>
                  <a:noFill/>
                </a:ln>
                <a:solidFill>
                  <a:srgbClr val="BBB831"/>
                </a:solidFill>
                <a:effectLst/>
                <a:uLnTx/>
                <a:uFillTx/>
                <a:latin typeface="EC Square Sans Pro" panose="020B0506040000020004" pitchFamily="34" charset="0"/>
                <a:ea typeface="+mj-ea"/>
                <a:cs typeface="Arial" panose="020B0604020202020204" pitchFamily="34" charset="0"/>
              </a:rPr>
              <a:t>PAC 2021-2027 </a:t>
            </a:r>
            <a:endParaRPr kumimoji="0" lang="en-GB" sz="3000" b="1" i="0" u="none" strike="noStrike" kern="0" cap="none" spc="0" normalizeH="0" baseline="0" noProof="0" dirty="0">
              <a:ln>
                <a:noFill/>
              </a:ln>
              <a:solidFill>
                <a:srgbClr val="BBB831"/>
              </a:solidFill>
              <a:effectLst/>
              <a:uLnTx/>
              <a:uFillTx/>
              <a:latin typeface="EC Square Sans Pro" panose="020B0506040000020004" pitchFamily="34" charset="0"/>
              <a:ea typeface="+mj-ea"/>
              <a:cs typeface="+mj-cs"/>
            </a:endParaRPr>
          </a:p>
        </p:txBody>
      </p:sp>
      <p:graphicFrame>
        <p:nvGraphicFramePr>
          <p:cNvPr id="49" name="Table 48"/>
          <p:cNvGraphicFramePr>
            <a:graphicFrameLocks noGrp="1"/>
          </p:cNvGraphicFramePr>
          <p:nvPr>
            <p:extLst/>
          </p:nvPr>
        </p:nvGraphicFramePr>
        <p:xfrm>
          <a:off x="323528" y="988666"/>
          <a:ext cx="8496944" cy="4611800"/>
        </p:xfrm>
        <a:graphic>
          <a:graphicData uri="http://schemas.openxmlformats.org/drawingml/2006/table">
            <a:tbl>
              <a:tblPr firstRow="1" bandRow="1">
                <a:tableStyleId>{5C22544A-7EE6-4342-B048-85BDC9FD1C3A}</a:tableStyleId>
              </a:tblPr>
              <a:tblGrid>
                <a:gridCol w="2417234">
                  <a:extLst>
                    <a:ext uri="{9D8B030D-6E8A-4147-A177-3AD203B41FA5}">
                      <a16:colId xmlns:a16="http://schemas.microsoft.com/office/drawing/2014/main" xmlns="" val="20000"/>
                    </a:ext>
                  </a:extLst>
                </a:gridCol>
                <a:gridCol w="1684739">
                  <a:extLst>
                    <a:ext uri="{9D8B030D-6E8A-4147-A177-3AD203B41FA5}">
                      <a16:colId xmlns:a16="http://schemas.microsoft.com/office/drawing/2014/main" xmlns="" val="20001"/>
                    </a:ext>
                  </a:extLst>
                </a:gridCol>
                <a:gridCol w="4394971">
                  <a:extLst>
                    <a:ext uri="{9D8B030D-6E8A-4147-A177-3AD203B41FA5}">
                      <a16:colId xmlns:a16="http://schemas.microsoft.com/office/drawing/2014/main" xmlns="" val="20003"/>
                    </a:ext>
                  </a:extLst>
                </a:gridCol>
              </a:tblGrid>
              <a:tr h="354152">
                <a:tc>
                  <a:txBody>
                    <a:bodyPr/>
                    <a:lstStyle/>
                    <a:p>
                      <a:endParaRPr lang="it-IT" sz="900" b="0" noProof="0" dirty="0" smtClean="0">
                        <a:solidFill>
                          <a:schemeClr val="bg2"/>
                        </a:solidFill>
                        <a:latin typeface="EC Square Sans Pro" panose="020B0506040000020004" pitchFamily="34" charset="0"/>
                      </a:endParaRPr>
                    </a:p>
                    <a:p>
                      <a:pPr algn="r"/>
                      <a:r>
                        <a:rPr lang="it-IT" sz="900" b="0" noProof="0" dirty="0" smtClean="0">
                          <a:solidFill>
                            <a:schemeClr val="bg2"/>
                          </a:solidFill>
                          <a:latin typeface="EC Square Sans Pro" panose="020B0506040000020004" pitchFamily="34" charset="0"/>
                        </a:rPr>
                        <a:t>(milioni</a:t>
                      </a:r>
                      <a:r>
                        <a:rPr lang="it-IT" sz="900" b="0" baseline="0" noProof="0" dirty="0" smtClean="0">
                          <a:solidFill>
                            <a:schemeClr val="bg2"/>
                          </a:solidFill>
                          <a:latin typeface="EC Square Sans Pro" panose="020B0506040000020004" pitchFamily="34" charset="0"/>
                        </a:rPr>
                        <a:t> di € in prezzi correnti)</a:t>
                      </a:r>
                    </a:p>
                  </a:txBody>
                  <a:tcPr marL="79835" marR="79835" marT="39916" marB="39916">
                    <a:lnL w="19050" cap="flat" cmpd="sng" algn="ctr">
                      <a:solidFill>
                        <a:schemeClr val="tx2"/>
                      </a:solidFill>
                      <a:prstDash val="solid"/>
                      <a:round/>
                      <a:headEnd type="none" w="med" len="med"/>
                      <a:tailEnd type="none" w="med" len="med"/>
                    </a:lnL>
                    <a:lnT w="19050" cap="flat" cmpd="sng" algn="ctr">
                      <a:solidFill>
                        <a:schemeClr val="tx2"/>
                      </a:solidFill>
                      <a:prstDash val="solid"/>
                      <a:round/>
                      <a:headEnd type="none" w="med" len="med"/>
                      <a:tailEnd type="none" w="med" len="med"/>
                    </a:lnT>
                    <a:solidFill>
                      <a:schemeClr val="bg1"/>
                    </a:solidFill>
                  </a:tcPr>
                </a:tc>
                <a:tc>
                  <a:txBody>
                    <a:bodyPr/>
                    <a:lstStyle/>
                    <a:p>
                      <a:pPr algn="ctr"/>
                      <a:r>
                        <a:rPr lang="it-IT" sz="1400" noProof="0" dirty="0" smtClean="0">
                          <a:solidFill>
                            <a:schemeClr val="bg2"/>
                          </a:solidFill>
                          <a:latin typeface="EC Square Sans Pro" panose="020B0506040000020004" pitchFamily="34" charset="0"/>
                        </a:rPr>
                        <a:t>Importi PAC</a:t>
                      </a:r>
                      <a:endParaRPr lang="it-IT" sz="1400" b="1" kern="1200" noProof="0" dirty="0" smtClean="0">
                        <a:solidFill>
                          <a:schemeClr val="bg2"/>
                        </a:solidFill>
                        <a:latin typeface="EC Square Sans Pro" panose="020B0506040000020004" pitchFamily="34" charset="0"/>
                        <a:ea typeface="+mn-ea"/>
                        <a:cs typeface="+mn-cs"/>
                      </a:endParaRPr>
                    </a:p>
                  </a:txBody>
                  <a:tcPr marL="79835" marR="79835" marT="39916" marB="39916">
                    <a:lnT w="19050" cap="flat" cmpd="sng" algn="ctr">
                      <a:solidFill>
                        <a:schemeClr val="tx2"/>
                      </a:solidFill>
                      <a:prstDash val="solid"/>
                      <a:round/>
                      <a:headEnd type="none" w="med" len="med"/>
                      <a:tailEnd type="none" w="med" len="med"/>
                    </a:lnT>
                    <a:solidFill>
                      <a:schemeClr val="accent2"/>
                    </a:solidFill>
                  </a:tcPr>
                </a:tc>
                <a:tc>
                  <a:txBody>
                    <a:bodyPr/>
                    <a:lstStyle/>
                    <a:p>
                      <a:pPr algn="ctr"/>
                      <a:r>
                        <a:rPr lang="it-IT" sz="1400" b="1" kern="1200" noProof="0" dirty="0" smtClean="0">
                          <a:solidFill>
                            <a:schemeClr val="bg2"/>
                          </a:solidFill>
                          <a:latin typeface="EC Square Sans Pro" panose="020B0506040000020004" pitchFamily="34" charset="0"/>
                          <a:ea typeface="+mn-ea"/>
                          <a:cs typeface="+mn-cs"/>
                        </a:rPr>
                        <a:t>Commenti</a:t>
                      </a:r>
                      <a:r>
                        <a:rPr lang="it-IT" sz="900" b="0" kern="1200" noProof="0" dirty="0" smtClean="0">
                          <a:solidFill>
                            <a:schemeClr val="bg2"/>
                          </a:solidFill>
                          <a:latin typeface="EC Square Sans Pro" panose="020B0506040000020004" pitchFamily="34" charset="0"/>
                          <a:ea typeface="+mn-ea"/>
                          <a:cs typeface="+mn-cs"/>
                        </a:rPr>
                        <a:t> </a:t>
                      </a:r>
                      <a:endParaRPr lang="it-IT" sz="900" b="0" kern="1200" noProof="0" dirty="0">
                        <a:solidFill>
                          <a:schemeClr val="bg2"/>
                        </a:solidFill>
                        <a:latin typeface="EC Square Sans Pro" panose="020B0506040000020004" pitchFamily="34" charset="0"/>
                        <a:ea typeface="+mn-ea"/>
                        <a:cs typeface="+mn-cs"/>
                      </a:endParaRPr>
                    </a:p>
                  </a:txBody>
                  <a:tcPr marL="79835" marR="79835" marT="39916" marB="39916">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solidFill>
                      <a:schemeClr val="accent2"/>
                    </a:solidFill>
                  </a:tcPr>
                </a:tc>
                <a:extLst>
                  <a:ext uri="{0D108BD9-81ED-4DB2-BD59-A6C34878D82A}">
                    <a16:rowId xmlns:a16="http://schemas.microsoft.com/office/drawing/2014/main" xmlns="" val="10000"/>
                  </a:ext>
                </a:extLst>
              </a:tr>
              <a:tr h="293192">
                <a:tc>
                  <a:txBody>
                    <a:bodyPr/>
                    <a:lstStyle/>
                    <a:p>
                      <a:r>
                        <a:rPr lang="it-IT" sz="1400" b="1" noProof="0" dirty="0" smtClean="0">
                          <a:solidFill>
                            <a:schemeClr val="bg1"/>
                          </a:solidFill>
                          <a:latin typeface="EC Square Sans Pro" panose="020B0506040000020004" pitchFamily="34" charset="0"/>
                        </a:rPr>
                        <a:t>PAC (Totale)</a:t>
                      </a:r>
                    </a:p>
                  </a:txBody>
                  <a:tcPr marL="79835" marR="79835" marT="39916" marB="39916">
                    <a:lnL w="19050" cap="flat" cmpd="sng" algn="ctr">
                      <a:solidFill>
                        <a:schemeClr val="tx2"/>
                      </a:solidFill>
                      <a:prstDash val="solid"/>
                      <a:round/>
                      <a:headEnd type="none" w="med" len="med"/>
                      <a:tailEnd type="none" w="med" len="med"/>
                    </a:lnL>
                    <a:solidFill>
                      <a:schemeClr val="tx1"/>
                    </a:solidFill>
                  </a:tcPr>
                </a:tc>
                <a:tc>
                  <a:txBody>
                    <a:bodyPr/>
                    <a:lstStyle/>
                    <a:p>
                      <a:pPr algn="r"/>
                      <a:r>
                        <a:rPr lang="it-IT" sz="1400" noProof="0" dirty="0" smtClean="0">
                          <a:solidFill>
                            <a:schemeClr val="bg2"/>
                          </a:solidFill>
                          <a:latin typeface="EC Square Sans Pro" panose="020B0506040000020004" pitchFamily="34" charset="0"/>
                        </a:rPr>
                        <a:t>365</a:t>
                      </a:r>
                      <a:r>
                        <a:rPr lang="it-IT" sz="1400" baseline="0" noProof="0" dirty="0" smtClean="0">
                          <a:solidFill>
                            <a:schemeClr val="bg2"/>
                          </a:solidFill>
                          <a:latin typeface="EC Square Sans Pro" panose="020B0506040000020004" pitchFamily="34" charset="0"/>
                        </a:rPr>
                        <a:t> 006</a:t>
                      </a:r>
                      <a:endParaRPr lang="it-IT" sz="1400" noProof="0" dirty="0">
                        <a:solidFill>
                          <a:schemeClr val="bg2"/>
                        </a:solidFill>
                        <a:latin typeface="EC Square Sans Pro" panose="020B0506040000020004" pitchFamily="34" charset="0"/>
                      </a:endParaRPr>
                    </a:p>
                  </a:txBody>
                  <a:tcPr marL="79835" marR="79835" marT="39916" marB="39916">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82563" marR="0" lvl="0" indent="-182563" algn="l" defTabSz="914400" rtl="0" eaLnBrk="1" fontAlgn="auto" latinLnBrk="0" hangingPunct="1">
                        <a:lnSpc>
                          <a:spcPct val="100000"/>
                        </a:lnSpc>
                        <a:spcBef>
                          <a:spcPts val="0"/>
                        </a:spcBef>
                        <a:spcAft>
                          <a:spcPts val="300"/>
                        </a:spcAft>
                        <a:buClr>
                          <a:schemeClr val="tx1"/>
                        </a:buClr>
                        <a:buSzTx/>
                        <a:buFont typeface="Wingdings" panose="05000000000000000000" pitchFamily="2" charset="2"/>
                        <a:buChar char="§"/>
                        <a:tabLst/>
                        <a:defRP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 del</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bilancio UE 2021-2027: 28.5%</a:t>
                      </a: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txBody>
                  <a:tcPr marL="79835" marR="79835" marT="39916" marB="39916">
                    <a:lnR w="1905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3"/>
                  </a:ext>
                </a:extLst>
              </a:tr>
              <a:tr h="423868">
                <a:tc>
                  <a:txBody>
                    <a:bodyPr/>
                    <a:lstStyle/>
                    <a:p>
                      <a:r>
                        <a:rPr lang="it-IT" sz="1400" b="1" noProof="0" dirty="0" smtClean="0">
                          <a:solidFill>
                            <a:schemeClr val="bg1"/>
                          </a:solidFill>
                          <a:latin typeface="EC Square Sans Pro" panose="020B0506040000020004" pitchFamily="34" charset="0"/>
                        </a:rPr>
                        <a:t>Fondo</a:t>
                      </a:r>
                      <a:r>
                        <a:rPr lang="it-IT" sz="1400" b="1" baseline="0" noProof="0" dirty="0" smtClean="0">
                          <a:solidFill>
                            <a:schemeClr val="bg1"/>
                          </a:solidFill>
                          <a:latin typeface="EC Square Sans Pro" panose="020B0506040000020004" pitchFamily="34" charset="0"/>
                        </a:rPr>
                        <a:t> “FEAGA”</a:t>
                      </a:r>
                      <a:r>
                        <a:rPr lang="it-IT" sz="1400" baseline="0" noProof="0" dirty="0" smtClean="0">
                          <a:solidFill>
                            <a:schemeClr val="bg2"/>
                          </a:solidFill>
                          <a:latin typeface="EC Square Sans Pro" panose="020B0506040000020004" pitchFamily="34" charset="0"/>
                        </a:rPr>
                        <a:t> per il sostegno al reddito e ai mercati (Pilastro I), di cui:</a:t>
                      </a:r>
                      <a:endParaRPr lang="it-IT" sz="1400" noProof="0" dirty="0">
                        <a:solidFill>
                          <a:schemeClr val="bg2"/>
                        </a:solidFill>
                        <a:latin typeface="EC Square Sans Pro" panose="020B0506040000020004" pitchFamily="34" charset="0"/>
                      </a:endParaRPr>
                    </a:p>
                  </a:txBody>
                  <a:tcPr marL="79835" marR="79835" marT="39916" marB="39916">
                    <a:lnL w="190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chemeClr val="tx1"/>
                    </a:solidFill>
                  </a:tcPr>
                </a:tc>
                <a:tc>
                  <a:txBody>
                    <a:bodyPr/>
                    <a:lstStyle/>
                    <a:p>
                      <a:pPr algn="r"/>
                      <a:r>
                        <a:rPr lang="it-IT" sz="1400" noProof="0" dirty="0" smtClean="0">
                          <a:solidFill>
                            <a:schemeClr val="bg2"/>
                          </a:solidFill>
                          <a:latin typeface="EC Square Sans Pro" panose="020B0506040000020004" pitchFamily="34" charset="0"/>
                        </a:rPr>
                        <a:t>286 195</a:t>
                      </a:r>
                      <a:endParaRPr lang="it-IT" sz="1400" noProof="0" dirty="0">
                        <a:solidFill>
                          <a:schemeClr val="bg2"/>
                        </a:solidFill>
                        <a:latin typeface="EC Square Sans Pro" panose="020B0506040000020004" pitchFamily="34" charset="0"/>
                      </a:endParaRPr>
                    </a:p>
                  </a:txBody>
                  <a:tcPr marL="79835" marR="79835" marT="39916" marB="399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bg1">
                        <a:lumMod val="85000"/>
                      </a:schemeClr>
                    </a:solidFill>
                  </a:tcPr>
                </a:tc>
                <a:tc rowSpan="4">
                  <a:txBody>
                    <a:bodyPr/>
                    <a:lstStyle/>
                    <a:p>
                      <a:pPr marL="182563" marR="0" lvl="0" indent="-182563" algn="l" defTabSz="914400" rtl="0" eaLnBrk="1" fontAlgn="auto" latinLnBrk="0" hangingPunct="1">
                        <a:lnSpc>
                          <a:spcPct val="100000"/>
                        </a:lnSpc>
                        <a:spcBef>
                          <a:spcPts val="0"/>
                        </a:spcBef>
                        <a:spcAft>
                          <a:spcPts val="300"/>
                        </a:spcAft>
                        <a:buClr>
                          <a:schemeClr val="tx1"/>
                        </a:buClr>
                        <a:buSzTx/>
                        <a:buFont typeface="Wingdings" panose="05000000000000000000" pitchFamily="2" charset="2"/>
                        <a:buChar char="§"/>
                        <a:tabLst/>
                        <a:defRP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Generalmente finanziato totalmente dall’UE</a:t>
                      </a:r>
                    </a:p>
                    <a:p>
                      <a:pPr marL="182563" indent="-182563">
                        <a:spcAft>
                          <a:spcPts val="300"/>
                        </a:spcAft>
                        <a:buClr>
                          <a:schemeClr val="tx1"/>
                        </a:buClr>
                        <a:buFont typeface="Wingdings" panose="05000000000000000000" pitchFamily="2" charset="2"/>
                        <a:buChar cha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Taglio ai pagamenti diretti</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del</a:t>
                      </a: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 3,9%</a:t>
                      </a:r>
                    </a:p>
                    <a:p>
                      <a:pPr marL="182563" indent="-182563">
                        <a:spcAft>
                          <a:spcPts val="300"/>
                        </a:spcAft>
                        <a:buClr>
                          <a:schemeClr val="tx1"/>
                        </a:buClr>
                        <a:buFont typeface="Wingdings" panose="05000000000000000000" pitchFamily="2" charset="2"/>
                        <a:buChar cha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Ulteriore convergenza dei livelli</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di pagamenti diretti tra gli SM</a:t>
                      </a: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p>
                      <a:pPr marL="182563" indent="-182563">
                        <a:spcAft>
                          <a:spcPts val="300"/>
                        </a:spcAft>
                        <a:buClr>
                          <a:schemeClr val="tx1"/>
                        </a:buClr>
                        <a:buFont typeface="Wingdings" panose="05000000000000000000" pitchFamily="2" charset="2"/>
                        <a:buChar char="§"/>
                      </a:pP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p>
                      <a:pPr marL="182563" indent="-182563">
                        <a:spcAft>
                          <a:spcPts val="300"/>
                        </a:spcAft>
                        <a:buClr>
                          <a:schemeClr val="tx1"/>
                        </a:buClr>
                        <a:buFont typeface="Wingdings" panose="05000000000000000000" pitchFamily="2" charset="2"/>
                        <a:buChar cha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3,9% di tagli per tutti i regimi di mercato con dotazione finanziaria (eccetto regimi</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nelle scuole e apicoltura)</a:t>
                      </a: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300"/>
                        </a:spcAft>
                        <a:buClr>
                          <a:schemeClr val="tx1"/>
                        </a:buClr>
                        <a:buSzTx/>
                        <a:buFont typeface="Wingdings" panose="05000000000000000000" pitchFamily="2" charset="2"/>
                        <a:buChar char="§"/>
                        <a:tabLst/>
                        <a:defRP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Riserva agricola – almeno 400 milioni EUR, importi non utilizzati in un anno riportati al successivo, a cominciare dagli importi del</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2020</a:t>
                      </a: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300"/>
                        </a:spcAft>
                        <a:buClr>
                          <a:schemeClr val="tx1"/>
                        </a:buClr>
                        <a:buSzTx/>
                        <a:buFont typeface="Wingdings" panose="05000000000000000000" pitchFamily="2" charset="2"/>
                        <a:buChar char="§"/>
                        <a:tabLst/>
                        <a:defRPr/>
                      </a:pPr>
                      <a:r>
                        <a:rPr lang="it-IT" sz="1200" b="0" i="0" kern="0" noProof="0" dirty="0" smtClean="0">
                          <a:solidFill>
                            <a:schemeClr val="bg2"/>
                          </a:solidFill>
                          <a:latin typeface="EC Square Sans Pro" panose="020B0506040000020004" pitchFamily="34" charset="0"/>
                          <a:ea typeface="+mn-ea"/>
                          <a:cs typeface="Arial" panose="020B0604020202020204" pitchFamily="34" charset="0"/>
                        </a:rPr>
                        <a:t>Previste</a:t>
                      </a:r>
                      <a:r>
                        <a:rPr lang="it-IT" sz="1200" b="0" i="0" kern="0" baseline="0" noProof="0" dirty="0" smtClean="0">
                          <a:solidFill>
                            <a:schemeClr val="bg2"/>
                          </a:solidFill>
                          <a:latin typeface="EC Square Sans Pro" panose="020B0506040000020004" pitchFamily="34" charset="0"/>
                          <a:ea typeface="+mn-ea"/>
                          <a:cs typeface="Arial" panose="020B0604020202020204" pitchFamily="34" charset="0"/>
                        </a:rPr>
                        <a:t> meno entrate con destinazione specifica (nuovo modello di attuazione della PAC)</a:t>
                      </a:r>
                      <a:endParaRPr lang="it-IT" sz="1200" b="0" i="0" kern="0" noProof="0" dirty="0" smtClean="0">
                        <a:solidFill>
                          <a:schemeClr val="bg2"/>
                        </a:solidFill>
                        <a:latin typeface="EC Square Sans Pro" panose="020B0506040000020004" pitchFamily="34" charset="0"/>
                        <a:ea typeface="+mn-ea"/>
                        <a:cs typeface="Arial" panose="020B0604020202020204" pitchFamily="34" charset="0"/>
                      </a:endParaRPr>
                    </a:p>
                  </a:txBody>
                  <a:tcPr marL="79835" marR="79835" marT="39916" marB="39916">
                    <a:lnL w="127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4"/>
                  </a:ext>
                </a:extLst>
              </a:tr>
              <a:tr h="593219">
                <a:tc>
                  <a:txBody>
                    <a:bodyPr/>
                    <a:lstStyle/>
                    <a:p>
                      <a:pPr marL="182563" indent="-182563">
                        <a:spcAft>
                          <a:spcPts val="300"/>
                        </a:spcAft>
                        <a:buClr>
                          <a:schemeClr val="tx2"/>
                        </a:buClr>
                        <a:buFont typeface="Wingdings" panose="05000000000000000000" pitchFamily="2" charset="2"/>
                        <a:buChar char="§"/>
                      </a:pPr>
                      <a:r>
                        <a:rPr lang="it-IT" sz="1200" i="1" baseline="0" noProof="0" dirty="0" smtClean="0">
                          <a:solidFill>
                            <a:schemeClr val="bg2"/>
                          </a:solidFill>
                          <a:latin typeface="EC Square Sans Pro" panose="020B0506040000020004" pitchFamily="34" charset="0"/>
                        </a:rPr>
                        <a:t>Pagamenti diretti (inclusi POSEI)</a:t>
                      </a:r>
                      <a:endParaRPr lang="it-IT" sz="1200" i="1" noProof="0" dirty="0">
                        <a:solidFill>
                          <a:schemeClr val="bg2"/>
                        </a:solidFill>
                        <a:latin typeface="EC Square Sans Pro" panose="020B0506040000020004" pitchFamily="34" charset="0"/>
                      </a:endParaRPr>
                    </a:p>
                  </a:txBody>
                  <a:tcPr marL="79835" marR="79835" marT="39916" marB="39916">
                    <a:lnL w="190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it-IT" sz="1200" i="1" noProof="0" dirty="0" smtClean="0">
                          <a:solidFill>
                            <a:schemeClr val="bg2"/>
                          </a:solidFill>
                          <a:latin typeface="EC Square Sans Pro" panose="020B0506040000020004" pitchFamily="34" charset="0"/>
                        </a:rPr>
                        <a:t>267 485</a:t>
                      </a:r>
                      <a:endParaRPr lang="it-IT" sz="1200" i="1" noProof="0" dirty="0">
                        <a:solidFill>
                          <a:schemeClr val="bg2"/>
                        </a:solidFill>
                        <a:latin typeface="EC Square Sans Pro" panose="020B0506040000020004" pitchFamily="34" charset="0"/>
                      </a:endParaRPr>
                    </a:p>
                  </a:txBody>
                  <a:tcPr marL="79835" marR="79835" marT="39916" marB="399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vMerge="1">
                  <a:txBody>
                    <a:bodyPr/>
                    <a:lstStyle/>
                    <a:p>
                      <a:pPr marL="182563" marR="0" lvl="0" indent="-182563" algn="l" defTabSz="914400" rtl="0" eaLnBrk="1" fontAlgn="auto" latinLnBrk="0" hangingPunct="1">
                        <a:lnSpc>
                          <a:spcPct val="100000"/>
                        </a:lnSpc>
                        <a:spcBef>
                          <a:spcPts val="0"/>
                        </a:spcBef>
                        <a:spcAft>
                          <a:spcPts val="300"/>
                        </a:spcAft>
                        <a:buClr>
                          <a:schemeClr val="tx1"/>
                        </a:buClr>
                        <a:buSzTx/>
                        <a:buFont typeface="Wingdings" panose="05000000000000000000" pitchFamily="2" charset="2"/>
                        <a:buChar char="§"/>
                        <a:tabLst/>
                        <a:defRPr/>
                      </a:pPr>
                      <a:endParaRPr lang="en-US" sz="1200" b="0" i="0" kern="0" dirty="0" smtClean="0">
                        <a:solidFill>
                          <a:schemeClr val="bg2"/>
                        </a:solidFill>
                        <a:latin typeface="Arial" panose="020B0604020202020204" pitchFamily="34" charset="0"/>
                        <a:ea typeface="+mn-ea"/>
                        <a:cs typeface="Arial" panose="020B0604020202020204" pitchFamily="34" charset="0"/>
                      </a:endParaRPr>
                    </a:p>
                  </a:txBody>
                  <a:tcPr marL="79835" marR="79835" marT="39916" marB="39916">
                    <a:lnR w="12700" cap="flat" cmpd="sng" algn="ctr">
                      <a:solidFill>
                        <a:srgbClr val="0F549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5"/>
                  </a:ext>
                </a:extLst>
              </a:tr>
              <a:tr h="593219">
                <a:tc>
                  <a:txBody>
                    <a:bodyPr/>
                    <a:lstStyle/>
                    <a:p>
                      <a:pPr marL="182563" marR="0" lvl="0" indent="-182563" algn="l" defTabSz="914400" rtl="0" eaLnBrk="1" fontAlgn="auto" latinLnBrk="0" hangingPunct="1">
                        <a:lnSpc>
                          <a:spcPct val="100000"/>
                        </a:lnSpc>
                        <a:spcBef>
                          <a:spcPts val="0"/>
                        </a:spcBef>
                        <a:spcAft>
                          <a:spcPts val="300"/>
                        </a:spcAft>
                        <a:buClr>
                          <a:schemeClr val="tx2"/>
                        </a:buClr>
                        <a:buSzTx/>
                        <a:buFont typeface="Wingdings" panose="05000000000000000000" pitchFamily="2" charset="2"/>
                        <a:buChar char="§"/>
                        <a:tabLst/>
                        <a:defRPr/>
                      </a:pPr>
                      <a:r>
                        <a:rPr lang="it-IT" sz="1200" i="1" baseline="0" noProof="0" dirty="0" smtClean="0">
                          <a:solidFill>
                            <a:schemeClr val="bg2"/>
                          </a:solidFill>
                          <a:latin typeface="EC Square Sans Pro" panose="020B0506040000020004" pitchFamily="34" charset="0"/>
                        </a:rPr>
                        <a:t>Misure di mercato</a:t>
                      </a:r>
                      <a:endParaRPr lang="it-IT" sz="1200" i="1" noProof="0" dirty="0" smtClean="0">
                        <a:solidFill>
                          <a:schemeClr val="bg2"/>
                        </a:solidFill>
                        <a:latin typeface="EC Square Sans Pro" panose="020B0506040000020004" pitchFamily="34" charset="0"/>
                      </a:endParaRPr>
                    </a:p>
                  </a:txBody>
                  <a:tcPr marL="79835" marR="79835" marT="39916" marB="39916">
                    <a:lnL w="190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it-IT" sz="1200" i="1" noProof="0" dirty="0" smtClean="0">
                          <a:solidFill>
                            <a:schemeClr val="bg2"/>
                          </a:solidFill>
                          <a:latin typeface="EC Square Sans Pro" panose="020B0506040000020004" pitchFamily="34" charset="0"/>
                        </a:rPr>
                        <a:t>19 870</a:t>
                      </a:r>
                      <a:endParaRPr lang="it-IT" sz="1200" i="1" noProof="0" dirty="0">
                        <a:solidFill>
                          <a:schemeClr val="bg2"/>
                        </a:solidFill>
                        <a:latin typeface="EC Square Sans Pro" panose="020B0506040000020004" pitchFamily="34" charset="0"/>
                      </a:endParaRPr>
                    </a:p>
                  </a:txBody>
                  <a:tcPr marL="79835" marR="79835" marT="39916" marB="399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vMerge="1">
                  <a:txBody>
                    <a:bodyPr/>
                    <a:lstStyle/>
                    <a:p>
                      <a:pPr marL="182563" indent="-182563">
                        <a:spcAft>
                          <a:spcPts val="300"/>
                        </a:spcAft>
                        <a:buClr>
                          <a:schemeClr val="tx1"/>
                        </a:buClr>
                        <a:buFont typeface="Wingdings" panose="05000000000000000000" pitchFamily="2" charset="2"/>
                        <a:buChar char="§"/>
                      </a:pPr>
                      <a:endParaRPr lang="en-US" sz="1200" b="0" i="0" kern="0" dirty="0" smtClean="0">
                        <a:solidFill>
                          <a:schemeClr val="bg2"/>
                        </a:solidFill>
                        <a:latin typeface="Arial" panose="020B0604020202020204" pitchFamily="34" charset="0"/>
                        <a:ea typeface="+mn-ea"/>
                        <a:cs typeface="Arial" panose="020B0604020202020204" pitchFamily="34" charset="0"/>
                      </a:endParaRPr>
                    </a:p>
                  </a:txBody>
                  <a:tcPr marL="79835" marR="79835" marT="39916" marB="39916">
                    <a:lnR w="12700" cap="flat" cmpd="sng" algn="ctr">
                      <a:solidFill>
                        <a:srgbClr val="0F549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997103858"/>
                  </a:ext>
                </a:extLst>
              </a:tr>
              <a:tr h="1075566">
                <a:tc>
                  <a:txBody>
                    <a:bodyPr/>
                    <a:lstStyle/>
                    <a:p>
                      <a:pPr marL="182563" marR="0" lvl="0" indent="-182563" algn="l" defTabSz="914400" rtl="0" eaLnBrk="1" fontAlgn="auto" latinLnBrk="0" hangingPunct="1">
                        <a:lnSpc>
                          <a:spcPct val="100000"/>
                        </a:lnSpc>
                        <a:spcBef>
                          <a:spcPts val="0"/>
                        </a:spcBef>
                        <a:spcAft>
                          <a:spcPts val="300"/>
                        </a:spcAft>
                        <a:buClr>
                          <a:schemeClr val="tx2"/>
                        </a:buClr>
                        <a:buSzTx/>
                        <a:buFont typeface="Wingdings" panose="05000000000000000000" pitchFamily="2" charset="2"/>
                        <a:buChar char="§"/>
                        <a:tabLst/>
                        <a:defRPr/>
                      </a:pPr>
                      <a:r>
                        <a:rPr lang="it-IT" sz="1200" i="1" noProof="0" dirty="0" smtClean="0">
                          <a:solidFill>
                            <a:schemeClr val="bg2"/>
                          </a:solidFill>
                          <a:latin typeface="EC Square Sans Pro" panose="020B0506040000020004" pitchFamily="34" charset="0"/>
                        </a:rPr>
                        <a:t>Entrate con destinazione specifica</a:t>
                      </a:r>
                    </a:p>
                  </a:txBody>
                  <a:tcPr marL="79835" marR="79835" marT="39916" marB="39916">
                    <a:lnL w="190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solidFill>
                      <a:schemeClr val="tx1"/>
                    </a:solidFill>
                  </a:tcPr>
                </a:tc>
                <a:tc>
                  <a:txBody>
                    <a:bodyPr/>
                    <a:lstStyle/>
                    <a:p>
                      <a:pPr algn="r"/>
                      <a:r>
                        <a:rPr lang="it-IT" sz="1200" i="1" noProof="0" dirty="0" smtClean="0">
                          <a:solidFill>
                            <a:schemeClr val="bg2"/>
                          </a:solidFill>
                          <a:latin typeface="EC Square Sans Pro" panose="020B0506040000020004" pitchFamily="34" charset="0"/>
                        </a:rPr>
                        <a:t>-1 160</a:t>
                      </a:r>
                      <a:endParaRPr lang="it-IT" sz="1200" i="1" noProof="0" dirty="0">
                        <a:solidFill>
                          <a:schemeClr val="bg2"/>
                        </a:solidFill>
                        <a:latin typeface="EC Square Sans Pro" panose="020B0506040000020004" pitchFamily="34" charset="0"/>
                      </a:endParaRPr>
                    </a:p>
                  </a:txBody>
                  <a:tcPr marL="79835" marR="79835" marT="39916" marB="399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marL="182563" indent="-182563">
                        <a:spcAft>
                          <a:spcPts val="300"/>
                        </a:spcAft>
                        <a:buClr>
                          <a:schemeClr val="tx1"/>
                        </a:buClr>
                        <a:buFont typeface="Wingdings" panose="05000000000000000000" pitchFamily="2" charset="2"/>
                        <a:buChar char="§"/>
                      </a:pPr>
                      <a:endParaRPr lang="en-US" sz="1200" b="0" i="0" kern="0" dirty="0" smtClean="0">
                        <a:solidFill>
                          <a:schemeClr val="bg2"/>
                        </a:solidFill>
                        <a:latin typeface="Arial" panose="020B0604020202020204" pitchFamily="34" charset="0"/>
                        <a:ea typeface="+mn-ea"/>
                        <a:cs typeface="Arial" panose="020B0604020202020204" pitchFamily="34" charset="0"/>
                      </a:endParaRPr>
                    </a:p>
                  </a:txBody>
                  <a:tcPr marL="79835" marR="79835" marT="39916" marB="39916">
                    <a:lnR w="12700" cap="flat" cmpd="sng" algn="ctr">
                      <a:solidFill>
                        <a:srgbClr val="0F549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299485782"/>
                  </a:ext>
                </a:extLst>
              </a:tr>
              <a:tr h="982540">
                <a:tc>
                  <a:txBody>
                    <a:bodyPr/>
                    <a:lstStyle/>
                    <a:p>
                      <a:r>
                        <a:rPr lang="it-IT" sz="1400" b="1" kern="1200" baseline="0" noProof="0" dirty="0" smtClean="0">
                          <a:solidFill>
                            <a:schemeClr val="bg1"/>
                          </a:solidFill>
                          <a:latin typeface="EC Square Sans Pro" panose="020B0506040000020004" pitchFamily="34" charset="0"/>
                          <a:ea typeface="+mn-ea"/>
                          <a:cs typeface="+mn-cs"/>
                        </a:rPr>
                        <a:t>Fondo “FEASR” </a:t>
                      </a:r>
                      <a:r>
                        <a:rPr lang="it-IT" sz="1400" kern="1200" baseline="0" noProof="0" dirty="0" smtClean="0">
                          <a:solidFill>
                            <a:schemeClr val="bg2"/>
                          </a:solidFill>
                          <a:latin typeface="EC Square Sans Pro" panose="020B0506040000020004" pitchFamily="34" charset="0"/>
                          <a:ea typeface="+mn-ea"/>
                          <a:cs typeface="+mn-cs"/>
                        </a:rPr>
                        <a:t>per lo sviluppo rurale (Pilastro II)</a:t>
                      </a:r>
                      <a:endParaRPr lang="it-IT" sz="1400" kern="1200" baseline="0" noProof="0" dirty="0">
                        <a:solidFill>
                          <a:schemeClr val="bg2"/>
                        </a:solidFill>
                        <a:latin typeface="EC Square Sans Pro" panose="020B0506040000020004" pitchFamily="34" charset="0"/>
                        <a:ea typeface="+mn-ea"/>
                        <a:cs typeface="+mn-cs"/>
                      </a:endParaRPr>
                    </a:p>
                  </a:txBody>
                  <a:tcPr marL="79835" marR="79835" marT="39916" marB="39916">
                    <a:lnL w="19050" cap="flat" cmpd="sng" algn="ctr">
                      <a:solidFill>
                        <a:schemeClr val="tx2"/>
                      </a:solidFill>
                      <a:prstDash val="solid"/>
                      <a:round/>
                      <a:headEnd type="none" w="med" len="med"/>
                      <a:tailEnd type="none" w="med" len="med"/>
                    </a:lnL>
                    <a:lnB w="19050" cap="flat" cmpd="sng" algn="ctr">
                      <a:solidFill>
                        <a:schemeClr val="tx2"/>
                      </a:solidFill>
                      <a:prstDash val="solid"/>
                      <a:round/>
                      <a:headEnd type="none" w="med" len="med"/>
                      <a:tailEnd type="none" w="med" len="med"/>
                    </a:lnB>
                    <a:solidFill>
                      <a:schemeClr val="tx1"/>
                    </a:solidFill>
                  </a:tcPr>
                </a:tc>
                <a:tc>
                  <a:txBody>
                    <a:bodyPr/>
                    <a:lstStyle/>
                    <a:p>
                      <a:pPr algn="r"/>
                      <a:r>
                        <a:rPr lang="it-IT" sz="1400" noProof="0" dirty="0" smtClean="0">
                          <a:solidFill>
                            <a:schemeClr val="bg2"/>
                          </a:solidFill>
                          <a:latin typeface="EC Square Sans Pro" panose="020B0506040000020004" pitchFamily="34" charset="0"/>
                        </a:rPr>
                        <a:t>78 811</a:t>
                      </a:r>
                      <a:endParaRPr lang="it-IT" sz="1400" noProof="0" dirty="0">
                        <a:solidFill>
                          <a:schemeClr val="bg2"/>
                        </a:solidFill>
                        <a:latin typeface="EC Square Sans Pro" panose="020B0506040000020004" pitchFamily="34" charset="0"/>
                      </a:endParaRPr>
                    </a:p>
                  </a:txBody>
                  <a:tcPr marL="79835" marR="79835" marT="39916" marB="39916">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lumMod val="85000"/>
                      </a:schemeClr>
                    </a:solidFill>
                  </a:tcPr>
                </a:tc>
                <a:tc>
                  <a:txBody>
                    <a:bodyPr/>
                    <a:lstStyle/>
                    <a:p>
                      <a:pPr marL="182563" indent="-182563">
                        <a:spcAft>
                          <a:spcPts val="300"/>
                        </a:spcAft>
                        <a:buClr>
                          <a:schemeClr val="tx1"/>
                        </a:buClr>
                        <a:buFont typeface="Wingdings" panose="05000000000000000000" pitchFamily="2" charset="2"/>
                        <a:buChar char="§"/>
                      </a:pPr>
                      <a:r>
                        <a:rPr lang="it-IT" sz="1200" b="0" i="0" kern="0" noProof="0" dirty="0" smtClean="0">
                          <a:solidFill>
                            <a:schemeClr val="bg2"/>
                          </a:solidFill>
                          <a:latin typeface="EC Square Sans Pro" panose="020B0506040000020004" pitchFamily="34" charset="0"/>
                          <a:cs typeface="Arial" panose="020B0604020202020204" pitchFamily="34" charset="0"/>
                        </a:rPr>
                        <a:t>Riequilibrio del finanziamento tra UE e SM: diminuzione dei tassi di cofinanziamento UE (in linea con altri Fondi strutturali)</a:t>
                      </a:r>
                    </a:p>
                    <a:p>
                      <a:pPr marL="0" indent="0">
                        <a:spcAft>
                          <a:spcPts val="300"/>
                        </a:spcAft>
                        <a:buClr>
                          <a:schemeClr val="tx1"/>
                        </a:buClr>
                        <a:buFont typeface="Wingdings" panose="05000000000000000000" pitchFamily="2" charset="2"/>
                        <a:buNone/>
                      </a:pPr>
                      <a:endParaRPr lang="it-IT" sz="1200" b="0" i="0" kern="0" baseline="0" noProof="0" dirty="0" smtClean="0">
                        <a:solidFill>
                          <a:schemeClr val="bg2"/>
                        </a:solidFill>
                        <a:latin typeface="EC Square Sans Pro" panose="020B0506040000020004" pitchFamily="34" charset="0"/>
                        <a:cs typeface="Arial" panose="020B0604020202020204" pitchFamily="34" charset="0"/>
                      </a:endParaRPr>
                    </a:p>
                  </a:txBody>
                  <a:tcPr marL="79835" marR="79835" marT="39916" marB="39916">
                    <a:lnR w="19050" cap="flat" cmpd="sng" algn="ctr">
                      <a:solidFill>
                        <a:schemeClr val="tx2"/>
                      </a:solidFill>
                      <a:prstDash val="solid"/>
                      <a:round/>
                      <a:headEnd type="none" w="med" len="med"/>
                      <a:tailEnd type="none" w="med" len="med"/>
                    </a:lnR>
                    <a:lnB w="190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bl>
          </a:graphicData>
        </a:graphic>
      </p:graphicFrame>
      <p:grpSp>
        <p:nvGrpSpPr>
          <p:cNvPr id="50" name="Group 49"/>
          <p:cNvGrpSpPr/>
          <p:nvPr/>
        </p:nvGrpSpPr>
        <p:grpSpPr>
          <a:xfrm>
            <a:off x="598620" y="5805260"/>
            <a:ext cx="8077836" cy="959307"/>
            <a:chOff x="3409430" y="5973090"/>
            <a:chExt cx="4825777" cy="959307"/>
          </a:xfrm>
        </p:grpSpPr>
        <p:grpSp>
          <p:nvGrpSpPr>
            <p:cNvPr id="51" name="Group 30"/>
            <p:cNvGrpSpPr>
              <a:grpSpLocks/>
            </p:cNvGrpSpPr>
            <p:nvPr/>
          </p:nvGrpSpPr>
          <p:grpSpPr bwMode="auto">
            <a:xfrm>
              <a:off x="3409430" y="5973102"/>
              <a:ext cx="2922447" cy="657919"/>
              <a:chOff x="5450995" y="5961259"/>
              <a:chExt cx="1584119" cy="667979"/>
            </a:xfrm>
          </p:grpSpPr>
          <p:sp>
            <p:nvSpPr>
              <p:cNvPr id="55" name="Oval 21"/>
              <p:cNvSpPr>
                <a:spLocks noChangeArrowheads="1"/>
              </p:cNvSpPr>
              <p:nvPr/>
            </p:nvSpPr>
            <p:spPr bwMode="auto">
              <a:xfrm>
                <a:off x="6134362" y="5961259"/>
                <a:ext cx="739843" cy="667979"/>
              </a:xfrm>
              <a:prstGeom prst="ellipse">
                <a:avLst/>
              </a:pr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7600" b="1" i="0" u="none" strike="noStrike" kern="1200" cap="none" spc="0" normalizeH="0" baseline="0" noProof="0" dirty="0">
                  <a:ln>
                    <a:noFill/>
                  </a:ln>
                  <a:solidFill>
                    <a:srgbClr val="FFD624"/>
                  </a:solidFill>
                  <a:effectLst/>
                  <a:uLnTx/>
                  <a:uFillTx/>
                  <a:latin typeface="EC Square Sans Pro" panose="020B0506040000020004" pitchFamily="34" charset="0"/>
                  <a:ea typeface="+mn-ea"/>
                  <a:cs typeface="+mn-cs"/>
                </a:endParaRPr>
              </a:p>
            </p:txBody>
          </p:sp>
          <p:sp>
            <p:nvSpPr>
              <p:cNvPr id="56" name="Text Box 5"/>
              <p:cNvSpPr txBox="1">
                <a:spLocks noChangeArrowheads="1"/>
              </p:cNvSpPr>
              <p:nvPr/>
            </p:nvSpPr>
            <p:spPr bwMode="auto">
              <a:xfrm>
                <a:off x="6146566" y="6082470"/>
                <a:ext cx="739842" cy="28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15% tra entrambi i fondi</a:t>
                </a:r>
                <a:endParaRPr kumimoji="0" lang="it-IT" sz="1200" b="1"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Arial" charset="0"/>
                </a:endParaRPr>
              </a:p>
            </p:txBody>
          </p:sp>
          <p:sp>
            <p:nvSpPr>
              <p:cNvPr id="57" name="Text Box 5"/>
              <p:cNvSpPr txBox="1">
                <a:spLocks noChangeArrowheads="1"/>
              </p:cNvSpPr>
              <p:nvPr/>
            </p:nvSpPr>
            <p:spPr bwMode="auto">
              <a:xfrm>
                <a:off x="5450995" y="5967143"/>
                <a:ext cx="707773" cy="46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Possibilità di trasferimenti tra pilastri</a:t>
                </a:r>
                <a:endParaRPr kumimoji="0" lang="it-IT" sz="1200" b="1"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Arial" charset="0"/>
                </a:endParaRPr>
              </a:p>
            </p:txBody>
          </p:sp>
          <p:sp>
            <p:nvSpPr>
              <p:cNvPr id="14" name="Text Box 5"/>
              <p:cNvSpPr txBox="1">
                <a:spLocks noChangeArrowheads="1"/>
              </p:cNvSpPr>
              <p:nvPr/>
            </p:nvSpPr>
            <p:spPr bwMode="auto">
              <a:xfrm>
                <a:off x="6864272" y="6090616"/>
                <a:ext cx="170842" cy="34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Arial" charset="0"/>
                  </a:rPr>
                  <a:t>+</a:t>
                </a:r>
                <a:endParaRPr kumimoji="0" lang="it-IT" sz="1600" b="1"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Arial" charset="0"/>
                </a:endParaRPr>
              </a:p>
            </p:txBody>
          </p:sp>
        </p:grpSp>
        <p:grpSp>
          <p:nvGrpSpPr>
            <p:cNvPr id="52" name="Group 33"/>
            <p:cNvGrpSpPr>
              <a:grpSpLocks/>
            </p:cNvGrpSpPr>
            <p:nvPr/>
          </p:nvGrpSpPr>
          <p:grpSpPr bwMode="auto">
            <a:xfrm>
              <a:off x="6344729" y="5973090"/>
              <a:ext cx="1890478" cy="959307"/>
              <a:chOff x="4604333" y="5977440"/>
              <a:chExt cx="1014149" cy="973973"/>
            </a:xfrm>
          </p:grpSpPr>
          <p:sp>
            <p:nvSpPr>
              <p:cNvPr id="53" name="Oval 21"/>
              <p:cNvSpPr>
                <a:spLocks noChangeArrowheads="1"/>
              </p:cNvSpPr>
              <p:nvPr/>
            </p:nvSpPr>
            <p:spPr bwMode="auto">
              <a:xfrm>
                <a:off x="4604333" y="5977440"/>
                <a:ext cx="1014149" cy="935533"/>
              </a:xfrm>
              <a:prstGeom prst="ellipse">
                <a:avLst/>
              </a:pr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7600" b="1" i="0" u="none" strike="noStrike" kern="1200" cap="none" spc="0" normalizeH="0" baseline="0" noProof="0" dirty="0">
                  <a:ln>
                    <a:noFill/>
                  </a:ln>
                  <a:solidFill>
                    <a:srgbClr val="FFD624"/>
                  </a:solidFill>
                  <a:effectLst/>
                  <a:uLnTx/>
                  <a:uFillTx/>
                  <a:latin typeface="EC Square Sans Pro" panose="020B0506040000020004" pitchFamily="34" charset="0"/>
                  <a:ea typeface="+mn-ea"/>
                  <a:cs typeface="+mn-cs"/>
                </a:endParaRPr>
              </a:p>
            </p:txBody>
          </p:sp>
          <p:sp>
            <p:nvSpPr>
              <p:cNvPr id="54" name="Text Box 5"/>
              <p:cNvSpPr txBox="1">
                <a:spLocks noChangeArrowheads="1"/>
              </p:cNvSpPr>
              <p:nvPr/>
            </p:nvSpPr>
            <p:spPr bwMode="auto">
              <a:xfrm>
                <a:off x="4659348" y="6154585"/>
                <a:ext cx="904119" cy="7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1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Dal 1</a:t>
                </a:r>
                <a:r>
                  <a:rPr kumimoji="0" lang="it-IT" sz="1100" b="1" i="0" u="none" strike="noStrike" kern="1200" cap="none" spc="0" normalizeH="0" baseline="30000" noProof="0" dirty="0" smtClean="0">
                    <a:ln>
                      <a:noFill/>
                    </a:ln>
                    <a:solidFill>
                      <a:srgbClr val="333333"/>
                    </a:solidFill>
                    <a:effectLst/>
                    <a:uLnTx/>
                    <a:uFillTx/>
                    <a:latin typeface="EC Square Sans Pro" panose="020B0506040000020004" pitchFamily="34" charset="0"/>
                    <a:ea typeface="+mn-ea"/>
                    <a:cs typeface="Arial" charset="0"/>
                  </a:rPr>
                  <a:t>st</a:t>
                </a:r>
                <a:r>
                  <a:rPr kumimoji="0" lang="it-IT" sz="11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 al 2</a:t>
                </a:r>
                <a:r>
                  <a:rPr kumimoji="0" lang="it-IT" sz="1100" b="1" i="0" u="none" strike="noStrike" kern="1200" cap="none" spc="0" normalizeH="0" baseline="30000" noProof="0" dirty="0" smtClean="0">
                    <a:ln>
                      <a:noFill/>
                    </a:ln>
                    <a:solidFill>
                      <a:srgbClr val="333333"/>
                    </a:solidFill>
                    <a:effectLst/>
                    <a:uLnTx/>
                    <a:uFillTx/>
                    <a:latin typeface="EC Square Sans Pro" panose="020B0506040000020004" pitchFamily="34" charset="0"/>
                    <a:ea typeface="+mn-ea"/>
                    <a:cs typeface="Arial" charset="0"/>
                  </a:rPr>
                  <a:t>nd</a:t>
                </a:r>
                <a:r>
                  <a:rPr kumimoji="0" lang="it-IT" sz="11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 15% per interventi con obiettivi ambientali e climatici e 2% per giovani agricoltori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Arial" charset="0"/>
                  </a:rPr>
                  <a:t> </a:t>
                </a:r>
                <a:endParaRPr kumimoji="0" lang="it-IT" sz="1200" b="1"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Arial" charset="0"/>
                </a:endParaRPr>
              </a:p>
            </p:txBody>
          </p:sp>
        </p:grpSp>
      </p:gr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154913"/>
            <a:ext cx="768101" cy="768101"/>
          </a:xfrm>
          <a:prstGeom prst="rect">
            <a:avLst/>
          </a:prstGeom>
        </p:spPr>
      </p:pic>
      <p:sp>
        <p:nvSpPr>
          <p:cNvPr id="4" name="Oval 3"/>
          <p:cNvSpPr/>
          <p:nvPr/>
        </p:nvSpPr>
        <p:spPr>
          <a:xfrm>
            <a:off x="5580112" y="154913"/>
            <a:ext cx="2592288" cy="768101"/>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€10 </a:t>
            </a:r>
            <a:r>
              <a:rPr kumimoji="0" lang="fr-BE" sz="16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mld di Horizon Europe </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6156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812168" y="2564904"/>
            <a:ext cx="7560840" cy="1296144"/>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r>
              <a:rPr lang="en-US" sz="3200" i="1" spc="-1" dirty="0">
                <a:solidFill>
                  <a:prstClr val="white"/>
                </a:solidFill>
                <a:uFill>
                  <a:solidFill>
                    <a:srgbClr val="FFFFFF"/>
                  </a:solidFill>
                </a:uFill>
                <a:latin typeface="Calibri"/>
                <a:cs typeface="Calibri"/>
              </a:rPr>
              <a:t>3</a:t>
            </a:r>
            <a:r>
              <a:rPr kumimoji="0" lang="en-US" sz="3200" b="1" i="1" u="none" strike="noStrike" kern="1200" cap="none" spc="-1" normalizeH="0" baseline="0" noProof="0" dirty="0" smtClean="0">
                <a:ln>
                  <a:noFill/>
                </a:ln>
                <a:solidFill>
                  <a:prstClr val="white"/>
                </a:solidFill>
                <a:effectLst/>
                <a:uLnTx/>
                <a:uFill>
                  <a:solidFill>
                    <a:srgbClr val="FFFFFF"/>
                  </a:solidFill>
                </a:uFill>
                <a:latin typeface="Calibri"/>
                <a:cs typeface="Calibri"/>
              </a:rPr>
              <a:t>. </a:t>
            </a:r>
            <a:r>
              <a:rPr kumimoji="0" lang="it-IT" sz="3200" b="1" i="1" u="none" strike="noStrike" kern="1200" cap="none" spc="-1" normalizeH="0" baseline="0" noProof="0" dirty="0" smtClean="0">
                <a:ln>
                  <a:noFill/>
                </a:ln>
                <a:solidFill>
                  <a:prstClr val="white"/>
                </a:solidFill>
                <a:effectLst/>
                <a:uLnTx/>
                <a:uFill>
                  <a:solidFill>
                    <a:srgbClr val="FFFFFF"/>
                  </a:solidFill>
                </a:uFill>
                <a:latin typeface="Calibri"/>
                <a:cs typeface="Calibri"/>
              </a:rPr>
              <a:t>Gli strumenti principali</a:t>
            </a:r>
            <a:r>
              <a:rPr kumimoji="0" lang="it-IT" sz="3200" b="1" i="1" u="none" strike="noStrike" kern="1200" cap="none" spc="-1" normalizeH="0" noProof="0" dirty="0" smtClean="0">
                <a:ln>
                  <a:noFill/>
                </a:ln>
                <a:solidFill>
                  <a:prstClr val="white"/>
                </a:solidFill>
                <a:effectLst/>
                <a:uLnTx/>
                <a:uFill>
                  <a:solidFill>
                    <a:srgbClr val="FFFFFF"/>
                  </a:solidFill>
                </a:uFill>
                <a:latin typeface="Calibri"/>
                <a:cs typeface="Calibri"/>
              </a:rPr>
              <a:t> </a:t>
            </a: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r>
              <a:rPr kumimoji="0" lang="it-IT" sz="3200" b="1" i="1" u="none" strike="noStrike" kern="1200" cap="none" spc="-1" normalizeH="0" noProof="0" dirty="0" smtClean="0">
                <a:ln>
                  <a:noFill/>
                </a:ln>
                <a:solidFill>
                  <a:prstClr val="white"/>
                </a:solidFill>
                <a:effectLst/>
                <a:uLnTx/>
                <a:uFill>
                  <a:solidFill>
                    <a:srgbClr val="FFFFFF"/>
                  </a:solidFill>
                </a:uFill>
                <a:latin typeface="Calibri"/>
                <a:cs typeface="Calibri"/>
              </a:rPr>
              <a:t>della nuova PAC – II Pilastro</a:t>
            </a:r>
            <a:endParaRPr kumimoji="0" lang="it-IT" sz="3200" b="1" i="1" u="none" strike="noStrike" kern="1200" cap="none" spc="-1" normalizeH="0" baseline="0" noProof="0" dirty="0">
              <a:ln>
                <a:noFill/>
              </a:ln>
              <a:solidFill>
                <a:prstClr val="white"/>
              </a:solidFill>
              <a:effectLst/>
              <a:uLnTx/>
              <a:uFill>
                <a:solidFill>
                  <a:srgbClr val="FFFFFF"/>
                </a:solidFill>
              </a:uFill>
              <a:latin typeface="Calibri"/>
              <a:cs typeface="Calibri"/>
            </a:endParaRP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endParaRPr kumimoji="0" lang="it-IT" sz="3200" b="1" i="1" u="none" strike="noStrike" kern="1200" cap="none" spc="-1" normalizeH="0" baseline="0" noProof="0" dirty="0">
              <a:ln>
                <a:noFill/>
              </a:ln>
              <a:solidFill>
                <a:prstClr val="white"/>
              </a:solidFill>
              <a:effectLst/>
              <a:uLnTx/>
              <a:uFill>
                <a:solidFill>
                  <a:srgbClr val="FFFFFF"/>
                </a:solidFill>
              </a:uFill>
              <a:latin typeface="Calibri"/>
              <a:cs typeface="Calibri"/>
            </a:endParaRP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1800" b="1" i="0" u="none" strike="noStrike" kern="1200" cap="none" spc="0" normalizeH="0" baseline="0" noProof="0" dirty="0" smtClean="0">
              <a:ln>
                <a:noFill/>
              </a:ln>
              <a:solidFill>
                <a:prstClr val="white"/>
              </a:solidFill>
              <a:effectLst/>
              <a:uLnTx/>
              <a:uFillTx/>
              <a:latin typeface="EC Square Sans Pro" panose="020B0506040000020004" pitchFamily="34" charset="0"/>
            </a:endParaRPr>
          </a:p>
          <a:p>
            <a:pPr marL="0" marR="0" lvl="0" indent="0" algn="l" defTabSz="913960" rtl="0" eaLnBrk="1" fontAlgn="auto" latinLnBrk="0" hangingPunct="1">
              <a:lnSpc>
                <a:spcPct val="15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EC Square Sans Pro" panose="020B0506040000020004" pitchFamily="34" charset="0"/>
            </a:endParaRPr>
          </a:p>
        </p:txBody>
      </p:sp>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22</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364988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1763688" y="1196752"/>
            <a:ext cx="7128792" cy="3816424"/>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lvl="0"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Cosa c’è di nuovo</a:t>
            </a:r>
            <a:r>
              <a:rPr lang="it-IT" sz="2400" i="1" spc="-1" dirty="0" smtClean="0">
                <a:solidFill>
                  <a:schemeClr val="bg2"/>
                </a:solidFill>
                <a:uFill>
                  <a:solidFill>
                    <a:srgbClr val="FFFFFF"/>
                  </a:solidFill>
                </a:uFill>
                <a:latin typeface="EC Square Sans Pro" panose="020B0506040000020004" pitchFamily="34" charset="0"/>
                <a:ea typeface="DejaVu Sans"/>
              </a:rPr>
              <a:t>?</a:t>
            </a: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r>
              <a:rPr lang="it-IT" sz="2400" i="1" spc="-1" dirty="0">
                <a:solidFill>
                  <a:schemeClr val="bg2"/>
                </a:solidFill>
                <a:uFill>
                  <a:solidFill>
                    <a:srgbClr val="FFFFFF"/>
                  </a:solidFill>
                </a:uFill>
                <a:latin typeface="EC Square Sans Pro" panose="020B0506040000020004" pitchFamily="34" charset="0"/>
                <a:ea typeface="DejaVu Sans"/>
              </a:rPr>
              <a:t>Drastica riduzione numero misure / </a:t>
            </a:r>
            <a:r>
              <a:rPr lang="it-IT" sz="2400" i="1" spc="-1" dirty="0" err="1">
                <a:solidFill>
                  <a:schemeClr val="bg2"/>
                </a:solidFill>
                <a:uFill>
                  <a:solidFill>
                    <a:srgbClr val="FFFFFF"/>
                  </a:solidFill>
                </a:uFill>
                <a:latin typeface="EC Square Sans Pro" panose="020B0506040000020004" pitchFamily="34" charset="0"/>
                <a:ea typeface="DejaVu Sans"/>
              </a:rPr>
              <a:t>sottomisure</a:t>
            </a:r>
            <a:r>
              <a:rPr lang="it-IT" sz="2400" i="1" spc="-1" dirty="0">
                <a:solidFill>
                  <a:schemeClr val="bg2"/>
                </a:solidFill>
                <a:uFill>
                  <a:solidFill>
                    <a:srgbClr val="FFFFFF"/>
                  </a:solidFill>
                </a:uFill>
                <a:latin typeface="EC Square Sans Pro" panose="020B0506040000020004" pitchFamily="34" charset="0"/>
                <a:ea typeface="DejaVu Sans"/>
              </a:rPr>
              <a:t> (da 70 misure / </a:t>
            </a:r>
            <a:r>
              <a:rPr lang="it-IT" sz="2400" i="1" spc="-1" dirty="0" err="1">
                <a:solidFill>
                  <a:schemeClr val="bg2"/>
                </a:solidFill>
                <a:uFill>
                  <a:solidFill>
                    <a:srgbClr val="FFFFFF"/>
                  </a:solidFill>
                </a:uFill>
                <a:latin typeface="EC Square Sans Pro" panose="020B0506040000020004" pitchFamily="34" charset="0"/>
                <a:ea typeface="DejaVu Sans"/>
              </a:rPr>
              <a:t>sottomisure</a:t>
            </a:r>
            <a:r>
              <a:rPr lang="it-IT" sz="2400" i="1" spc="-1" dirty="0">
                <a:solidFill>
                  <a:schemeClr val="bg2"/>
                </a:solidFill>
                <a:uFill>
                  <a:solidFill>
                    <a:srgbClr val="FFFFFF"/>
                  </a:solidFill>
                </a:uFill>
                <a:latin typeface="EC Square Sans Pro" panose="020B0506040000020004" pitchFamily="34" charset="0"/>
                <a:ea typeface="DejaVu Sans"/>
              </a:rPr>
              <a:t> a 8 tipi di interventi) </a:t>
            </a:r>
            <a:endParaRPr lang="it-IT" sz="2400" i="1" spc="-1" dirty="0" smtClean="0">
              <a:solidFill>
                <a:schemeClr val="bg2"/>
              </a:solidFill>
              <a:uFill>
                <a:solidFill>
                  <a:srgbClr val="FFFFFF"/>
                </a:solidFill>
              </a:uFill>
              <a:latin typeface="EC Square Sans Pro" panose="020B0506040000020004" pitchFamily="34" charset="0"/>
              <a:ea typeface="DejaVu Sans"/>
            </a:endParaRPr>
          </a:p>
          <a:p>
            <a:pPr marL="720" lvl="0" defTabSz="913960" fontAlgn="auto">
              <a:spcBef>
                <a:spcPts val="0"/>
              </a:spcBef>
              <a:spcAft>
                <a:spcPts val="0"/>
              </a:spcAft>
              <a:buClr>
                <a:srgbClr val="335821"/>
              </a:buClr>
              <a:defRPr/>
            </a:pPr>
            <a:endParaRPr lang="it-IT" sz="2400" i="1" spc="-1" dirty="0" smtClean="0">
              <a:solidFill>
                <a:schemeClr val="bg2"/>
              </a:solidFill>
              <a:uFill>
                <a:solidFill>
                  <a:srgbClr val="FFFFFF"/>
                </a:solidFill>
              </a:uFill>
              <a:latin typeface="EC Square Sans Pro" panose="020B0506040000020004" pitchFamily="34" charset="0"/>
              <a:ea typeface="DejaVu Sans"/>
            </a:endParaRP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r>
              <a:rPr lang="it-IT" sz="2400" i="1" spc="-1" dirty="0">
                <a:solidFill>
                  <a:schemeClr val="bg2"/>
                </a:solidFill>
                <a:uFill>
                  <a:solidFill>
                    <a:srgbClr val="FFFFFF"/>
                  </a:solidFill>
                </a:uFill>
                <a:latin typeface="EC Square Sans Pro" panose="020B0506040000020004" pitchFamily="34" charset="0"/>
                <a:ea typeface="DejaVu Sans"/>
              </a:rPr>
              <a:t>Aumento </a:t>
            </a:r>
            <a:r>
              <a:rPr lang="it-IT" sz="2400" i="1" spc="-1" dirty="0" smtClean="0">
                <a:solidFill>
                  <a:schemeClr val="bg2"/>
                </a:solidFill>
                <a:uFill>
                  <a:solidFill>
                    <a:srgbClr val="FFFFFF"/>
                  </a:solidFill>
                </a:uFill>
                <a:latin typeface="EC Square Sans Pro" panose="020B0506040000020004" pitchFamily="34" charset="0"/>
                <a:ea typeface="DejaVu Sans"/>
              </a:rPr>
              <a:t>sussidiarietà</a:t>
            </a:r>
            <a:r>
              <a:rPr lang="it-IT" sz="2400" i="1" spc="-1" dirty="0">
                <a:solidFill>
                  <a:schemeClr val="bg2"/>
                </a:solidFill>
                <a:uFill>
                  <a:solidFill>
                    <a:srgbClr val="FFFFFF"/>
                  </a:solidFill>
                </a:uFill>
                <a:latin typeface="EC Square Sans Pro" panose="020B0506040000020004" pitchFamily="34" charset="0"/>
                <a:ea typeface="DejaVu Sans"/>
              </a:rPr>
              <a:t>: definizione regole di ammissibilità specifiche a carico </a:t>
            </a:r>
            <a:r>
              <a:rPr lang="it-IT" sz="2400" i="1" spc="-1" dirty="0" smtClean="0">
                <a:solidFill>
                  <a:schemeClr val="bg2"/>
                </a:solidFill>
                <a:uFill>
                  <a:solidFill>
                    <a:srgbClr val="FFFFFF"/>
                  </a:solidFill>
                </a:uFill>
                <a:latin typeface="EC Square Sans Pro" panose="020B0506040000020004" pitchFamily="34" charset="0"/>
                <a:ea typeface="DejaVu Sans"/>
              </a:rPr>
              <a:t>Stato Membro </a:t>
            </a:r>
          </a:p>
          <a:p>
            <a:pPr marL="720" lvl="0" defTabSz="913960" fontAlgn="auto">
              <a:spcBef>
                <a:spcPts val="0"/>
              </a:spcBef>
              <a:spcAft>
                <a:spcPts val="0"/>
              </a:spcAft>
              <a:buClr>
                <a:srgbClr val="335821"/>
              </a:buClr>
              <a:defRPr/>
            </a:pPr>
            <a:endParaRPr lang="it-IT" sz="2400" i="1" spc="-1" dirty="0" smtClean="0">
              <a:solidFill>
                <a:schemeClr val="bg2"/>
              </a:solidFill>
              <a:uFill>
                <a:solidFill>
                  <a:srgbClr val="FFFFFF"/>
                </a:solidFill>
              </a:uFill>
              <a:latin typeface="EC Square Sans Pro" panose="020B0506040000020004" pitchFamily="34" charset="0"/>
              <a:ea typeface="DejaVu Sans"/>
            </a:endParaRP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r>
              <a:rPr lang="it-IT" sz="2400" i="1" spc="-1" dirty="0">
                <a:solidFill>
                  <a:schemeClr val="bg2"/>
                </a:solidFill>
                <a:uFill>
                  <a:solidFill>
                    <a:srgbClr val="FFFFFF"/>
                  </a:solidFill>
                </a:uFill>
                <a:latin typeface="EC Square Sans Pro" panose="020B0506040000020004" pitchFamily="34" charset="0"/>
                <a:ea typeface="DejaVu Sans"/>
              </a:rPr>
              <a:t>Il campo di applicazione e le possibilità di finanziamento rimangono </a:t>
            </a:r>
            <a:r>
              <a:rPr lang="it-IT" sz="2400" i="1" spc="-1" dirty="0" smtClean="0">
                <a:solidFill>
                  <a:schemeClr val="bg2"/>
                </a:solidFill>
                <a:uFill>
                  <a:solidFill>
                    <a:srgbClr val="FFFFFF"/>
                  </a:solidFill>
                </a:uFill>
                <a:latin typeface="EC Square Sans Pro" panose="020B0506040000020004" pitchFamily="34" charset="0"/>
                <a:ea typeface="DejaVu Sans"/>
              </a:rPr>
              <a:t>pressappoco </a:t>
            </a:r>
            <a:r>
              <a:rPr lang="it-IT" sz="2400" i="1" spc="-1" dirty="0">
                <a:solidFill>
                  <a:schemeClr val="bg2"/>
                </a:solidFill>
                <a:uFill>
                  <a:solidFill>
                    <a:srgbClr val="FFFFFF"/>
                  </a:solidFill>
                </a:uFill>
                <a:latin typeface="EC Square Sans Pro" panose="020B0506040000020004" pitchFamily="34" charset="0"/>
                <a:ea typeface="DejaVu Sans"/>
              </a:rPr>
              <a:t>immutate </a:t>
            </a:r>
            <a:endParaRPr kumimoji="0" lang="en-GB" sz="1800" b="1" i="0" u="none" strike="noStrike" kern="1200" cap="none" spc="0" normalizeH="0" baseline="0" noProof="0" dirty="0">
              <a:ln>
                <a:noFill/>
              </a:ln>
              <a:solidFill>
                <a:schemeClr val="bg2"/>
              </a:solidFill>
              <a:effectLst/>
              <a:uLnTx/>
              <a:uFillTx/>
              <a:latin typeface="EC Square Sans Pro" panose="020B0506040000020004" pitchFamily="34" charset="0"/>
            </a:endParaRPr>
          </a:p>
        </p:txBody>
      </p:sp>
      <p:sp>
        <p:nvSpPr>
          <p:cNvPr id="2" name="Slide Number Placeholder 1"/>
          <p:cNvSpPr>
            <a:spLocks noGrp="1"/>
          </p:cNvSpPr>
          <p:nvPr>
            <p:ph type="sldNum" sz="quarter" idx="4294967295"/>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23</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5394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120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80" y="233029"/>
            <a:ext cx="1085172" cy="1085172"/>
          </a:xfrm>
          <a:prstGeom prst="rect">
            <a:avLst/>
          </a:prstGeom>
        </p:spPr>
      </p:pic>
      <p:sp>
        <p:nvSpPr>
          <p:cNvPr id="6" name="Title 1"/>
          <p:cNvSpPr txBox="1">
            <a:spLocks/>
          </p:cNvSpPr>
          <p:nvPr/>
        </p:nvSpPr>
        <p:spPr>
          <a:xfrm>
            <a:off x="1371232" y="312147"/>
            <a:ext cx="8147248" cy="720081"/>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677" marR="0" lvl="0" indent="-358677" algn="l" defTabSz="914148"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BBB831"/>
                </a:solidFill>
                <a:effectLst/>
                <a:uLnTx/>
                <a:uFillTx/>
                <a:latin typeface="Arial" panose="020B0604020202020204" pitchFamily="34" charset="0"/>
                <a:ea typeface="+mj-ea"/>
                <a:cs typeface="Arial" panose="020B0604020202020204" pitchFamily="34" charset="0"/>
              </a:rPr>
              <a:t>IL FUTURO DELLE AREE RURALI</a:t>
            </a:r>
          </a:p>
        </p:txBody>
      </p:sp>
      <p:sp>
        <p:nvSpPr>
          <p:cNvPr id="3" name="Rectangle 2"/>
          <p:cNvSpPr/>
          <p:nvPr/>
        </p:nvSpPr>
        <p:spPr>
          <a:xfrm>
            <a:off x="395536" y="1578014"/>
            <a:ext cx="4575619" cy="5001369"/>
          </a:xfrm>
          <a:prstGeom prst="rect">
            <a:avLst/>
          </a:prstGeom>
          <a:ln w="57150">
            <a:solidFill>
              <a:srgbClr val="BBB831"/>
            </a:solidFill>
          </a:ln>
        </p:spPr>
        <p:txBody>
          <a:bodyPr wrap="square">
            <a:spAutoFit/>
          </a:bodyPr>
          <a:lstStyle/>
          <a:p>
            <a:pPr algn="ctr">
              <a:buClr>
                <a:schemeClr val="tx1"/>
              </a:buClr>
            </a:pPr>
            <a:endParaRPr lang="it-IT" sz="1800" dirty="0" smtClean="0">
              <a:solidFill>
                <a:srgbClr val="0F5494"/>
              </a:solidFill>
              <a:latin typeface="+mn-lt"/>
            </a:endParaRPr>
          </a:p>
          <a:p>
            <a:pPr algn="ctr">
              <a:buClr>
                <a:schemeClr val="tx1"/>
              </a:buClr>
            </a:pPr>
            <a:r>
              <a:rPr lang="it-IT" sz="1800" dirty="0" smtClean="0">
                <a:solidFill>
                  <a:srgbClr val="00B050"/>
                </a:solidFill>
                <a:latin typeface="+mn-lt"/>
              </a:rPr>
              <a:t>8 TIPI D’INTERVENTO</a:t>
            </a:r>
          </a:p>
          <a:p>
            <a:pPr algn="ctr">
              <a:buClr>
                <a:schemeClr val="tx1"/>
              </a:buClr>
            </a:pPr>
            <a:r>
              <a:rPr lang="it-IT" sz="1800" dirty="0">
                <a:solidFill>
                  <a:srgbClr val="0F5494"/>
                </a:solidFill>
                <a:latin typeface="+mn-lt"/>
              </a:rPr>
              <a:t>p</a:t>
            </a:r>
            <a:r>
              <a:rPr lang="it-IT" sz="1800" dirty="0" smtClean="0">
                <a:solidFill>
                  <a:srgbClr val="0F5494"/>
                </a:solidFill>
                <a:latin typeface="+mn-lt"/>
              </a:rPr>
              <a:t>er lo sviluppo rurale:</a:t>
            </a:r>
          </a:p>
          <a:p>
            <a:pPr>
              <a:buClr>
                <a:schemeClr val="tx1"/>
              </a:buClr>
            </a:pPr>
            <a:endParaRPr lang="it-IT" sz="1200" dirty="0" smtClean="0">
              <a:solidFill>
                <a:schemeClr val="bg2"/>
              </a:solidFill>
              <a:latin typeface="+mn-lt"/>
            </a:endParaRP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Impegni ambientali, climatici e altri impegni in materia di gestione</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Sostegno a zone con vincoli naturali o altri vincoli territoriali specifici</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Sostegno a zone con svantaggi territoriali specifici derivanti da determinati requisiti obbligatori (p.es. Direttiva Quadro sull’acqua)</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Investimenti</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Insediamento dei giovani agricoltori e avvio di nuove imprese rurali</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Strumenti per la gestione del rischio</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Cooperazione</a:t>
            </a:r>
          </a:p>
          <a:p>
            <a:pPr marL="285750" indent="-285750">
              <a:spcBef>
                <a:spcPts val="600"/>
              </a:spcBef>
              <a:spcAft>
                <a:spcPts val="600"/>
              </a:spcAft>
              <a:buClr>
                <a:schemeClr val="tx1"/>
              </a:buClr>
              <a:buFont typeface="Wingdings" panose="05000000000000000000" pitchFamily="2" charset="2"/>
              <a:buChar char="§"/>
            </a:pPr>
            <a:r>
              <a:rPr lang="it-IT" sz="1200" dirty="0" smtClean="0">
                <a:solidFill>
                  <a:schemeClr val="bg2"/>
                </a:solidFill>
                <a:latin typeface="+mn-lt"/>
              </a:rPr>
              <a:t>Scambio di conoscenze e Informazione</a:t>
            </a:r>
          </a:p>
          <a:p>
            <a:pPr>
              <a:spcBef>
                <a:spcPts val="600"/>
              </a:spcBef>
              <a:spcAft>
                <a:spcPts val="600"/>
              </a:spcAft>
              <a:buClr>
                <a:schemeClr val="tx1"/>
              </a:buClr>
            </a:pPr>
            <a:endParaRPr lang="it-IT" sz="1200" dirty="0">
              <a:solidFill>
                <a:schemeClr val="bg2"/>
              </a:solidFill>
              <a:latin typeface="+mn-lt"/>
            </a:endParaRPr>
          </a:p>
        </p:txBody>
      </p:sp>
      <p:sp>
        <p:nvSpPr>
          <p:cNvPr id="4" name="Flowchart: Alternate Process 3"/>
          <p:cNvSpPr/>
          <p:nvPr/>
        </p:nvSpPr>
        <p:spPr>
          <a:xfrm>
            <a:off x="6228184" y="1002545"/>
            <a:ext cx="2304256" cy="1296144"/>
          </a:xfrm>
          <a:prstGeom prst="flowChartAlternateProces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it-IT" sz="1200" dirty="0" smtClean="0"/>
              <a:t>Obbligo di allocare almeno il </a:t>
            </a:r>
            <a:r>
              <a:rPr lang="it-IT" sz="1200" dirty="0" smtClean="0">
                <a:solidFill>
                  <a:srgbClr val="FFC000"/>
                </a:solidFill>
              </a:rPr>
              <a:t>30% del budget </a:t>
            </a:r>
            <a:r>
              <a:rPr lang="it-IT" sz="1200" dirty="0" smtClean="0"/>
              <a:t>agli investimenti relativi ai tre obiettivi </a:t>
            </a:r>
            <a:r>
              <a:rPr lang="it-IT" sz="1200" dirty="0" smtClean="0">
                <a:solidFill>
                  <a:srgbClr val="FFC000"/>
                </a:solidFill>
              </a:rPr>
              <a:t>ambientali e climatici</a:t>
            </a:r>
            <a:r>
              <a:rPr lang="it-IT" sz="1200" dirty="0" smtClean="0">
                <a:solidFill>
                  <a:srgbClr val="FFD624"/>
                </a:solidFill>
              </a:rPr>
              <a:t> </a:t>
            </a:r>
            <a:r>
              <a:rPr lang="it-IT" sz="1200" dirty="0" smtClean="0">
                <a:solidFill>
                  <a:schemeClr val="bg1"/>
                </a:solidFill>
              </a:rPr>
              <a:t>e il </a:t>
            </a:r>
            <a:r>
              <a:rPr lang="it-IT" sz="1200" dirty="0" smtClean="0">
                <a:solidFill>
                  <a:schemeClr val="accent2"/>
                </a:solidFill>
              </a:rPr>
              <a:t>5%</a:t>
            </a:r>
            <a:r>
              <a:rPr lang="it-IT" sz="1200" dirty="0" smtClean="0">
                <a:solidFill>
                  <a:schemeClr val="bg1"/>
                </a:solidFill>
              </a:rPr>
              <a:t> a </a:t>
            </a:r>
            <a:r>
              <a:rPr lang="it-IT" sz="1200" dirty="0" smtClean="0">
                <a:solidFill>
                  <a:schemeClr val="accent2"/>
                </a:solidFill>
              </a:rPr>
              <a:t>LEADER </a:t>
            </a:r>
            <a:r>
              <a:rPr lang="it-IT" sz="1200" dirty="0" smtClean="0">
                <a:solidFill>
                  <a:schemeClr val="bg1"/>
                </a:solidFill>
              </a:rPr>
              <a:t>(sviluppo locale partecipativo)</a:t>
            </a:r>
            <a:endParaRPr lang="it-IT" sz="1200" dirty="0">
              <a:solidFill>
                <a:srgbClr val="FFD624"/>
              </a:solidFill>
            </a:endParaRPr>
          </a:p>
        </p:txBody>
      </p:sp>
      <p:sp>
        <p:nvSpPr>
          <p:cNvPr id="14" name="Flowchart: Alternate Process 13"/>
          <p:cNvSpPr/>
          <p:nvPr/>
        </p:nvSpPr>
        <p:spPr>
          <a:xfrm>
            <a:off x="6360239" y="5338617"/>
            <a:ext cx="2256169" cy="1152128"/>
          </a:xfrm>
          <a:prstGeom prst="flowChartAlternateProces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it-IT" sz="1200" dirty="0" smtClean="0"/>
              <a:t>Uso degli </a:t>
            </a:r>
            <a:r>
              <a:rPr lang="it-IT" sz="1200" dirty="0" smtClean="0">
                <a:solidFill>
                  <a:srgbClr val="FFC000"/>
                </a:solidFill>
              </a:rPr>
              <a:t>strumenti finanziari </a:t>
            </a:r>
            <a:r>
              <a:rPr lang="it-IT" sz="1200" dirty="0" smtClean="0"/>
              <a:t>congiuntamente ai sussidi (incluso capitale circolante)</a:t>
            </a:r>
            <a:endParaRPr lang="it-IT" sz="1200" dirty="0"/>
          </a:p>
        </p:txBody>
      </p:sp>
      <p:sp>
        <p:nvSpPr>
          <p:cNvPr id="15" name="Flowchart: Alternate Process 14"/>
          <p:cNvSpPr/>
          <p:nvPr/>
        </p:nvSpPr>
        <p:spPr>
          <a:xfrm>
            <a:off x="6588224" y="2460295"/>
            <a:ext cx="1800200" cy="1277769"/>
          </a:xfrm>
          <a:prstGeom prst="flowChartAlternateProces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it-IT" sz="1200" dirty="0" smtClean="0"/>
              <a:t>Programmazione obbligatoria per gli strumenti di </a:t>
            </a:r>
            <a:r>
              <a:rPr lang="it-IT" sz="1200" dirty="0" smtClean="0">
                <a:solidFill>
                  <a:srgbClr val="FFC000"/>
                </a:solidFill>
              </a:rPr>
              <a:t>gestione del rischio</a:t>
            </a:r>
            <a:endParaRPr lang="it-IT" sz="1200" dirty="0">
              <a:solidFill>
                <a:srgbClr val="FFC000"/>
              </a:solidFill>
            </a:endParaRPr>
          </a:p>
        </p:txBody>
      </p:sp>
      <p:sp>
        <p:nvSpPr>
          <p:cNvPr id="21" name="Flowchart: Alternate Process 20"/>
          <p:cNvSpPr/>
          <p:nvPr/>
        </p:nvSpPr>
        <p:spPr>
          <a:xfrm>
            <a:off x="6554810" y="3940199"/>
            <a:ext cx="1944216" cy="1260870"/>
          </a:xfrm>
          <a:prstGeom prst="flowChartAlternateProces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48">
              <a:spcAft>
                <a:spcPts val="1200"/>
              </a:spcAft>
              <a:buClr>
                <a:srgbClr val="BBB831"/>
              </a:buClr>
              <a:defRPr/>
            </a:pPr>
            <a:r>
              <a:rPr lang="it-IT" sz="1200" dirty="0" smtClean="0">
                <a:solidFill>
                  <a:schemeClr val="bg1"/>
                </a:solidFill>
                <a:latin typeface="Arial" panose="020B0604020202020204" pitchFamily="34" charset="0"/>
                <a:cs typeface="Arial" panose="020B0604020202020204" pitchFamily="34" charset="0"/>
              </a:rPr>
              <a:t>Aumento dell’ammontare massimo di aiuto per l'insediamento dei </a:t>
            </a:r>
            <a:r>
              <a:rPr lang="it-IT" sz="1200" dirty="0" smtClean="0">
                <a:solidFill>
                  <a:schemeClr val="accent1"/>
                </a:solidFill>
                <a:latin typeface="Arial" panose="020B0604020202020204" pitchFamily="34" charset="0"/>
                <a:cs typeface="Arial" panose="020B0604020202020204" pitchFamily="34" charset="0"/>
              </a:rPr>
              <a:t>giovani agricoltori</a:t>
            </a:r>
            <a:r>
              <a:rPr lang="it-IT" sz="1200" dirty="0" smtClean="0">
                <a:solidFill>
                  <a:schemeClr val="bg1"/>
                </a:solidFill>
                <a:latin typeface="Arial" panose="020B0604020202020204" pitchFamily="34" charset="0"/>
                <a:cs typeface="Arial" panose="020B0604020202020204" pitchFamily="34" charset="0"/>
              </a:rPr>
              <a:t/>
            </a:r>
            <a:br>
              <a:rPr lang="it-IT" sz="1200" dirty="0" smtClean="0">
                <a:solidFill>
                  <a:schemeClr val="bg1"/>
                </a:solidFill>
                <a:latin typeface="Arial" panose="020B0604020202020204" pitchFamily="34" charset="0"/>
                <a:cs typeface="Arial" panose="020B0604020202020204" pitchFamily="34" charset="0"/>
              </a:rPr>
            </a:br>
            <a:r>
              <a:rPr lang="it-IT" sz="1200" dirty="0" smtClean="0">
                <a:solidFill>
                  <a:schemeClr val="bg1"/>
                </a:solidFill>
                <a:latin typeface="Arial" panose="020B0604020202020204" pitchFamily="34" charset="0"/>
                <a:cs typeface="Arial" panose="020B0604020202020204" pitchFamily="34" charset="0"/>
              </a:rPr>
              <a:t>(fino a EUR 100.000)</a:t>
            </a:r>
            <a:endParaRPr lang="it-IT" sz="1200" dirty="0">
              <a:solidFill>
                <a:schemeClr val="bg1"/>
              </a:solidFill>
              <a:latin typeface="Arial" panose="020B0604020202020204" pitchFamily="34" charset="0"/>
              <a:cs typeface="Arial" panose="020B0604020202020204" pitchFamily="34" charset="0"/>
            </a:endParaRPr>
          </a:p>
        </p:txBody>
      </p:sp>
      <p:sp>
        <p:nvSpPr>
          <p:cNvPr id="7" name="Pentagon 6"/>
          <p:cNvSpPr/>
          <p:nvPr/>
        </p:nvSpPr>
        <p:spPr>
          <a:xfrm>
            <a:off x="4971155" y="3356992"/>
            <a:ext cx="1473053" cy="864096"/>
          </a:xfrm>
          <a:prstGeom prst="homePlat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it-IT" sz="1800" dirty="0" smtClean="0"/>
              <a:t>Punti chiave</a:t>
            </a:r>
            <a:endParaRPr lang="it-IT" sz="1800" dirty="0"/>
          </a:p>
        </p:txBody>
      </p:sp>
    </p:spTree>
    <p:extLst>
      <p:ext uri="{BB962C8B-B14F-4D97-AF65-F5344CB8AC3E}">
        <p14:creationId xmlns:p14="http://schemas.microsoft.com/office/powerpoint/2010/main" val="2995373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1691680" y="1412776"/>
            <a:ext cx="7272809" cy="3816424"/>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lvl="0" algn="ctr"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ALLOCAZIONI FEASR </a:t>
            </a:r>
          </a:p>
          <a:p>
            <a:pPr marL="720" lvl="0"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 </a:t>
            </a:r>
          </a:p>
          <a:p>
            <a:pPr marL="720" lvl="0"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 Massimale finanziario Italia 2021-2027: 8.892,2 Mio EUR </a:t>
            </a:r>
          </a:p>
          <a:p>
            <a:pPr marL="720" lvl="0"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 </a:t>
            </a:r>
          </a:p>
          <a:p>
            <a:pPr marL="720" lvl="0" defTabSz="913960" fontAlgn="auto">
              <a:spcBef>
                <a:spcPts val="0"/>
              </a:spcBef>
              <a:spcAft>
                <a:spcPts val="0"/>
              </a:spcAft>
              <a:buClr>
                <a:srgbClr val="335821"/>
              </a:buClr>
              <a:defRPr/>
            </a:pPr>
            <a:r>
              <a:rPr lang="it-IT" sz="2400" i="1" spc="-1" dirty="0">
                <a:solidFill>
                  <a:schemeClr val="bg2"/>
                </a:solidFill>
                <a:uFill>
                  <a:solidFill>
                    <a:srgbClr val="FFFFFF"/>
                  </a:solidFill>
                </a:uFill>
                <a:latin typeface="EC Square Sans Pro" panose="020B0506040000020004" pitchFamily="34" charset="0"/>
                <a:ea typeface="DejaVu Sans"/>
              </a:rPr>
              <a:t> 5% LEADER </a:t>
            </a:r>
            <a:endParaRPr lang="it-IT" sz="2400" i="1" spc="-1" dirty="0" smtClean="0">
              <a:solidFill>
                <a:schemeClr val="bg2"/>
              </a:solidFill>
              <a:uFill>
                <a:solidFill>
                  <a:srgbClr val="FFFFFF"/>
                </a:solidFill>
              </a:uFill>
              <a:latin typeface="EC Square Sans Pro" panose="020B0506040000020004" pitchFamily="34" charset="0"/>
              <a:ea typeface="DejaVu Sans"/>
            </a:endParaRP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r>
              <a:rPr lang="it-IT" sz="2400" i="1" spc="-1" dirty="0">
                <a:solidFill>
                  <a:schemeClr val="bg2"/>
                </a:solidFill>
                <a:uFill>
                  <a:solidFill>
                    <a:srgbClr val="FFFFFF"/>
                  </a:solidFill>
                </a:uFill>
                <a:latin typeface="EC Square Sans Pro" panose="020B0506040000020004" pitchFamily="34" charset="0"/>
                <a:ea typeface="DejaVu Sans"/>
              </a:rPr>
              <a:t>30% misure climatico-ambientali </a:t>
            </a:r>
            <a:endParaRPr lang="it-IT" sz="2400" i="1" spc="-1" dirty="0" smtClean="0">
              <a:solidFill>
                <a:schemeClr val="bg2"/>
              </a:solidFill>
              <a:uFill>
                <a:solidFill>
                  <a:srgbClr val="FFFFFF"/>
                </a:solidFill>
              </a:uFill>
              <a:latin typeface="EC Square Sans Pro" panose="020B0506040000020004" pitchFamily="34" charset="0"/>
              <a:ea typeface="DejaVu Sans"/>
            </a:endParaRPr>
          </a:p>
          <a:p>
            <a:pPr marL="720" lvl="0" defTabSz="913960" fontAlgn="auto">
              <a:spcBef>
                <a:spcPts val="0"/>
              </a:spcBef>
              <a:spcAft>
                <a:spcPts val="0"/>
              </a:spcAft>
              <a:buClr>
                <a:srgbClr val="335821"/>
              </a:buClr>
              <a:defRPr/>
            </a:pPr>
            <a:r>
              <a:rPr lang="it-IT" sz="2400" i="1" spc="-1" dirty="0" smtClean="0">
                <a:solidFill>
                  <a:schemeClr val="bg2"/>
                </a:solidFill>
                <a:uFill>
                  <a:solidFill>
                    <a:srgbClr val="FFFFFF"/>
                  </a:solidFill>
                </a:uFill>
                <a:latin typeface="EC Square Sans Pro" panose="020B0506040000020004" pitchFamily="34" charset="0"/>
                <a:ea typeface="DejaVu Sans"/>
              </a:rPr>
              <a:t> </a:t>
            </a:r>
            <a:r>
              <a:rPr lang="it-IT" sz="2400" i="1" spc="-1" dirty="0">
                <a:solidFill>
                  <a:schemeClr val="bg2"/>
                </a:solidFill>
                <a:uFill>
                  <a:solidFill>
                    <a:srgbClr val="FFFFFF"/>
                  </a:solidFill>
                </a:uFill>
                <a:latin typeface="EC Square Sans Pro" panose="020B0506040000020004" pitchFamily="34" charset="0"/>
                <a:ea typeface="DejaVu Sans"/>
              </a:rPr>
              <a:t>4% assistenza tecnica </a:t>
            </a:r>
            <a:endParaRPr kumimoji="0" lang="en-GB" sz="1800" b="1" i="0" u="none" strike="noStrike" kern="1200" cap="none" spc="0" normalizeH="0" baseline="0" noProof="0" dirty="0">
              <a:ln>
                <a:noFill/>
              </a:ln>
              <a:solidFill>
                <a:schemeClr val="bg2"/>
              </a:solidFill>
              <a:effectLst/>
              <a:uLnTx/>
              <a:uFillTx/>
              <a:latin typeface="EC Square Sans Pro" panose="020B0506040000020004" pitchFamily="34" charset="0"/>
            </a:endParaRPr>
          </a:p>
        </p:txBody>
      </p:sp>
      <p:sp>
        <p:nvSpPr>
          <p:cNvPr id="2" name="Slide Number Placeholder 1"/>
          <p:cNvSpPr>
            <a:spLocks noGrp="1"/>
          </p:cNvSpPr>
          <p:nvPr>
            <p:ph type="sldNum" sz="quarter" idx="4294967295"/>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25</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5394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249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1979712" y="1412776"/>
            <a:ext cx="6336704" cy="396044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lvl="0" algn="ctr" defTabSz="913960" fontAlgn="auto">
              <a:spcBef>
                <a:spcPts val="0"/>
              </a:spcBef>
              <a:spcAft>
                <a:spcPts val="0"/>
              </a:spcAft>
              <a:buClr>
                <a:srgbClr val="335821"/>
              </a:buClr>
              <a:defRPr/>
            </a:pPr>
            <a:r>
              <a:rPr lang="it-IT" sz="2800" b="0" dirty="0" smtClean="0">
                <a:solidFill>
                  <a:schemeClr val="bg2"/>
                </a:solidFill>
              </a:rPr>
              <a:t>Le </a:t>
            </a:r>
            <a:r>
              <a:rPr lang="it-IT" sz="2800" b="0" dirty="0">
                <a:solidFill>
                  <a:schemeClr val="bg2"/>
                </a:solidFill>
              </a:rPr>
              <a:t>misure del primo pilastro dovrebbero essere decise a livello nazionale, mentre le regioni devono poter continuare a svolgere il ruolo che svolgono oggi per quanto riguarda la progettazione e l'attuazione delle misure del FEASR, nel contesto generale di un piano strategico nazionale coerente della </a:t>
            </a:r>
            <a:r>
              <a:rPr lang="it-IT" sz="2800" b="0" dirty="0" smtClean="0">
                <a:solidFill>
                  <a:schemeClr val="bg2"/>
                </a:solidFill>
              </a:rPr>
              <a:t>PAC.</a:t>
            </a:r>
            <a:endParaRPr kumimoji="0" lang="it-IT" sz="2800" b="1" i="1" u="none" strike="noStrike" kern="1200" cap="none" spc="-1" normalizeH="0" baseline="0" noProof="0" dirty="0">
              <a:ln>
                <a:noFill/>
              </a:ln>
              <a:solidFill>
                <a:schemeClr val="bg2"/>
              </a:solidFill>
              <a:effectLst/>
              <a:uLnTx/>
              <a:uFill>
                <a:solidFill>
                  <a:srgbClr val="FFFFFF"/>
                </a:solidFill>
              </a:uFill>
              <a:latin typeface="Calibri"/>
              <a:cs typeface="Calibri"/>
            </a:endParaRPr>
          </a:p>
          <a:p>
            <a:pPr marL="720" marR="0" lvl="0" indent="0" algn="ctr" defTabSz="913960" rtl="0" eaLnBrk="1" fontAlgn="auto" latinLnBrk="0" hangingPunct="1">
              <a:lnSpc>
                <a:spcPct val="100000"/>
              </a:lnSpc>
              <a:spcBef>
                <a:spcPts val="0"/>
              </a:spcBef>
              <a:spcAft>
                <a:spcPts val="0"/>
              </a:spcAft>
              <a:buClr>
                <a:srgbClr val="335821"/>
              </a:buClr>
              <a:buSzTx/>
              <a:buFontTx/>
              <a:buNone/>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EC Square Sans Pro" panose="020B0506040000020004" pitchFamily="34" charset="0"/>
              <a:ea typeface="DejaVu Sans"/>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1800" b="1" i="0" u="none" strike="noStrike" kern="1200" cap="none" spc="0" normalizeH="0" baseline="0" noProof="0" dirty="0" smtClean="0">
              <a:ln>
                <a:noFill/>
              </a:ln>
              <a:solidFill>
                <a:prstClr val="white"/>
              </a:solidFill>
              <a:effectLst/>
              <a:uLnTx/>
              <a:uFillTx/>
              <a:latin typeface="EC Square Sans Pro" panose="020B0506040000020004" pitchFamily="34" charset="0"/>
            </a:endParaRPr>
          </a:p>
          <a:p>
            <a:pPr marL="0" marR="0" lvl="0" indent="0" algn="l" defTabSz="913960" rtl="0" eaLnBrk="1" fontAlgn="auto" latinLnBrk="0" hangingPunct="1">
              <a:lnSpc>
                <a:spcPct val="15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EC Square Sans Pro" panose="020B0506040000020004" pitchFamily="34" charset="0"/>
            </a:endParaRPr>
          </a:p>
        </p:txBody>
      </p:sp>
      <p:sp>
        <p:nvSpPr>
          <p:cNvPr id="2" name="Slide Number Placeholder 1"/>
          <p:cNvSpPr>
            <a:spLocks noGrp="1"/>
          </p:cNvSpPr>
          <p:nvPr>
            <p:ph type="sldNum" sz="quarter" idx="4294967295"/>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26</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5394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941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5488" y="83928"/>
            <a:ext cx="8291264"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dirty="0" smtClean="0"/>
              <a:t>FOCUS SULLA PERFORMANCE</a:t>
            </a:r>
            <a:endParaRPr lang="en-GB" kern="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70" y="83928"/>
            <a:ext cx="981910" cy="981910"/>
          </a:xfrm>
          <a:prstGeom prst="rect">
            <a:avLst/>
          </a:prstGeom>
        </p:spPr>
      </p:pic>
      <p:grpSp>
        <p:nvGrpSpPr>
          <p:cNvPr id="11" name="Gruppieren 3"/>
          <p:cNvGrpSpPr/>
          <p:nvPr/>
        </p:nvGrpSpPr>
        <p:grpSpPr>
          <a:xfrm>
            <a:off x="1906143" y="2492893"/>
            <a:ext cx="6986337" cy="830996"/>
            <a:chOff x="-275098" y="2877503"/>
            <a:chExt cx="7298551" cy="574337"/>
          </a:xfrm>
        </p:grpSpPr>
        <p:sp>
          <p:nvSpPr>
            <p:cNvPr id="12" name="TextBox 8"/>
            <p:cNvSpPr txBox="1"/>
            <p:nvPr/>
          </p:nvSpPr>
          <p:spPr>
            <a:xfrm>
              <a:off x="4209415" y="2959612"/>
              <a:ext cx="2814038" cy="278375"/>
            </a:xfrm>
            <a:prstGeom prst="rect">
              <a:avLst/>
            </a:prstGeom>
            <a:solidFill>
              <a:schemeClr val="tx1"/>
            </a:solidFill>
            <a:ln>
              <a:noFill/>
            </a:ln>
          </p:spPr>
          <p:txBody>
            <a:bodyPr wrap="square" lIns="108000" tIns="108000" rIns="108000" bIns="108000" rtlCol="0">
              <a:spAutoFit/>
            </a:bodyPr>
            <a:lstStyle/>
            <a:p>
              <a:pPr fontAlgn="auto">
                <a:spcBef>
                  <a:spcPts val="0"/>
                </a:spcBef>
                <a:spcAft>
                  <a:spcPts val="0"/>
                </a:spcAft>
              </a:pPr>
              <a:r>
                <a:rPr lang="en-GB" sz="1200" kern="0" dirty="0" err="1" smtClean="0">
                  <a:solidFill>
                    <a:schemeClr val="bg2"/>
                  </a:solidFill>
                </a:rPr>
                <a:t>Indicatori</a:t>
              </a:r>
              <a:r>
                <a:rPr lang="en-GB" sz="1200" kern="0" dirty="0" smtClean="0">
                  <a:solidFill>
                    <a:schemeClr val="bg2"/>
                  </a:solidFill>
                </a:rPr>
                <a:t> </a:t>
              </a:r>
              <a:r>
                <a:rPr lang="en-GB" sz="1200" kern="0" dirty="0" err="1" smtClean="0">
                  <a:solidFill>
                    <a:schemeClr val="bg2"/>
                  </a:solidFill>
                </a:rPr>
                <a:t>comuni</a:t>
              </a:r>
              <a:r>
                <a:rPr lang="en-GB" sz="1200" kern="0" dirty="0" smtClean="0">
                  <a:solidFill>
                    <a:schemeClr val="bg2"/>
                  </a:solidFill>
                </a:rPr>
                <a:t> di </a:t>
              </a:r>
              <a:r>
                <a:rPr lang="en-GB" sz="1200" u="sng" kern="0" dirty="0" smtClean="0">
                  <a:solidFill>
                    <a:schemeClr val="bg2"/>
                  </a:solidFill>
                </a:rPr>
                <a:t>Output</a:t>
              </a:r>
              <a:endParaRPr lang="en-GB" sz="1000" kern="0" dirty="0">
                <a:solidFill>
                  <a:schemeClr val="bg2"/>
                </a:solidFill>
              </a:endParaRPr>
            </a:p>
          </p:txBody>
        </p:sp>
        <p:sp>
          <p:nvSpPr>
            <p:cNvPr id="16" name="Down Arrow 2"/>
            <p:cNvSpPr/>
            <p:nvPr/>
          </p:nvSpPr>
          <p:spPr bwMode="auto">
            <a:xfrm rot="16200000">
              <a:off x="3590373" y="2780170"/>
              <a:ext cx="442592" cy="637259"/>
            </a:xfrm>
            <a:prstGeom prst="downArrow">
              <a:avLst/>
            </a:prstGeom>
            <a:solidFill>
              <a:sysClr val="window" lastClr="FFFFFF"/>
            </a:solidFill>
            <a:ln w="15875" cap="flat" cmpd="sng" algn="ctr">
              <a:solidFill>
                <a:srgbClr val="4584D3">
                  <a:shade val="75000"/>
                  <a:lumMod val="80000"/>
                </a:srgbClr>
              </a:solidFill>
              <a:prstDash val="solid"/>
            </a:ln>
            <a:effectLst/>
          </p:spPr>
          <p:txBody>
            <a:bodyPr vert="horz" wrap="square" lIns="68580" tIns="34290" rIns="68580" bIns="34290" numCol="1" rtlCol="0" anchor="ctr" anchorCtr="0" compatLnSpc="1">
              <a:prstTxWarp prst="textNoShape">
                <a:avLst/>
              </a:prstTxWarp>
            </a:bodyPr>
            <a:lstStyle/>
            <a:p>
              <a:pPr marL="2666" fontAlgn="auto">
                <a:spcBef>
                  <a:spcPts val="0"/>
                </a:spcBef>
                <a:spcAft>
                  <a:spcPts val="0"/>
                </a:spcAft>
              </a:pPr>
              <a:endParaRPr lang="en-GB" sz="1000" b="0" kern="0">
                <a:solidFill>
                  <a:schemeClr val="bg2"/>
                </a:solidFill>
                <a:latin typeface="Candara"/>
              </a:endParaRPr>
            </a:p>
          </p:txBody>
        </p:sp>
        <p:sp>
          <p:nvSpPr>
            <p:cNvPr id="17" name="TextBox 6"/>
            <p:cNvSpPr txBox="1"/>
            <p:nvPr/>
          </p:nvSpPr>
          <p:spPr>
            <a:xfrm>
              <a:off x="-275098" y="2877503"/>
              <a:ext cx="3564893" cy="574337"/>
            </a:xfrm>
            <a:prstGeom prst="rect">
              <a:avLst/>
            </a:prstGeom>
            <a:solidFill>
              <a:schemeClr val="tx2"/>
            </a:solidFill>
          </p:spPr>
          <p:txBody>
            <a:bodyPr wrap="square" rtlCol="0">
              <a:spAutoFit/>
            </a:bodyPr>
            <a:lstStyle/>
            <a:p>
              <a:pPr algn="ctr" fontAlgn="auto">
                <a:spcBef>
                  <a:spcPts val="0"/>
                </a:spcBef>
                <a:spcAft>
                  <a:spcPts val="0"/>
                </a:spcAft>
              </a:pPr>
              <a:r>
                <a:rPr lang="en-GB" sz="1400" i="1" kern="0" dirty="0" smtClean="0">
                  <a:solidFill>
                    <a:schemeClr val="tx1"/>
                  </a:solidFill>
                </a:rPr>
                <a:t>Annual Performance Clearance</a:t>
              </a:r>
              <a:endParaRPr lang="en-GB" sz="1400" i="1" kern="0" dirty="0">
                <a:solidFill>
                  <a:schemeClr val="tx1"/>
                </a:solidFill>
              </a:endParaRPr>
            </a:p>
            <a:p>
              <a:pPr algn="ctr" fontAlgn="auto">
                <a:spcBef>
                  <a:spcPts val="0"/>
                </a:spcBef>
                <a:spcAft>
                  <a:spcPts val="0"/>
                </a:spcAft>
              </a:pPr>
              <a:endParaRPr lang="en-GB" sz="1000" b="0" kern="0" dirty="0">
                <a:solidFill>
                  <a:schemeClr val="tx1"/>
                </a:solidFill>
              </a:endParaRPr>
            </a:p>
            <a:p>
              <a:pPr algn="ctr" fontAlgn="auto">
                <a:spcBef>
                  <a:spcPts val="0"/>
                </a:spcBef>
                <a:spcAft>
                  <a:spcPts val="0"/>
                </a:spcAft>
              </a:pPr>
              <a:r>
                <a:rPr lang="en-GB" sz="1200" kern="0" dirty="0" err="1" smtClean="0">
                  <a:solidFill>
                    <a:schemeClr val="tx1"/>
                  </a:solidFill>
                </a:rPr>
                <a:t>Legame</a:t>
              </a:r>
              <a:r>
                <a:rPr lang="en-GB" sz="1200" kern="0" dirty="0" smtClean="0">
                  <a:solidFill>
                    <a:schemeClr val="tx1"/>
                  </a:solidFill>
                </a:rPr>
                <a:t> </a:t>
              </a:r>
              <a:r>
                <a:rPr lang="en-GB" sz="1200" kern="0" dirty="0" err="1" smtClean="0">
                  <a:solidFill>
                    <a:schemeClr val="tx1"/>
                  </a:solidFill>
                </a:rPr>
                <a:t>tra</a:t>
              </a:r>
              <a:r>
                <a:rPr lang="en-GB" sz="1200" kern="0" dirty="0" smtClean="0">
                  <a:solidFill>
                    <a:schemeClr val="tx1"/>
                  </a:solidFill>
                </a:rPr>
                <a:t> </a:t>
              </a:r>
              <a:r>
                <a:rPr lang="en-GB" sz="1200" kern="0" dirty="0" err="1" smtClean="0">
                  <a:solidFill>
                    <a:schemeClr val="tx1"/>
                  </a:solidFill>
                </a:rPr>
                <a:t>spesa</a:t>
              </a:r>
              <a:r>
                <a:rPr lang="en-GB" sz="1200" kern="0" dirty="0" smtClean="0">
                  <a:solidFill>
                    <a:schemeClr val="tx1"/>
                  </a:solidFill>
                </a:rPr>
                <a:t> e output</a:t>
              </a:r>
            </a:p>
            <a:p>
              <a:pPr algn="ctr" fontAlgn="auto">
                <a:spcBef>
                  <a:spcPts val="0"/>
                </a:spcBef>
                <a:spcAft>
                  <a:spcPts val="0"/>
                </a:spcAft>
              </a:pPr>
              <a:endParaRPr lang="en-GB" sz="1200" kern="0" dirty="0">
                <a:solidFill>
                  <a:schemeClr val="bg2"/>
                </a:solidFill>
              </a:endParaRPr>
            </a:p>
          </p:txBody>
        </p:sp>
      </p:grpSp>
      <p:sp>
        <p:nvSpPr>
          <p:cNvPr id="18" name="TextBox 6"/>
          <p:cNvSpPr txBox="1"/>
          <p:nvPr/>
        </p:nvSpPr>
        <p:spPr>
          <a:xfrm>
            <a:off x="0" y="2636912"/>
            <a:ext cx="1871514" cy="369332"/>
          </a:xfrm>
          <a:prstGeom prst="rect">
            <a:avLst/>
          </a:prstGeom>
          <a:solidFill>
            <a:schemeClr val="bg1"/>
          </a:solidFill>
        </p:spPr>
        <p:txBody>
          <a:bodyPr wrap="square" rtlCol="0">
            <a:spAutoFit/>
          </a:bodyPr>
          <a:lstStyle/>
          <a:p>
            <a:pPr algn="ctr" fontAlgn="auto">
              <a:spcBef>
                <a:spcPts val="0"/>
              </a:spcBef>
              <a:spcAft>
                <a:spcPts val="0"/>
              </a:spcAft>
            </a:pPr>
            <a:r>
              <a:rPr lang="en-GB" sz="1800" kern="0" dirty="0" smtClean="0">
                <a:solidFill>
                  <a:schemeClr val="bg2"/>
                </a:solidFill>
              </a:rPr>
              <a:t>Assurance</a:t>
            </a:r>
            <a:endParaRPr lang="en-GB" sz="1800" kern="0" dirty="0">
              <a:solidFill>
                <a:schemeClr val="bg2"/>
              </a:solidFill>
            </a:endParaRPr>
          </a:p>
        </p:txBody>
      </p:sp>
      <p:sp>
        <p:nvSpPr>
          <p:cNvPr id="19" name="TextBox 6"/>
          <p:cNvSpPr txBox="1"/>
          <p:nvPr/>
        </p:nvSpPr>
        <p:spPr>
          <a:xfrm>
            <a:off x="66270" y="4051056"/>
            <a:ext cx="1805244" cy="369332"/>
          </a:xfrm>
          <a:prstGeom prst="rect">
            <a:avLst/>
          </a:prstGeom>
          <a:solidFill>
            <a:schemeClr val="bg1"/>
          </a:solidFill>
        </p:spPr>
        <p:txBody>
          <a:bodyPr wrap="square" rtlCol="0">
            <a:spAutoFit/>
          </a:bodyPr>
          <a:lstStyle/>
          <a:p>
            <a:pPr algn="ctr" fontAlgn="auto">
              <a:spcBef>
                <a:spcPts val="0"/>
              </a:spcBef>
              <a:spcAft>
                <a:spcPts val="0"/>
              </a:spcAft>
            </a:pPr>
            <a:r>
              <a:rPr lang="en-GB" sz="1800" kern="0" dirty="0" smtClean="0">
                <a:solidFill>
                  <a:schemeClr val="bg2"/>
                </a:solidFill>
              </a:rPr>
              <a:t>Monitoring</a:t>
            </a:r>
            <a:endParaRPr lang="en-GB" sz="1800" kern="0" dirty="0">
              <a:solidFill>
                <a:schemeClr val="bg2"/>
              </a:solidFill>
            </a:endParaRPr>
          </a:p>
        </p:txBody>
      </p:sp>
      <p:grpSp>
        <p:nvGrpSpPr>
          <p:cNvPr id="20" name="Gruppieren 3"/>
          <p:cNvGrpSpPr/>
          <p:nvPr/>
        </p:nvGrpSpPr>
        <p:grpSpPr>
          <a:xfrm>
            <a:off x="1944217" y="3933057"/>
            <a:ext cx="7122552" cy="1037828"/>
            <a:chOff x="-268486" y="2796312"/>
            <a:chExt cx="7440853" cy="717287"/>
          </a:xfrm>
        </p:grpSpPr>
        <p:sp>
          <p:nvSpPr>
            <p:cNvPr id="21" name="TextBox 8"/>
            <p:cNvSpPr txBox="1"/>
            <p:nvPr/>
          </p:nvSpPr>
          <p:spPr>
            <a:xfrm>
              <a:off x="4216026" y="2866310"/>
              <a:ext cx="2956341" cy="278375"/>
            </a:xfrm>
            <a:prstGeom prst="rect">
              <a:avLst/>
            </a:prstGeom>
            <a:solidFill>
              <a:schemeClr val="tx1"/>
            </a:solidFill>
            <a:ln>
              <a:noFill/>
            </a:ln>
          </p:spPr>
          <p:txBody>
            <a:bodyPr wrap="square" lIns="108000" tIns="108000" rIns="108000" bIns="108000" rtlCol="0">
              <a:spAutoFit/>
            </a:bodyPr>
            <a:lstStyle/>
            <a:p>
              <a:pPr fontAlgn="auto">
                <a:spcBef>
                  <a:spcPts val="0"/>
                </a:spcBef>
                <a:spcAft>
                  <a:spcPts val="0"/>
                </a:spcAft>
              </a:pPr>
              <a:r>
                <a:rPr lang="en-GB" sz="1200" kern="0" dirty="0" err="1" smtClean="0">
                  <a:solidFill>
                    <a:schemeClr val="bg2"/>
                  </a:solidFill>
                </a:rPr>
                <a:t>Indicatori</a:t>
              </a:r>
              <a:r>
                <a:rPr lang="en-GB" sz="1200" kern="0" dirty="0" smtClean="0">
                  <a:solidFill>
                    <a:schemeClr val="bg2"/>
                  </a:solidFill>
                </a:rPr>
                <a:t> </a:t>
              </a:r>
              <a:r>
                <a:rPr lang="en-GB" sz="1200" kern="0" dirty="0" err="1" smtClean="0">
                  <a:solidFill>
                    <a:schemeClr val="bg2"/>
                  </a:solidFill>
                </a:rPr>
                <a:t>comuni</a:t>
              </a:r>
              <a:r>
                <a:rPr lang="en-GB" sz="1200" kern="0" dirty="0" smtClean="0">
                  <a:solidFill>
                    <a:schemeClr val="bg2"/>
                  </a:solidFill>
                </a:rPr>
                <a:t> di </a:t>
              </a:r>
              <a:r>
                <a:rPr lang="en-GB" sz="1200" u="sng" kern="0" dirty="0" err="1" smtClean="0">
                  <a:solidFill>
                    <a:schemeClr val="bg2"/>
                  </a:solidFill>
                </a:rPr>
                <a:t>Risultato</a:t>
              </a:r>
              <a:endParaRPr lang="en-GB" sz="1000" kern="0" dirty="0">
                <a:solidFill>
                  <a:schemeClr val="bg2"/>
                </a:solidFill>
              </a:endParaRPr>
            </a:p>
          </p:txBody>
        </p:sp>
        <p:sp>
          <p:nvSpPr>
            <p:cNvPr id="22" name="Down Arrow 2"/>
            <p:cNvSpPr/>
            <p:nvPr/>
          </p:nvSpPr>
          <p:spPr bwMode="auto">
            <a:xfrm rot="16200000">
              <a:off x="3590373" y="2698978"/>
              <a:ext cx="442592" cy="637259"/>
            </a:xfrm>
            <a:prstGeom prst="downArrow">
              <a:avLst/>
            </a:prstGeom>
            <a:solidFill>
              <a:sysClr val="window" lastClr="FFFFFF"/>
            </a:solidFill>
            <a:ln w="15875" cap="flat" cmpd="sng" algn="ctr">
              <a:solidFill>
                <a:srgbClr val="4584D3">
                  <a:shade val="75000"/>
                  <a:lumMod val="80000"/>
                </a:srgbClr>
              </a:solidFill>
              <a:prstDash val="solid"/>
            </a:ln>
            <a:effectLst/>
          </p:spPr>
          <p:txBody>
            <a:bodyPr vert="horz" wrap="square" lIns="68580" tIns="34290" rIns="68580" bIns="34290" numCol="1" rtlCol="0" anchor="ctr" anchorCtr="0" compatLnSpc="1">
              <a:prstTxWarp prst="textNoShape">
                <a:avLst/>
              </a:prstTxWarp>
            </a:bodyPr>
            <a:lstStyle/>
            <a:p>
              <a:pPr marL="2666" fontAlgn="auto">
                <a:spcBef>
                  <a:spcPts val="0"/>
                </a:spcBef>
                <a:spcAft>
                  <a:spcPts val="0"/>
                </a:spcAft>
              </a:pPr>
              <a:endParaRPr lang="en-GB" sz="1000" b="0" kern="0">
                <a:solidFill>
                  <a:schemeClr val="bg2"/>
                </a:solidFill>
                <a:latin typeface="Candara"/>
              </a:endParaRPr>
            </a:p>
          </p:txBody>
        </p:sp>
        <p:sp>
          <p:nvSpPr>
            <p:cNvPr id="23" name="TextBox 6"/>
            <p:cNvSpPr txBox="1"/>
            <p:nvPr/>
          </p:nvSpPr>
          <p:spPr>
            <a:xfrm>
              <a:off x="-268486" y="2811631"/>
              <a:ext cx="3594569" cy="701968"/>
            </a:xfrm>
            <a:prstGeom prst="rect">
              <a:avLst/>
            </a:prstGeom>
            <a:solidFill>
              <a:schemeClr val="tx2"/>
            </a:solidFill>
          </p:spPr>
          <p:txBody>
            <a:bodyPr wrap="square" rtlCol="0">
              <a:spAutoFit/>
            </a:bodyPr>
            <a:lstStyle/>
            <a:p>
              <a:pPr algn="ctr" fontAlgn="auto">
                <a:spcBef>
                  <a:spcPts val="0"/>
                </a:spcBef>
                <a:spcAft>
                  <a:spcPts val="0"/>
                </a:spcAft>
              </a:pPr>
              <a:r>
                <a:rPr lang="en-GB" sz="1400" i="1" kern="0" dirty="0" smtClean="0">
                  <a:solidFill>
                    <a:schemeClr val="tx1"/>
                  </a:solidFill>
                </a:rPr>
                <a:t>Annual Performance Review</a:t>
              </a:r>
              <a:endParaRPr lang="en-GB" sz="1400" i="1" kern="0" dirty="0">
                <a:solidFill>
                  <a:schemeClr val="tx1"/>
                </a:solidFill>
              </a:endParaRPr>
            </a:p>
            <a:p>
              <a:pPr algn="ctr" fontAlgn="auto">
                <a:spcBef>
                  <a:spcPts val="0"/>
                </a:spcBef>
                <a:spcAft>
                  <a:spcPts val="0"/>
                </a:spcAft>
              </a:pPr>
              <a:endParaRPr lang="en-GB" sz="1000" b="0" kern="0" dirty="0">
                <a:solidFill>
                  <a:schemeClr val="tx1"/>
                </a:solidFill>
              </a:endParaRPr>
            </a:p>
            <a:p>
              <a:pPr algn="ctr" fontAlgn="auto">
                <a:spcBef>
                  <a:spcPts val="0"/>
                </a:spcBef>
                <a:spcAft>
                  <a:spcPts val="0"/>
                </a:spcAft>
              </a:pPr>
              <a:r>
                <a:rPr lang="en-GB" sz="1200" kern="0" dirty="0" err="1" smtClean="0">
                  <a:solidFill>
                    <a:schemeClr val="tx1"/>
                  </a:solidFill>
                </a:rPr>
                <a:t>Verifica</a:t>
              </a:r>
              <a:r>
                <a:rPr lang="en-GB" sz="1200" kern="0" dirty="0" smtClean="0">
                  <a:solidFill>
                    <a:schemeClr val="tx1"/>
                  </a:solidFill>
                </a:rPr>
                <a:t> del </a:t>
              </a:r>
              <a:r>
                <a:rPr lang="en-GB" sz="1200" kern="0" dirty="0" err="1" smtClean="0">
                  <a:solidFill>
                    <a:schemeClr val="tx1"/>
                  </a:solidFill>
                </a:rPr>
                <a:t>progresso</a:t>
              </a:r>
              <a:r>
                <a:rPr lang="en-GB" sz="1200" kern="0" dirty="0" smtClean="0">
                  <a:solidFill>
                    <a:schemeClr val="tx1"/>
                  </a:solidFill>
                </a:rPr>
                <a:t> verso </a:t>
              </a:r>
              <a:r>
                <a:rPr lang="en-GB" sz="1200" kern="0" dirty="0" err="1" smtClean="0">
                  <a:solidFill>
                    <a:schemeClr val="tx1"/>
                  </a:solidFill>
                </a:rPr>
                <a:t>il</a:t>
              </a:r>
              <a:r>
                <a:rPr lang="en-GB" sz="1200" kern="0" dirty="0" smtClean="0">
                  <a:solidFill>
                    <a:schemeClr val="tx1"/>
                  </a:solidFill>
                </a:rPr>
                <a:t> </a:t>
              </a:r>
              <a:r>
                <a:rPr lang="en-GB" sz="1200" kern="0" dirty="0" err="1" smtClean="0">
                  <a:solidFill>
                    <a:schemeClr val="tx1"/>
                  </a:solidFill>
                </a:rPr>
                <a:t>raggiungimento</a:t>
              </a:r>
              <a:r>
                <a:rPr lang="en-GB" sz="1200" kern="0" dirty="0" smtClean="0">
                  <a:solidFill>
                    <a:schemeClr val="tx1"/>
                  </a:solidFill>
                </a:rPr>
                <a:t> </a:t>
              </a:r>
              <a:r>
                <a:rPr lang="en-GB" sz="1200" kern="0" dirty="0" err="1" smtClean="0">
                  <a:solidFill>
                    <a:schemeClr val="tx1"/>
                  </a:solidFill>
                </a:rPr>
                <a:t>dei</a:t>
              </a:r>
              <a:r>
                <a:rPr lang="en-GB" sz="1200" kern="0" dirty="0" smtClean="0">
                  <a:solidFill>
                    <a:schemeClr val="tx1"/>
                  </a:solidFill>
                </a:rPr>
                <a:t> target</a:t>
              </a:r>
            </a:p>
            <a:p>
              <a:pPr algn="ctr" fontAlgn="auto">
                <a:spcBef>
                  <a:spcPts val="0"/>
                </a:spcBef>
                <a:spcAft>
                  <a:spcPts val="0"/>
                </a:spcAft>
              </a:pPr>
              <a:endParaRPr lang="en-GB" sz="1200" kern="0" dirty="0">
                <a:solidFill>
                  <a:schemeClr val="tx1"/>
                </a:solidFill>
              </a:endParaRPr>
            </a:p>
          </p:txBody>
        </p:sp>
      </p:grpSp>
      <p:sp>
        <p:nvSpPr>
          <p:cNvPr id="24" name="TextBox 6"/>
          <p:cNvSpPr txBox="1"/>
          <p:nvPr/>
        </p:nvSpPr>
        <p:spPr>
          <a:xfrm>
            <a:off x="35496" y="5539903"/>
            <a:ext cx="1868826" cy="646331"/>
          </a:xfrm>
          <a:prstGeom prst="rect">
            <a:avLst/>
          </a:prstGeom>
          <a:solidFill>
            <a:schemeClr val="bg1"/>
          </a:solidFill>
        </p:spPr>
        <p:txBody>
          <a:bodyPr wrap="square" rtlCol="0">
            <a:spAutoFit/>
          </a:bodyPr>
          <a:lstStyle/>
          <a:p>
            <a:pPr algn="ctr" fontAlgn="auto">
              <a:spcBef>
                <a:spcPts val="0"/>
              </a:spcBef>
              <a:spcAft>
                <a:spcPts val="0"/>
              </a:spcAft>
            </a:pPr>
            <a:r>
              <a:rPr lang="en-GB" sz="1800" kern="0" dirty="0" smtClean="0">
                <a:solidFill>
                  <a:schemeClr val="bg2"/>
                </a:solidFill>
              </a:rPr>
              <a:t>Policy performance</a:t>
            </a:r>
            <a:endParaRPr lang="en-GB" sz="1800" kern="0" dirty="0">
              <a:solidFill>
                <a:schemeClr val="bg2"/>
              </a:solidFill>
            </a:endParaRPr>
          </a:p>
        </p:txBody>
      </p:sp>
      <p:grpSp>
        <p:nvGrpSpPr>
          <p:cNvPr id="25" name="Gruppieren 3"/>
          <p:cNvGrpSpPr/>
          <p:nvPr/>
        </p:nvGrpSpPr>
        <p:grpSpPr>
          <a:xfrm>
            <a:off x="1906143" y="5437208"/>
            <a:ext cx="7058344" cy="830997"/>
            <a:chOff x="-307488" y="2704105"/>
            <a:chExt cx="7373777" cy="574338"/>
          </a:xfrm>
        </p:grpSpPr>
        <p:sp>
          <p:nvSpPr>
            <p:cNvPr id="26" name="TextBox 8"/>
            <p:cNvSpPr txBox="1"/>
            <p:nvPr/>
          </p:nvSpPr>
          <p:spPr>
            <a:xfrm>
              <a:off x="4216026" y="2831047"/>
              <a:ext cx="2850263" cy="278375"/>
            </a:xfrm>
            <a:prstGeom prst="rect">
              <a:avLst/>
            </a:prstGeom>
            <a:solidFill>
              <a:schemeClr val="tx1"/>
            </a:solidFill>
            <a:ln>
              <a:noFill/>
            </a:ln>
          </p:spPr>
          <p:txBody>
            <a:bodyPr wrap="square" lIns="108000" tIns="108000" rIns="108000" bIns="108000" rtlCol="0">
              <a:spAutoFit/>
            </a:bodyPr>
            <a:lstStyle/>
            <a:p>
              <a:pPr fontAlgn="auto">
                <a:spcBef>
                  <a:spcPts val="0"/>
                </a:spcBef>
                <a:spcAft>
                  <a:spcPts val="0"/>
                </a:spcAft>
              </a:pPr>
              <a:r>
                <a:rPr lang="en-GB" sz="1200" kern="0" dirty="0" err="1" smtClean="0">
                  <a:solidFill>
                    <a:schemeClr val="bg2"/>
                  </a:solidFill>
                </a:rPr>
                <a:t>Indicatori</a:t>
              </a:r>
              <a:r>
                <a:rPr lang="en-GB" sz="1200" kern="0" dirty="0" smtClean="0">
                  <a:solidFill>
                    <a:schemeClr val="bg2"/>
                  </a:solidFill>
                </a:rPr>
                <a:t> </a:t>
              </a:r>
              <a:r>
                <a:rPr lang="en-GB" sz="1200" kern="0" dirty="0" err="1" smtClean="0">
                  <a:solidFill>
                    <a:schemeClr val="bg2"/>
                  </a:solidFill>
                </a:rPr>
                <a:t>comuni</a:t>
              </a:r>
              <a:r>
                <a:rPr lang="en-GB" sz="1200" kern="0" dirty="0" smtClean="0">
                  <a:solidFill>
                    <a:schemeClr val="bg2"/>
                  </a:solidFill>
                </a:rPr>
                <a:t> di </a:t>
              </a:r>
              <a:r>
                <a:rPr lang="en-GB" sz="1200" u="sng" kern="0" dirty="0" err="1" smtClean="0">
                  <a:solidFill>
                    <a:schemeClr val="bg2"/>
                  </a:solidFill>
                </a:rPr>
                <a:t>Impatto</a:t>
              </a:r>
              <a:endParaRPr lang="en-GB" sz="1000" kern="0" dirty="0">
                <a:solidFill>
                  <a:schemeClr val="bg2"/>
                </a:solidFill>
              </a:endParaRPr>
            </a:p>
          </p:txBody>
        </p:sp>
        <p:sp>
          <p:nvSpPr>
            <p:cNvPr id="27" name="Down Arrow 2"/>
            <p:cNvSpPr/>
            <p:nvPr/>
          </p:nvSpPr>
          <p:spPr bwMode="auto">
            <a:xfrm rot="16200000">
              <a:off x="3576820" y="2672644"/>
              <a:ext cx="442592" cy="637259"/>
            </a:xfrm>
            <a:prstGeom prst="downArrow">
              <a:avLst/>
            </a:prstGeom>
            <a:solidFill>
              <a:sysClr val="window" lastClr="FFFFFF"/>
            </a:solidFill>
            <a:ln w="15875" cap="flat" cmpd="sng" algn="ctr">
              <a:solidFill>
                <a:srgbClr val="4584D3">
                  <a:shade val="75000"/>
                  <a:lumMod val="80000"/>
                </a:srgbClr>
              </a:solidFill>
              <a:prstDash val="solid"/>
            </a:ln>
            <a:effectLst/>
          </p:spPr>
          <p:txBody>
            <a:bodyPr vert="horz" wrap="square" lIns="68580" tIns="34290" rIns="68580" bIns="34290" numCol="1" rtlCol="0" anchor="ctr" anchorCtr="0" compatLnSpc="1">
              <a:prstTxWarp prst="textNoShape">
                <a:avLst/>
              </a:prstTxWarp>
            </a:bodyPr>
            <a:lstStyle/>
            <a:p>
              <a:pPr marL="2666" fontAlgn="auto">
                <a:spcBef>
                  <a:spcPts val="0"/>
                </a:spcBef>
                <a:spcAft>
                  <a:spcPts val="0"/>
                </a:spcAft>
              </a:pPr>
              <a:endParaRPr lang="en-GB" sz="1000" b="0" kern="0">
                <a:solidFill>
                  <a:schemeClr val="bg2"/>
                </a:solidFill>
                <a:latin typeface="Candara"/>
              </a:endParaRPr>
            </a:p>
          </p:txBody>
        </p:sp>
        <p:sp>
          <p:nvSpPr>
            <p:cNvPr id="28" name="TextBox 6"/>
            <p:cNvSpPr txBox="1"/>
            <p:nvPr/>
          </p:nvSpPr>
          <p:spPr>
            <a:xfrm>
              <a:off x="-307488" y="2704105"/>
              <a:ext cx="3685427" cy="574338"/>
            </a:xfrm>
            <a:prstGeom prst="rect">
              <a:avLst/>
            </a:prstGeom>
            <a:solidFill>
              <a:schemeClr val="tx2"/>
            </a:solidFill>
          </p:spPr>
          <p:txBody>
            <a:bodyPr wrap="square" rtlCol="0">
              <a:spAutoFit/>
            </a:bodyPr>
            <a:lstStyle/>
            <a:p>
              <a:pPr algn="ctr" fontAlgn="auto">
                <a:spcBef>
                  <a:spcPts val="0"/>
                </a:spcBef>
                <a:spcAft>
                  <a:spcPts val="0"/>
                </a:spcAft>
              </a:pPr>
              <a:r>
                <a:rPr lang="en-GB" sz="1400" i="1" kern="0" dirty="0" smtClean="0">
                  <a:solidFill>
                    <a:schemeClr val="tx1"/>
                  </a:solidFill>
                </a:rPr>
                <a:t>Interim Evaluation</a:t>
              </a:r>
            </a:p>
            <a:p>
              <a:pPr algn="ctr" fontAlgn="auto">
                <a:spcBef>
                  <a:spcPts val="0"/>
                </a:spcBef>
                <a:spcAft>
                  <a:spcPts val="0"/>
                </a:spcAft>
              </a:pPr>
              <a:endParaRPr lang="en-GB" sz="1000" b="0" kern="0" dirty="0" smtClean="0">
                <a:solidFill>
                  <a:schemeClr val="tx1"/>
                </a:solidFill>
              </a:endParaRPr>
            </a:p>
            <a:p>
              <a:pPr algn="ctr" fontAlgn="auto">
                <a:spcBef>
                  <a:spcPts val="0"/>
                </a:spcBef>
                <a:spcAft>
                  <a:spcPts val="0"/>
                </a:spcAft>
              </a:pPr>
              <a:r>
                <a:rPr lang="en-GB" sz="1200" kern="0" dirty="0" err="1" smtClean="0">
                  <a:solidFill>
                    <a:schemeClr val="tx1"/>
                  </a:solidFill>
                </a:rPr>
                <a:t>Valutazione</a:t>
              </a:r>
              <a:r>
                <a:rPr lang="en-GB" sz="1200" kern="0" dirty="0" smtClean="0">
                  <a:solidFill>
                    <a:schemeClr val="tx1"/>
                  </a:solidFill>
                </a:rPr>
                <a:t> </a:t>
              </a:r>
              <a:r>
                <a:rPr lang="en-GB" sz="1200" kern="0" dirty="0" err="1" smtClean="0">
                  <a:solidFill>
                    <a:schemeClr val="tx1"/>
                  </a:solidFill>
                </a:rPr>
                <a:t>della</a:t>
              </a:r>
              <a:r>
                <a:rPr lang="en-GB" sz="1200" kern="0" dirty="0" smtClean="0">
                  <a:solidFill>
                    <a:schemeClr val="tx1"/>
                  </a:solidFill>
                </a:rPr>
                <a:t> performance verso </a:t>
              </a:r>
              <a:r>
                <a:rPr lang="en-GB" sz="1200" kern="0" dirty="0" err="1" smtClean="0">
                  <a:solidFill>
                    <a:schemeClr val="tx1"/>
                  </a:solidFill>
                </a:rPr>
                <a:t>gli</a:t>
              </a:r>
              <a:r>
                <a:rPr lang="en-GB" sz="1200" kern="0" dirty="0" smtClean="0">
                  <a:solidFill>
                    <a:schemeClr val="tx1"/>
                  </a:solidFill>
                </a:rPr>
                <a:t> </a:t>
              </a:r>
              <a:r>
                <a:rPr lang="en-GB" sz="1200" kern="0" dirty="0" err="1" smtClean="0">
                  <a:solidFill>
                    <a:schemeClr val="tx1"/>
                  </a:solidFill>
                </a:rPr>
                <a:t>obiettivi</a:t>
              </a:r>
              <a:endParaRPr lang="en-GB" sz="1200" kern="0" dirty="0">
                <a:solidFill>
                  <a:schemeClr val="tx1"/>
                </a:solidFill>
              </a:endParaRPr>
            </a:p>
          </p:txBody>
        </p:sp>
      </p:grpSp>
      <p:sp>
        <p:nvSpPr>
          <p:cNvPr id="29" name="TextBox 14"/>
          <p:cNvSpPr txBox="1"/>
          <p:nvPr/>
        </p:nvSpPr>
        <p:spPr>
          <a:xfrm>
            <a:off x="787227" y="1124744"/>
            <a:ext cx="7488832" cy="954089"/>
          </a:xfrm>
          <a:prstGeom prst="rect">
            <a:avLst/>
          </a:prstGeom>
          <a:solidFill>
            <a:schemeClr val="tx2"/>
          </a:solidFill>
        </p:spPr>
        <p:txBody>
          <a:bodyPr wrap="square" lIns="91422" tIns="45711" rIns="91422" bIns="45711" rtlCol="0">
            <a:spAutoFit/>
          </a:bodyPr>
          <a:lstStyle/>
          <a:p>
            <a:pPr algn="ctr" fontAlgn="auto">
              <a:spcBef>
                <a:spcPts val="0"/>
              </a:spcBef>
              <a:spcAft>
                <a:spcPts val="0"/>
              </a:spcAft>
            </a:pPr>
            <a:endParaRPr lang="en-GB" sz="1400" i="1" kern="0" dirty="0">
              <a:solidFill>
                <a:schemeClr val="tx1"/>
              </a:solidFill>
            </a:endParaRPr>
          </a:p>
          <a:p>
            <a:pPr algn="ctr" fontAlgn="auto">
              <a:spcBef>
                <a:spcPts val="0"/>
              </a:spcBef>
              <a:spcAft>
                <a:spcPts val="0"/>
              </a:spcAft>
            </a:pPr>
            <a:r>
              <a:rPr lang="en-GB" sz="1400" i="1" kern="0" dirty="0" err="1" smtClean="0">
                <a:solidFill>
                  <a:schemeClr val="tx1"/>
                </a:solidFill>
              </a:rPr>
              <a:t>Approccio</a:t>
            </a:r>
            <a:r>
              <a:rPr lang="en-GB" sz="1400" i="1" kern="0" dirty="0" smtClean="0">
                <a:solidFill>
                  <a:schemeClr val="tx1"/>
                </a:solidFill>
              </a:rPr>
              <a:t> </a:t>
            </a:r>
            <a:r>
              <a:rPr lang="en-GB" sz="1400" i="1" kern="0" dirty="0" err="1" smtClean="0">
                <a:solidFill>
                  <a:schemeClr val="tx1"/>
                </a:solidFill>
              </a:rPr>
              <a:t>multiannuale</a:t>
            </a:r>
            <a:r>
              <a:rPr lang="en-GB" sz="1400" i="1" kern="0" dirty="0" smtClean="0">
                <a:solidFill>
                  <a:schemeClr val="tx1"/>
                </a:solidFill>
              </a:rPr>
              <a:t> per </a:t>
            </a:r>
            <a:r>
              <a:rPr lang="en-GB" sz="1400" i="1" kern="0" dirty="0" err="1" smtClean="0">
                <a:solidFill>
                  <a:schemeClr val="tx1"/>
                </a:solidFill>
              </a:rPr>
              <a:t>tutta</a:t>
            </a:r>
            <a:r>
              <a:rPr lang="en-GB" sz="1400" i="1" kern="0" dirty="0" smtClean="0">
                <a:solidFill>
                  <a:schemeClr val="tx1"/>
                </a:solidFill>
              </a:rPr>
              <a:t> la PAC</a:t>
            </a:r>
            <a:endParaRPr lang="en-GB" sz="1400" i="1" kern="0" dirty="0">
              <a:solidFill>
                <a:schemeClr val="tx1"/>
              </a:solidFill>
            </a:endParaRPr>
          </a:p>
          <a:p>
            <a:pPr algn="ctr" fontAlgn="auto">
              <a:spcBef>
                <a:spcPts val="0"/>
              </a:spcBef>
              <a:spcAft>
                <a:spcPts val="0"/>
              </a:spcAft>
            </a:pPr>
            <a:r>
              <a:rPr lang="en-GB" sz="1400" i="1" kern="0" dirty="0">
                <a:solidFill>
                  <a:schemeClr val="tx1"/>
                </a:solidFill>
              </a:rPr>
              <a:t> </a:t>
            </a:r>
          </a:p>
          <a:p>
            <a:r>
              <a:rPr lang="da-DK" sz="1400" i="1" kern="0" dirty="0" smtClean="0">
                <a:solidFill>
                  <a:schemeClr val="tx1"/>
                </a:solidFill>
              </a:rPr>
              <a:t>OBIETTIVI COMUNI        INDICATORI          TIPI DI INTERVENTO </a:t>
            </a:r>
            <a:endParaRPr lang="en-GB" sz="1000" b="0" kern="0" dirty="0">
              <a:solidFill>
                <a:schemeClr val="tx1"/>
              </a:solidFill>
            </a:endParaRPr>
          </a:p>
        </p:txBody>
      </p:sp>
      <p:sp>
        <p:nvSpPr>
          <p:cNvPr id="30" name="TextBox 8"/>
          <p:cNvSpPr txBox="1"/>
          <p:nvPr/>
        </p:nvSpPr>
        <p:spPr>
          <a:xfrm>
            <a:off x="4888151" y="3212976"/>
            <a:ext cx="4178618" cy="371998"/>
          </a:xfrm>
          <a:prstGeom prst="rect">
            <a:avLst/>
          </a:prstGeom>
          <a:solidFill>
            <a:srgbClr val="BDDEFF"/>
          </a:solidFill>
          <a:ln>
            <a:solidFill>
              <a:srgbClr val="0F5494"/>
            </a:solidFill>
          </a:ln>
        </p:spPr>
        <p:txBody>
          <a:bodyPr wrap="square" lIns="108000" tIns="108000" rIns="108000" bIns="108000" rtlCol="0">
            <a:spAutoFit/>
          </a:bodyPr>
          <a:lstStyle/>
          <a:p>
            <a:pPr algn="ctr" fontAlgn="auto">
              <a:spcBef>
                <a:spcPts val="0"/>
              </a:spcBef>
              <a:spcAft>
                <a:spcPts val="0"/>
              </a:spcAft>
            </a:pPr>
            <a:r>
              <a:rPr lang="en-GB" sz="1000" kern="0" dirty="0" err="1" smtClean="0">
                <a:solidFill>
                  <a:schemeClr val="bg2"/>
                </a:solidFill>
              </a:rPr>
              <a:t>Spese</a:t>
            </a:r>
            <a:r>
              <a:rPr lang="en-GB" sz="1000" kern="0" dirty="0" smtClean="0">
                <a:solidFill>
                  <a:schemeClr val="bg2"/>
                </a:solidFill>
              </a:rPr>
              <a:t> </a:t>
            </a:r>
            <a:r>
              <a:rPr lang="en-GB" sz="1000" kern="0" dirty="0" err="1" smtClean="0">
                <a:solidFill>
                  <a:schemeClr val="bg2"/>
                </a:solidFill>
              </a:rPr>
              <a:t>senza</a:t>
            </a:r>
            <a:r>
              <a:rPr lang="en-GB" sz="1000" kern="0" dirty="0" smtClean="0">
                <a:solidFill>
                  <a:schemeClr val="bg2"/>
                </a:solidFill>
              </a:rPr>
              <a:t> output non </a:t>
            </a:r>
            <a:r>
              <a:rPr lang="en-GB" sz="1000" kern="0" dirty="0" err="1" smtClean="0">
                <a:solidFill>
                  <a:schemeClr val="bg2"/>
                </a:solidFill>
              </a:rPr>
              <a:t>saranno</a:t>
            </a:r>
            <a:r>
              <a:rPr lang="en-GB" sz="1000" kern="0" dirty="0" smtClean="0">
                <a:solidFill>
                  <a:schemeClr val="bg2"/>
                </a:solidFill>
              </a:rPr>
              <a:t> </a:t>
            </a:r>
            <a:r>
              <a:rPr lang="en-GB" sz="1000" kern="0" dirty="0" err="1" smtClean="0">
                <a:solidFill>
                  <a:schemeClr val="bg2"/>
                </a:solidFill>
              </a:rPr>
              <a:t>eliggibili</a:t>
            </a:r>
            <a:endParaRPr lang="en-GB" sz="1000" kern="0" dirty="0">
              <a:solidFill>
                <a:schemeClr val="bg2"/>
              </a:solidFill>
            </a:endParaRPr>
          </a:p>
        </p:txBody>
      </p:sp>
      <p:sp>
        <p:nvSpPr>
          <p:cNvPr id="31" name="TextBox 8"/>
          <p:cNvSpPr txBox="1"/>
          <p:nvPr/>
        </p:nvSpPr>
        <p:spPr>
          <a:xfrm>
            <a:off x="4888151" y="4509120"/>
            <a:ext cx="4178618" cy="525886"/>
          </a:xfrm>
          <a:prstGeom prst="rect">
            <a:avLst/>
          </a:prstGeom>
          <a:solidFill>
            <a:srgbClr val="BDDEFF"/>
          </a:solidFill>
          <a:ln>
            <a:solidFill>
              <a:srgbClr val="0F5494"/>
            </a:solidFill>
          </a:ln>
        </p:spPr>
        <p:txBody>
          <a:bodyPr wrap="square" lIns="108000" tIns="108000" rIns="108000" bIns="108000" rtlCol="0">
            <a:spAutoFit/>
          </a:bodyPr>
          <a:lstStyle/>
          <a:p>
            <a:pPr algn="r" fontAlgn="auto">
              <a:spcBef>
                <a:spcPts val="0"/>
              </a:spcBef>
              <a:spcAft>
                <a:spcPts val="0"/>
              </a:spcAft>
            </a:pPr>
            <a:r>
              <a:rPr lang="en-GB" sz="1000" kern="0" dirty="0" err="1" smtClean="0">
                <a:solidFill>
                  <a:schemeClr val="bg2"/>
                </a:solidFill>
              </a:rPr>
              <a:t>Azione</a:t>
            </a:r>
            <a:r>
              <a:rPr lang="en-GB" sz="1000" kern="0" dirty="0" smtClean="0">
                <a:solidFill>
                  <a:schemeClr val="bg2"/>
                </a:solidFill>
              </a:rPr>
              <a:t> </a:t>
            </a:r>
            <a:r>
              <a:rPr lang="en-GB" sz="1000" kern="0" dirty="0" err="1" smtClean="0">
                <a:solidFill>
                  <a:schemeClr val="bg2"/>
                </a:solidFill>
              </a:rPr>
              <a:t>necessaria</a:t>
            </a:r>
            <a:r>
              <a:rPr lang="en-GB" sz="1000" kern="0" dirty="0" smtClean="0">
                <a:solidFill>
                  <a:schemeClr val="bg2"/>
                </a:solidFill>
              </a:rPr>
              <a:t> </a:t>
            </a:r>
            <a:r>
              <a:rPr lang="en-GB" sz="1000" kern="0" dirty="0" err="1" smtClean="0">
                <a:solidFill>
                  <a:schemeClr val="bg2"/>
                </a:solidFill>
              </a:rPr>
              <a:t>nel</a:t>
            </a:r>
            <a:r>
              <a:rPr lang="en-GB" sz="1000" kern="0" dirty="0" smtClean="0">
                <a:solidFill>
                  <a:schemeClr val="bg2"/>
                </a:solidFill>
              </a:rPr>
              <a:t> </a:t>
            </a:r>
            <a:r>
              <a:rPr lang="en-GB" sz="1000" kern="0" dirty="0" err="1" smtClean="0">
                <a:solidFill>
                  <a:schemeClr val="bg2"/>
                </a:solidFill>
              </a:rPr>
              <a:t>caso</a:t>
            </a:r>
            <a:r>
              <a:rPr lang="en-GB" sz="1000" kern="0" dirty="0" smtClean="0">
                <a:solidFill>
                  <a:schemeClr val="bg2"/>
                </a:solidFill>
              </a:rPr>
              <a:t> di </a:t>
            </a:r>
            <a:r>
              <a:rPr lang="en-GB" sz="1000" kern="0" dirty="0" err="1" smtClean="0">
                <a:solidFill>
                  <a:schemeClr val="bg2"/>
                </a:solidFill>
              </a:rPr>
              <a:t>mancanza</a:t>
            </a:r>
            <a:r>
              <a:rPr lang="en-GB" sz="1000" kern="0" dirty="0" smtClean="0">
                <a:solidFill>
                  <a:schemeClr val="bg2"/>
                </a:solidFill>
              </a:rPr>
              <a:t> di </a:t>
            </a:r>
            <a:r>
              <a:rPr lang="en-GB" sz="1000" kern="0" dirty="0" err="1" smtClean="0">
                <a:solidFill>
                  <a:schemeClr val="bg2"/>
                </a:solidFill>
              </a:rPr>
              <a:t>progresso</a:t>
            </a:r>
            <a:r>
              <a:rPr lang="en-GB" sz="1000" kern="0" dirty="0" smtClean="0">
                <a:solidFill>
                  <a:schemeClr val="bg2"/>
                </a:solidFill>
              </a:rPr>
              <a:t> verso </a:t>
            </a:r>
            <a:r>
              <a:rPr lang="en-GB" sz="1000" kern="0" dirty="0" err="1" smtClean="0">
                <a:solidFill>
                  <a:schemeClr val="bg2"/>
                </a:solidFill>
              </a:rPr>
              <a:t>i</a:t>
            </a:r>
            <a:r>
              <a:rPr lang="en-GB" sz="1000" kern="0" dirty="0" smtClean="0">
                <a:solidFill>
                  <a:schemeClr val="bg2"/>
                </a:solidFill>
              </a:rPr>
              <a:t> target</a:t>
            </a:r>
            <a:endParaRPr lang="en-GB" sz="1000" kern="0" dirty="0">
              <a:solidFill>
                <a:schemeClr val="bg2"/>
              </a:solidFill>
            </a:endParaRPr>
          </a:p>
        </p:txBody>
      </p:sp>
      <p:sp>
        <p:nvSpPr>
          <p:cNvPr id="32" name="TextBox 8"/>
          <p:cNvSpPr txBox="1"/>
          <p:nvPr/>
        </p:nvSpPr>
        <p:spPr>
          <a:xfrm>
            <a:off x="4067944" y="4991346"/>
            <a:ext cx="4998825" cy="525886"/>
          </a:xfrm>
          <a:prstGeom prst="rect">
            <a:avLst/>
          </a:prstGeom>
          <a:solidFill>
            <a:srgbClr val="BDDEFF"/>
          </a:solidFill>
          <a:ln>
            <a:solidFill>
              <a:srgbClr val="0F5494"/>
            </a:solidFill>
          </a:ln>
        </p:spPr>
        <p:txBody>
          <a:bodyPr wrap="square" lIns="72000" tIns="108000" rIns="72000" bIns="108000" rtlCol="0">
            <a:spAutoFit/>
          </a:bodyPr>
          <a:lstStyle/>
          <a:p>
            <a:pPr algn="r" fontAlgn="auto">
              <a:spcBef>
                <a:spcPts val="0"/>
              </a:spcBef>
              <a:spcAft>
                <a:spcPts val="0"/>
              </a:spcAft>
            </a:pPr>
            <a:r>
              <a:rPr lang="en-GB" sz="1000" kern="0" dirty="0" smtClean="0">
                <a:solidFill>
                  <a:schemeClr val="bg2"/>
                </a:solidFill>
              </a:rPr>
              <a:t>Se le </a:t>
            </a:r>
            <a:r>
              <a:rPr lang="en-GB" sz="1000" kern="0" dirty="0" err="1" smtClean="0">
                <a:solidFill>
                  <a:schemeClr val="bg2"/>
                </a:solidFill>
              </a:rPr>
              <a:t>azioni</a:t>
            </a:r>
            <a:r>
              <a:rPr lang="en-GB" sz="1000" kern="0" dirty="0" smtClean="0">
                <a:solidFill>
                  <a:schemeClr val="bg2"/>
                </a:solidFill>
              </a:rPr>
              <a:t> non </a:t>
            </a:r>
            <a:r>
              <a:rPr lang="en-GB" sz="1000" kern="0" dirty="0" err="1" smtClean="0">
                <a:solidFill>
                  <a:schemeClr val="bg2"/>
                </a:solidFill>
              </a:rPr>
              <a:t>si</a:t>
            </a:r>
            <a:r>
              <a:rPr lang="en-GB" sz="1000" kern="0" dirty="0" smtClean="0">
                <a:solidFill>
                  <a:schemeClr val="bg2"/>
                </a:solidFill>
              </a:rPr>
              <a:t> </a:t>
            </a:r>
            <a:r>
              <a:rPr lang="en-GB" sz="1000" kern="0" dirty="0" err="1" smtClean="0">
                <a:solidFill>
                  <a:schemeClr val="bg2"/>
                </a:solidFill>
              </a:rPr>
              <a:t>svolgono</a:t>
            </a:r>
            <a:r>
              <a:rPr lang="en-GB" sz="1000" kern="0" dirty="0" smtClean="0">
                <a:solidFill>
                  <a:schemeClr val="bg2"/>
                </a:solidFill>
              </a:rPr>
              <a:t> o non </a:t>
            </a:r>
            <a:r>
              <a:rPr lang="en-GB" sz="1000" kern="0" dirty="0" err="1" smtClean="0">
                <a:solidFill>
                  <a:schemeClr val="bg2"/>
                </a:solidFill>
              </a:rPr>
              <a:t>sono</a:t>
            </a:r>
            <a:r>
              <a:rPr lang="en-GB" sz="1000" kern="0" dirty="0" smtClean="0">
                <a:solidFill>
                  <a:schemeClr val="bg2"/>
                </a:solidFill>
              </a:rPr>
              <a:t> </a:t>
            </a:r>
            <a:r>
              <a:rPr lang="en-GB" sz="1000" kern="0" dirty="0" err="1" smtClean="0">
                <a:solidFill>
                  <a:schemeClr val="bg2"/>
                </a:solidFill>
              </a:rPr>
              <a:t>efficaci</a:t>
            </a:r>
            <a:r>
              <a:rPr lang="en-GB" sz="1000" kern="0" dirty="0" smtClean="0">
                <a:solidFill>
                  <a:schemeClr val="bg2"/>
                </a:solidFill>
              </a:rPr>
              <a:t>, </a:t>
            </a:r>
            <a:r>
              <a:rPr lang="en-GB" sz="1000" kern="0" dirty="0" err="1" smtClean="0">
                <a:solidFill>
                  <a:schemeClr val="bg2"/>
                </a:solidFill>
              </a:rPr>
              <a:t>i</a:t>
            </a:r>
            <a:r>
              <a:rPr lang="en-GB" sz="1000" kern="0" dirty="0" smtClean="0">
                <a:solidFill>
                  <a:schemeClr val="bg2"/>
                </a:solidFill>
              </a:rPr>
              <a:t> </a:t>
            </a:r>
            <a:r>
              <a:rPr lang="en-GB" sz="1000" kern="0" dirty="0" err="1" smtClean="0">
                <a:solidFill>
                  <a:schemeClr val="bg2"/>
                </a:solidFill>
              </a:rPr>
              <a:t>pagamenti</a:t>
            </a:r>
            <a:r>
              <a:rPr lang="en-GB" sz="1000" kern="0" dirty="0" smtClean="0">
                <a:solidFill>
                  <a:schemeClr val="bg2"/>
                </a:solidFill>
              </a:rPr>
              <a:t> </a:t>
            </a:r>
            <a:r>
              <a:rPr lang="en-GB" sz="1000" kern="0" dirty="0" err="1" smtClean="0">
                <a:solidFill>
                  <a:schemeClr val="bg2"/>
                </a:solidFill>
              </a:rPr>
              <a:t>possono</a:t>
            </a:r>
            <a:r>
              <a:rPr lang="en-GB" sz="1000" kern="0" dirty="0" smtClean="0">
                <a:solidFill>
                  <a:schemeClr val="bg2"/>
                </a:solidFill>
              </a:rPr>
              <a:t> </a:t>
            </a:r>
            <a:r>
              <a:rPr lang="en-GB" sz="1000" kern="0" dirty="0" err="1" smtClean="0">
                <a:solidFill>
                  <a:schemeClr val="bg2"/>
                </a:solidFill>
              </a:rPr>
              <a:t>essere</a:t>
            </a:r>
            <a:r>
              <a:rPr lang="en-GB" sz="1000" kern="0" dirty="0" smtClean="0">
                <a:solidFill>
                  <a:schemeClr val="bg2"/>
                </a:solidFill>
              </a:rPr>
              <a:t> </a:t>
            </a:r>
            <a:r>
              <a:rPr lang="en-GB" sz="1000" kern="0" dirty="0" err="1" smtClean="0">
                <a:solidFill>
                  <a:schemeClr val="bg2"/>
                </a:solidFill>
              </a:rPr>
              <a:t>sospesi</a:t>
            </a:r>
            <a:endParaRPr lang="en-GB" sz="1000" kern="0" dirty="0">
              <a:solidFill>
                <a:schemeClr val="bg2"/>
              </a:solidFill>
            </a:endParaRPr>
          </a:p>
        </p:txBody>
      </p:sp>
    </p:spTree>
    <p:extLst>
      <p:ext uri="{BB962C8B-B14F-4D97-AF65-F5344CB8AC3E}">
        <p14:creationId xmlns:p14="http://schemas.microsoft.com/office/powerpoint/2010/main" val="25302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9" grpId="0" animBg="1"/>
      <p:bldP spid="30"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604" y="2420888"/>
            <a:ext cx="7128792" cy="1754326"/>
          </a:xfrm>
          <a:prstGeom prst="rect">
            <a:avLst/>
          </a:prstGeom>
          <a:noFill/>
        </p:spPr>
        <p:txBody>
          <a:bodyPr wrap="square" rtlCol="0">
            <a:spAutoFit/>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BBB831"/>
                </a:solidFill>
                <a:effectLst/>
                <a:uLnTx/>
                <a:uFillTx/>
                <a:latin typeface="Arial"/>
                <a:ea typeface="+mj-ea"/>
                <a:cs typeface="+mj-cs"/>
              </a:rPr>
              <a:t>Per </a:t>
            </a:r>
            <a:r>
              <a:rPr kumimoji="0" lang="en-GB" sz="2400" b="1" i="0" u="none" strike="noStrike" kern="0" cap="none" spc="0" normalizeH="0" baseline="0" noProof="0" dirty="0" err="1" smtClean="0">
                <a:ln>
                  <a:noFill/>
                </a:ln>
                <a:solidFill>
                  <a:srgbClr val="BBB831"/>
                </a:solidFill>
                <a:effectLst/>
                <a:uLnTx/>
                <a:uFillTx/>
                <a:latin typeface="Arial"/>
                <a:ea typeface="+mj-ea"/>
                <a:cs typeface="+mj-cs"/>
              </a:rPr>
              <a:t>maggiori</a:t>
            </a:r>
            <a:r>
              <a:rPr kumimoji="0" lang="en-GB" sz="2400" b="1" i="0" u="none" strike="noStrike" kern="0" cap="none" spc="0" normalizeH="0" baseline="0" noProof="0" dirty="0" smtClean="0">
                <a:ln>
                  <a:noFill/>
                </a:ln>
                <a:solidFill>
                  <a:srgbClr val="BBB831"/>
                </a:solidFill>
                <a:effectLst/>
                <a:uLnTx/>
                <a:uFillTx/>
                <a:latin typeface="Arial"/>
                <a:ea typeface="+mj-ea"/>
                <a:cs typeface="+mj-cs"/>
              </a:rPr>
              <a:t> </a:t>
            </a:r>
            <a:r>
              <a:rPr kumimoji="0" lang="en-GB" sz="2400" b="1" i="0" u="none" strike="noStrike" kern="0" cap="none" spc="0" normalizeH="0" baseline="0" noProof="0" dirty="0" err="1" smtClean="0">
                <a:ln>
                  <a:noFill/>
                </a:ln>
                <a:solidFill>
                  <a:srgbClr val="BBB831"/>
                </a:solidFill>
                <a:effectLst/>
                <a:uLnTx/>
                <a:uFillTx/>
                <a:latin typeface="Arial"/>
                <a:ea typeface="+mj-ea"/>
                <a:cs typeface="+mj-cs"/>
              </a:rPr>
              <a:t>informazioni</a:t>
            </a:r>
            <a:r>
              <a:rPr kumimoji="0" lang="en-GB" sz="2400" b="1" i="0" u="none" strike="noStrike" kern="0" cap="none" spc="0" normalizeH="0" baseline="0" noProof="0" dirty="0" smtClean="0">
                <a:ln>
                  <a:noFill/>
                </a:ln>
                <a:solidFill>
                  <a:srgbClr val="BBB831"/>
                </a:solidFill>
                <a:effectLst/>
                <a:uLnTx/>
                <a:uFillTx/>
                <a:latin typeface="Arial"/>
                <a:ea typeface="+mj-ea"/>
                <a:cs typeface="+mj-cs"/>
              </a:rPr>
              <a:t>:</a:t>
            </a:r>
          </a:p>
          <a:p>
            <a:pPr marL="0" marR="0" lvl="0" indent="0" algn="l" defTabSz="91396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smtClean="0">
              <a:ln>
                <a:noFill/>
              </a:ln>
              <a:solidFill>
                <a:srgbClr val="BBB831"/>
              </a:solidFill>
              <a:effectLst/>
              <a:uLnTx/>
              <a:uFillTx/>
              <a:latin typeface="Arial"/>
              <a:ea typeface="+mj-ea"/>
              <a:cs typeface="+mj-cs"/>
            </a:endParaRPr>
          </a:p>
          <a:p>
            <a:pPr lvl="0" algn="ctr" defTabSz="913960" fontAlgn="auto">
              <a:spcBef>
                <a:spcPts val="0"/>
              </a:spcBef>
              <a:spcAft>
                <a:spcPts val="0"/>
              </a:spcAft>
              <a:defRPr/>
            </a:pPr>
            <a:r>
              <a:rPr lang="en-GB" sz="1800" kern="0" dirty="0">
                <a:solidFill>
                  <a:srgbClr val="BBB831"/>
                </a:solidFill>
                <a:latin typeface="Arial"/>
                <a:ea typeface="+mj-ea"/>
                <a:cs typeface="+mj-cs"/>
              </a:rPr>
              <a:t>https://ec.europa.eu/info/food-farming-fisheries/key-policies/common-agricultural-policy/future-cap_en</a:t>
            </a:r>
            <a:endParaRPr kumimoji="0" lang="en-GB" sz="1800" b="1" i="0" u="none" strike="noStrike" kern="0" cap="none" spc="0" normalizeH="0" baseline="0" noProof="0" dirty="0" smtClean="0">
              <a:ln>
                <a:noFill/>
              </a:ln>
              <a:solidFill>
                <a:srgbClr val="BBB831"/>
              </a:solidFill>
              <a:effectLst/>
              <a:uLnTx/>
              <a:uFillTx/>
              <a:latin typeface="Arial"/>
              <a:ea typeface="+mj-ea"/>
              <a:cs typeface="+mj-cs"/>
            </a:endParaRPr>
          </a:p>
          <a:p>
            <a:pPr marL="0" marR="0" lvl="0" indent="0" algn="l" defTabSz="913960" rtl="0" eaLnBrk="1" fontAlgn="auto" latinLnBrk="0" hangingPunct="1">
              <a:lnSpc>
                <a:spcPct val="100000"/>
              </a:lnSpc>
              <a:spcBef>
                <a:spcPts val="0"/>
              </a:spcBef>
              <a:spcAft>
                <a:spcPts val="0"/>
              </a:spcAft>
              <a:buClrTx/>
              <a:buSzTx/>
              <a:buFontTx/>
              <a:buNone/>
              <a:tabLst/>
              <a:defRPr/>
            </a:pPr>
            <a:endParaRPr kumimoji="0" lang="en-GB" sz="2400" b="1" i="0" u="none" strike="noStrike" kern="700" cap="none" spc="0" normalizeH="0" baseline="0" noProof="0" dirty="0">
              <a:ln>
                <a:noFill/>
              </a:ln>
              <a:solidFill>
                <a:srgbClr val="BBB831"/>
              </a:solidFill>
              <a:effectLst/>
              <a:uLnTx/>
              <a:uFillTx/>
              <a:latin typeface="Arial"/>
            </a:endParaRPr>
          </a:p>
        </p:txBody>
      </p:sp>
      <p:sp>
        <p:nvSpPr>
          <p:cNvPr id="2" name="Slide Number Placeholder 1"/>
          <p:cNvSpPr>
            <a:spLocks noGrp="1"/>
          </p:cNvSpPr>
          <p:nvPr>
            <p:ph type="sldNum" sz="quarter" idx="4294967295"/>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28</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4664"/>
            <a:ext cx="9144000" cy="18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77072"/>
            <a:ext cx="9144000" cy="18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308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2758831"/>
            <a:ext cx="2448272" cy="830997"/>
          </a:xfrm>
          <a:prstGeom prst="rect">
            <a:avLst/>
          </a:prstGeom>
          <a:noFill/>
        </p:spPr>
        <p:txBody>
          <a:bodyPr wrap="square" rtlCol="0">
            <a:spAutoFit/>
          </a:bodyPr>
          <a:lstStyle/>
          <a:p>
            <a:pPr marL="0" marR="0" lvl="0" indent="0" algn="ctr" defTabSz="91396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smtClean="0">
                <a:ln>
                  <a:noFill/>
                </a:ln>
                <a:solidFill>
                  <a:srgbClr val="BBB831"/>
                </a:solidFill>
                <a:effectLst/>
                <a:uLnTx/>
                <a:uFillTx/>
                <a:latin typeface="Arial"/>
                <a:ea typeface="+mj-ea"/>
                <a:cs typeface="+mj-cs"/>
              </a:rPr>
              <a:t>Grazie!</a:t>
            </a:r>
            <a:endParaRPr kumimoji="0" lang="en-GB" sz="4800" b="1" i="0" u="none" strike="noStrike" kern="700" cap="none" spc="0" normalizeH="0" baseline="0" noProof="0" dirty="0">
              <a:ln>
                <a:noFill/>
              </a:ln>
              <a:solidFill>
                <a:srgbClr val="BBB831"/>
              </a:solidFill>
              <a:effectLst/>
              <a:uLnTx/>
              <a:uFillTx/>
              <a:latin typeface="Arial"/>
            </a:endParaRPr>
          </a:p>
        </p:txBody>
      </p:sp>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29</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4664"/>
            <a:ext cx="9144000" cy="18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77072"/>
            <a:ext cx="9144000" cy="18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6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812168" y="2564904"/>
            <a:ext cx="7560840" cy="1152128"/>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a:lstStyle/>
          <a:p>
            <a:pPr marL="720" marR="0" lvl="0" indent="0" algn="ctr" defTabSz="913960" rtl="0" eaLnBrk="1" fontAlgn="auto" latinLnBrk="0" hangingPunct="1">
              <a:lnSpc>
                <a:spcPct val="150000"/>
              </a:lnSpc>
              <a:spcBef>
                <a:spcPts val="0"/>
              </a:spcBef>
              <a:spcAft>
                <a:spcPts val="0"/>
              </a:spcAft>
              <a:buClr>
                <a:srgbClr val="335821"/>
              </a:buClr>
              <a:buSzTx/>
              <a:buFontTx/>
              <a:buNone/>
              <a:tabLst/>
              <a:defRPr/>
            </a:pPr>
            <a:r>
              <a:rPr kumimoji="0" lang="en-GB" sz="3200" b="1" i="1" u="none" strike="noStrike" kern="1200" cap="none" spc="-1" normalizeH="0" baseline="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rPr>
              <a:t>1. Le</a:t>
            </a:r>
            <a:r>
              <a:rPr kumimoji="0" lang="en-GB" sz="3200" b="1" i="1" u="none" strike="noStrike" kern="1200" cap="none" spc="-1" normalizeH="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rPr>
              <a:t> </a:t>
            </a:r>
            <a:r>
              <a:rPr kumimoji="0" lang="en-GB" sz="3200" b="1" i="1" u="none" strike="noStrike" kern="1200" cap="none" spc="-1" normalizeH="0" noProof="0" dirty="0" err="1"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rPr>
              <a:t>sfide</a:t>
            </a:r>
            <a:r>
              <a:rPr kumimoji="0" lang="en-GB" sz="3200" b="1" i="1" u="none" strike="noStrike" kern="1200" cap="none" spc="-1" normalizeH="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rPr>
              <a:t> </a:t>
            </a:r>
            <a:r>
              <a:rPr kumimoji="0" lang="en-GB" sz="3200" b="1" i="1" u="none" strike="noStrike" kern="1200" cap="none" spc="-1" normalizeH="0" noProof="0" dirty="0" err="1"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rPr>
              <a:t>attuali</a:t>
            </a:r>
            <a:endParaRPr kumimoji="0" lang="en-GB" sz="3200" b="1" i="1" u="none" strike="noStrike" kern="1200" cap="none" spc="-1" normalizeH="0" baseline="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3200" b="1" i="1" u="none" strike="noStrike" kern="1200" cap="none" spc="-1" normalizeH="0" baseline="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2400" b="1" i="1" u="none" strike="noStrike" kern="1200" cap="none" spc="-1" normalizeH="0" baseline="0" noProof="0" dirty="0" smtClean="0">
              <a:ln>
                <a:noFill/>
              </a:ln>
              <a:solidFill>
                <a:prstClr val="white"/>
              </a:solidFill>
              <a:effectLst/>
              <a:uLnTx/>
              <a:uFill>
                <a:solidFill>
                  <a:srgbClr val="FFFFFF"/>
                </a:solidFill>
              </a:uFill>
              <a:latin typeface="Calibri" panose="020F0502020204030204" pitchFamily="34" charset="0"/>
              <a:ea typeface="DejaVu Sans"/>
              <a:cs typeface="Calibri" panose="020F0502020204030204" pitchFamily="34" charset="0"/>
            </a:endParaRPr>
          </a:p>
          <a:p>
            <a:pPr marL="456840" marR="0" lvl="0" indent="-456120" algn="l" defTabSz="913960" rtl="0" eaLnBrk="1" fontAlgn="auto" latinLnBrk="0" hangingPunct="1">
              <a:lnSpc>
                <a:spcPct val="150000"/>
              </a:lnSpc>
              <a:spcBef>
                <a:spcPts val="0"/>
              </a:spcBef>
              <a:spcAft>
                <a:spcPts val="0"/>
              </a:spcAft>
              <a:buClr>
                <a:srgbClr val="335821"/>
              </a:buClr>
              <a:buSzTx/>
              <a:buFont typeface="StarSymbol"/>
              <a:buAutoNum type="arabicPeriod"/>
              <a:tabLst/>
              <a:defRPr/>
            </a:pPr>
            <a:endParaRPr kumimoji="0" lang="en-GB" sz="1800" b="1" i="0" u="none" strike="noStrike" kern="120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3960" rtl="0" eaLnBrk="1" fontAlgn="auto" latinLnBrk="0" hangingPunct="1">
              <a:lnSpc>
                <a:spcPct val="15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EC Square Sans Pro" panose="020B05060400000200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3</a:t>
            </a:fld>
            <a:endParaRPr kumimoji="0" lang="it-IT" sz="1400" b="1" i="0" u="none" strike="noStrike" kern="1200" cap="none" spc="0" normalizeH="0" baseline="0" noProof="0" dirty="0">
              <a:ln>
                <a:noFill/>
              </a:ln>
              <a:solidFill>
                <a:srgbClr val="1F497D"/>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149491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bwMode="auto">
          <a:xfrm>
            <a:off x="8475128" y="6803454"/>
            <a:ext cx="0" cy="142890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le 1"/>
          <p:cNvSpPr txBox="1">
            <a:spLocks/>
          </p:cNvSpPr>
          <p:nvPr/>
        </p:nvSpPr>
        <p:spPr>
          <a:xfrm>
            <a:off x="1246702" y="189763"/>
            <a:ext cx="7582296"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Livello</a:t>
            </a:r>
            <a:r>
              <a:rPr kumimoji="0" lang="fr-BE" sz="30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di </a:t>
            </a: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reddito</a:t>
            </a:r>
            <a:endParaRPr kumimoji="0" lang="en-GB" sz="30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00877"/>
            <a:ext cx="741536" cy="741536"/>
          </a:xfrm>
          <a:prstGeom prst="rect">
            <a:avLst/>
          </a:prstGeom>
        </p:spPr>
      </p:pic>
      <p:sp>
        <p:nvSpPr>
          <p:cNvPr id="12" name="Title 1"/>
          <p:cNvSpPr txBox="1">
            <a:spLocks/>
          </p:cNvSpPr>
          <p:nvPr/>
        </p:nvSpPr>
        <p:spPr bwMode="auto">
          <a:xfrm>
            <a:off x="251266" y="802142"/>
            <a:ext cx="8712968" cy="703262"/>
          </a:xfrm>
          <a:prstGeom prst="rect">
            <a:avLst/>
          </a:prstGeom>
          <a:noFill/>
          <a:ln>
            <a:noFill/>
          </a:ln>
          <a:extLst/>
        </p:spPr>
        <p:txBody>
          <a:bodyPr vert="horz" wrap="square" lIns="91416" tIns="45708" rIns="91416" bIns="45708"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677" marR="0" lvl="0" indent="-358677" algn="ctr" defTabSz="914148"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Il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reddito</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degli</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agricoltori</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è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ancora</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inferiore</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ai</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salari</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nel</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resto </a:t>
            </a:r>
            <a:r>
              <a:rPr kumimoji="0" lang="en-GB" sz="18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dell’economia</a:t>
            </a:r>
            <a:r>
              <a:rPr kumimoji="0" lang="en-GB"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endParaRPr kumimoji="0" lang="en-US" altLang="en-US" sz="18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598127"/>
            <a:ext cx="806439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69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bwMode="auto">
          <a:xfrm>
            <a:off x="8475128" y="6803454"/>
            <a:ext cx="0" cy="142890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itle 1"/>
          <p:cNvSpPr txBox="1">
            <a:spLocks/>
          </p:cNvSpPr>
          <p:nvPr/>
        </p:nvSpPr>
        <p:spPr bwMode="auto">
          <a:xfrm>
            <a:off x="179512" y="1091386"/>
            <a:ext cx="8712968" cy="703262"/>
          </a:xfrm>
          <a:prstGeom prst="rect">
            <a:avLst/>
          </a:prstGeom>
          <a:noFill/>
          <a:ln>
            <a:noFill/>
          </a:ln>
          <a:extLst/>
        </p:spPr>
        <p:txBody>
          <a:bodyPr vert="horz" wrap="square" lIns="91416" tIns="45708" rIns="91416" bIns="45708"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smtClean="0">
                <a:ln>
                  <a:noFill/>
                </a:ln>
                <a:solidFill>
                  <a:srgbClr val="333333"/>
                </a:solidFill>
                <a:effectLst/>
                <a:uLnTx/>
                <a:uFillTx/>
                <a:latin typeface="Calibri" panose="020F0502020204030204" pitchFamily="34" charset="0"/>
                <a:cs typeface="Calibri" panose="020F0502020204030204" pitchFamily="34" charset="0"/>
              </a:rPr>
              <a:t>Ogni</a:t>
            </a:r>
            <a:r>
              <a:rPr kumimoji="0" lang="en-US" sz="2000" b="0" i="0" u="none" strike="noStrike" kern="0" cap="none" spc="0" normalizeH="0" baseline="0" noProof="0" dirty="0" smtClean="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anno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almeno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il</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20%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degli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agricoltori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smtClean="0">
                <a:ln>
                  <a:noFill/>
                </a:ln>
                <a:solidFill>
                  <a:srgbClr val="333333"/>
                </a:solidFill>
                <a:effectLst/>
                <a:uLnTx/>
                <a:uFillTx/>
                <a:latin typeface="Calibri" panose="020F0502020204030204" pitchFamily="34" charset="0"/>
                <a:cs typeface="Calibri" panose="020F0502020204030204" pitchFamily="34" charset="0"/>
              </a:rPr>
              <a:t>subisce</a:t>
            </a:r>
            <a:r>
              <a:rPr kumimoji="0" lang="en-US" sz="2000" b="0" i="0" u="none" strike="noStrike" kern="0" cap="none" spc="0" normalizeH="0" baseline="0" noProof="0" dirty="0" smtClean="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una</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perdita</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di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reddito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che</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equivale</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più</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del 30% del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loro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reddito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medio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dei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tre</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anni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precedenti</a:t>
            </a:r>
            <a:endPar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sp>
        <p:nvSpPr>
          <p:cNvPr id="25" name="TextBox 24"/>
          <p:cNvSpPr txBox="1"/>
          <p:nvPr/>
        </p:nvSpPr>
        <p:spPr>
          <a:xfrm>
            <a:off x="783347" y="2220777"/>
            <a:ext cx="3559014" cy="338530"/>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Percentuale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di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aziende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agricole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con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una</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perdita</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di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reddito</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superiore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al 30% per anno, UE </a:t>
            </a:r>
          </a:p>
        </p:txBody>
      </p:sp>
      <p:sp>
        <p:nvSpPr>
          <p:cNvPr id="26" name="TextBox 25"/>
          <p:cNvSpPr txBox="1"/>
          <p:nvPr/>
        </p:nvSpPr>
        <p:spPr>
          <a:xfrm>
            <a:off x="4716016" y="2224557"/>
            <a:ext cx="3559014" cy="338530"/>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Percentuale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di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aziende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agricole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con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una</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perdita</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di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reddito</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valore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aggiunto</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netto</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aziendale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&gt;30% per </a:t>
            </a:r>
            <a:r>
              <a:rPr kumimoji="0" lang="en-US"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settore</a:t>
            </a: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UE 2007-2015</a:t>
            </a:r>
          </a:p>
        </p:txBody>
      </p:sp>
      <p:sp>
        <p:nvSpPr>
          <p:cNvPr id="28" name="TextBox 27"/>
          <p:cNvSpPr txBox="1"/>
          <p:nvPr/>
        </p:nvSpPr>
        <p:spPr>
          <a:xfrm>
            <a:off x="823416" y="5589240"/>
            <a:ext cx="3960440" cy="338530"/>
          </a:xfrm>
          <a:prstGeom prst="rect">
            <a:avLst/>
          </a:prstGeom>
          <a:no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Verdana" pitchFamily="34" charset="0"/>
                <a:ea typeface="+mn-ea"/>
                <a:cs typeface="+mn-cs"/>
              </a:rPr>
              <a:t>Fonte: </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DG AGRI				</a:t>
            </a:r>
            <a:r>
              <a:rPr kumimoji="0" lang="de-DE" sz="800" b="1"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p>
        </p:txBody>
      </p:sp>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416" y="2612325"/>
            <a:ext cx="3478875" cy="2811842"/>
          </a:xfrm>
          <a:prstGeom prst="rect">
            <a:avLst/>
          </a:prstGeom>
        </p:spPr>
      </p:pic>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4650" y="2696271"/>
            <a:ext cx="3420380" cy="3434295"/>
          </a:xfrm>
          <a:prstGeom prst="rect">
            <a:avLst/>
          </a:prstGeom>
        </p:spPr>
      </p:pic>
      <p:sp>
        <p:nvSpPr>
          <p:cNvPr id="12" name="Title 1"/>
          <p:cNvSpPr txBox="1">
            <a:spLocks/>
          </p:cNvSpPr>
          <p:nvPr/>
        </p:nvSpPr>
        <p:spPr>
          <a:xfrm>
            <a:off x="1246702" y="189763"/>
            <a:ext cx="7582296"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Volatilità</a:t>
            </a:r>
            <a:r>
              <a:rPr kumimoji="0" lang="fr-BE" sz="30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del</a:t>
            </a:r>
            <a:r>
              <a:rPr kumimoji="0" lang="fr-BE" sz="30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reddito</a:t>
            </a:r>
            <a:endParaRPr kumimoji="0" lang="en-GB" sz="30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9" y="200877"/>
            <a:ext cx="741536" cy="741536"/>
          </a:xfrm>
          <a:prstGeom prst="rect">
            <a:avLst/>
          </a:prstGeom>
        </p:spPr>
      </p:pic>
    </p:spTree>
    <p:extLst>
      <p:ext uri="{BB962C8B-B14F-4D97-AF65-F5344CB8AC3E}">
        <p14:creationId xmlns:p14="http://schemas.microsoft.com/office/powerpoint/2010/main" val="304288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364995"/>
            <a:ext cx="9735776" cy="229004"/>
          </a:xfrm>
          <a:prstGeom prst="rect">
            <a:avLst/>
          </a:prstGeom>
        </p:spPr>
        <p:txBody>
          <a:bodyPr lIns="91410" tIns="45707" rIns="91410" bIns="45707"/>
          <a:lstStyle>
            <a:lvl1pPr marL="9818" indent="0" algn="l" rtl="0" eaLnBrk="1" fontAlgn="base" hangingPunct="1">
              <a:spcBef>
                <a:spcPct val="0"/>
              </a:spcBef>
              <a:spcAft>
                <a:spcPct val="0"/>
              </a:spcAft>
              <a:defRPr sz="9300" b="1" i="1">
                <a:solidFill>
                  <a:schemeClr val="bg2">
                    <a:lumMod val="75000"/>
                  </a:schemeClr>
                </a:solidFill>
                <a:latin typeface="EC Square Sans Pro Medium" panose="020B0500000000020004" pitchFamily="34" charset="0"/>
                <a:ea typeface="+mj-ea"/>
                <a:cs typeface="+mj-cs"/>
              </a:defRPr>
            </a:lvl1pPr>
            <a:lvl2pPr marL="1109452" algn="l" rtl="0" eaLnBrk="1" fontAlgn="base" hangingPunct="1">
              <a:spcBef>
                <a:spcPct val="0"/>
              </a:spcBef>
              <a:spcAft>
                <a:spcPct val="0"/>
              </a:spcAft>
              <a:defRPr sz="9300" b="1">
                <a:solidFill>
                  <a:srgbClr val="0F5494"/>
                </a:solidFill>
                <a:latin typeface="Verdana" pitchFamily="34" charset="0"/>
              </a:defRPr>
            </a:lvl2pPr>
            <a:lvl3pPr marL="1109452" algn="l" rtl="0" eaLnBrk="1" fontAlgn="base" hangingPunct="1">
              <a:spcBef>
                <a:spcPct val="0"/>
              </a:spcBef>
              <a:spcAft>
                <a:spcPct val="0"/>
              </a:spcAft>
              <a:defRPr sz="9300" b="1">
                <a:solidFill>
                  <a:srgbClr val="0F5494"/>
                </a:solidFill>
                <a:latin typeface="Verdana" pitchFamily="34" charset="0"/>
              </a:defRPr>
            </a:lvl3pPr>
            <a:lvl4pPr marL="1109452" algn="l" rtl="0" eaLnBrk="1" fontAlgn="base" hangingPunct="1">
              <a:spcBef>
                <a:spcPct val="0"/>
              </a:spcBef>
              <a:spcAft>
                <a:spcPct val="0"/>
              </a:spcAft>
              <a:defRPr sz="9300" b="1">
                <a:solidFill>
                  <a:srgbClr val="0F5494"/>
                </a:solidFill>
                <a:latin typeface="Verdana" pitchFamily="34" charset="0"/>
              </a:defRPr>
            </a:lvl4pPr>
            <a:lvl5pPr marL="1109452" algn="l" rtl="0" eaLnBrk="1" fontAlgn="base" hangingPunct="1">
              <a:spcBef>
                <a:spcPct val="0"/>
              </a:spcBef>
              <a:spcAft>
                <a:spcPct val="0"/>
              </a:spcAft>
              <a:defRPr sz="9300" b="1">
                <a:solidFill>
                  <a:srgbClr val="0F5494"/>
                </a:solidFill>
                <a:latin typeface="Verdana" pitchFamily="34" charset="0"/>
              </a:defRPr>
            </a:lvl5pPr>
            <a:lvl6pPr marL="2523264" algn="l" rtl="0" eaLnBrk="1" fontAlgn="base" hangingPunct="1">
              <a:spcBef>
                <a:spcPct val="0"/>
              </a:spcBef>
              <a:spcAft>
                <a:spcPct val="0"/>
              </a:spcAft>
              <a:defRPr sz="9300" b="1">
                <a:solidFill>
                  <a:srgbClr val="0F5494"/>
                </a:solidFill>
                <a:latin typeface="Verdana" pitchFamily="34" charset="0"/>
              </a:defRPr>
            </a:lvl6pPr>
            <a:lvl7pPr marL="3937080" algn="l" rtl="0" eaLnBrk="1" fontAlgn="base" hangingPunct="1">
              <a:spcBef>
                <a:spcPct val="0"/>
              </a:spcBef>
              <a:spcAft>
                <a:spcPct val="0"/>
              </a:spcAft>
              <a:defRPr sz="9300" b="1">
                <a:solidFill>
                  <a:srgbClr val="0F5494"/>
                </a:solidFill>
                <a:latin typeface="Verdana" pitchFamily="34" charset="0"/>
              </a:defRPr>
            </a:lvl7pPr>
            <a:lvl8pPr marL="5350896" algn="l" rtl="0" eaLnBrk="1" fontAlgn="base" hangingPunct="1">
              <a:spcBef>
                <a:spcPct val="0"/>
              </a:spcBef>
              <a:spcAft>
                <a:spcPct val="0"/>
              </a:spcAft>
              <a:defRPr sz="9300" b="1">
                <a:solidFill>
                  <a:srgbClr val="0F5494"/>
                </a:solidFill>
                <a:latin typeface="Verdana" pitchFamily="34" charset="0"/>
              </a:defRPr>
            </a:lvl8pPr>
            <a:lvl9pPr marL="6764708" algn="l" rtl="0" eaLnBrk="1" fontAlgn="base" hangingPunct="1">
              <a:spcBef>
                <a:spcPct val="0"/>
              </a:spcBef>
              <a:spcAft>
                <a:spcPct val="0"/>
              </a:spcAft>
              <a:defRPr sz="9300" b="1">
                <a:solidFill>
                  <a:srgbClr val="0F5494"/>
                </a:solidFill>
                <a:latin typeface="Verdana" pitchFamily="34" charset="0"/>
              </a:defRPr>
            </a:lvl9pPr>
          </a:lstStyle>
          <a:p>
            <a:pPr marL="9818" marR="0" lvl="0" indent="0"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Fluttuazioni</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dei</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prezzi</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delle</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commodities</a:t>
            </a:r>
            <a:endParaRPr kumimoji="0" lang="en-GB" sz="28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2270855" y="11517867"/>
            <a:ext cx="5343442" cy="56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855" tIns="104927" rIns="209855" bIns="104927"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300" b="0" i="1" u="none" strike="noStrike" kern="0" cap="none" spc="0" normalizeH="0" baseline="0" noProof="0" dirty="0" smtClean="0">
                <a:ln>
                  <a:noFill/>
                </a:ln>
                <a:solidFill>
                  <a:srgbClr val="000000"/>
                </a:solidFill>
                <a:effectLst/>
                <a:uLnTx/>
                <a:uFillTx/>
                <a:cs typeface="Times New Roman" panose="02020603050405020304" pitchFamily="18" charset="0"/>
              </a:rPr>
              <a:t>Source: World Bank</a:t>
            </a:r>
            <a:r>
              <a:rPr kumimoji="0" lang="en-GB" sz="2300" b="0" i="1" u="none" strike="noStrike" kern="0" cap="none" spc="0" normalizeH="0" baseline="0" noProof="0" dirty="0" smtClean="0">
                <a:ln>
                  <a:noFill/>
                </a:ln>
                <a:solidFill>
                  <a:srgbClr val="000000"/>
                </a:solidFill>
                <a:effectLst/>
                <a:uLnTx/>
                <a:uFillTx/>
              </a:rPr>
              <a:t>.</a:t>
            </a:r>
            <a:endParaRPr kumimoji="0" lang="nl-BE" sz="2300" b="0" i="1" u="none" strike="noStrike" kern="0" cap="none" spc="0" normalizeH="0" baseline="0" noProof="0" dirty="0" smtClean="0">
              <a:ln>
                <a:noFill/>
              </a:ln>
              <a:solidFill>
                <a:srgbClr val="000000"/>
              </a:solidFill>
              <a:effectLst/>
              <a:uLnTx/>
              <a:uFillTx/>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236221"/>
            <a:ext cx="715555" cy="71555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628800"/>
            <a:ext cx="8626478" cy="3600400"/>
          </a:xfrm>
          <a:prstGeom prst="rect">
            <a:avLst/>
          </a:prstGeom>
        </p:spPr>
      </p:pic>
      <p:sp>
        <p:nvSpPr>
          <p:cNvPr id="7" name="TextBox 6"/>
          <p:cNvSpPr txBox="1"/>
          <p:nvPr/>
        </p:nvSpPr>
        <p:spPr>
          <a:xfrm>
            <a:off x="823416" y="5589240"/>
            <a:ext cx="3960440" cy="430863"/>
          </a:xfrm>
          <a:prstGeom prst="rect">
            <a:avLst/>
          </a:prstGeom>
          <a:no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Fonte: </a:t>
            </a:r>
            <a:r>
              <a:rPr lang="de-DE" sz="1100" b="0" kern="0" noProof="0" dirty="0" smtClean="0">
                <a:solidFill>
                  <a:srgbClr val="000000"/>
                </a:solidFill>
                <a:latin typeface="Calibri" panose="020F0502020204030204" pitchFamily="34" charset="0"/>
                <a:cs typeface="Calibri" panose="020F0502020204030204" pitchFamily="34" charset="0"/>
              </a:rPr>
              <a:t>World Bank</a:t>
            </a:r>
            <a:r>
              <a:rPr kumimoji="0" lang="de-DE"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de-DE" sz="11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2010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bwMode="auto">
          <a:xfrm>
            <a:off x="8475128" y="6803454"/>
            <a:ext cx="0" cy="142890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itle 1"/>
          <p:cNvSpPr txBox="1">
            <a:spLocks/>
          </p:cNvSpPr>
          <p:nvPr/>
        </p:nvSpPr>
        <p:spPr bwMode="auto">
          <a:xfrm>
            <a:off x="217419" y="732391"/>
            <a:ext cx="8712968" cy="703262"/>
          </a:xfrm>
          <a:prstGeom prst="rect">
            <a:avLst/>
          </a:prstGeom>
          <a:noFill/>
          <a:ln>
            <a:noFill/>
          </a:ln>
          <a:extLst/>
        </p:spPr>
        <p:txBody>
          <a:bodyPr vert="horz" wrap="square" lIns="91416" tIns="45708" rIns="91416" bIns="45708"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Eventi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legati</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smtClean="0">
                <a:ln>
                  <a:noFill/>
                </a:ln>
                <a:solidFill>
                  <a:srgbClr val="333333"/>
                </a:solidFill>
                <a:effectLst/>
                <a:uLnTx/>
                <a:uFillTx/>
                <a:latin typeface="Calibri" panose="020F0502020204030204" pitchFamily="34" charset="0"/>
                <a:cs typeface="Calibri" panose="020F0502020204030204" pitchFamily="34" charset="0"/>
              </a:rPr>
              <a:t>ai</a:t>
            </a:r>
            <a:r>
              <a:rPr kumimoji="0" lang="en-US" sz="2000" b="0" i="0" u="none" strike="noStrike" kern="0" cap="none" spc="0" normalizeH="0" baseline="0" noProof="0" dirty="0" smtClean="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smtClean="0">
                <a:ln>
                  <a:noFill/>
                </a:ln>
                <a:solidFill>
                  <a:srgbClr val="333333"/>
                </a:solidFill>
                <a:effectLst/>
                <a:uLnTx/>
                <a:uFillTx/>
                <a:latin typeface="Calibri" panose="020F0502020204030204" pitchFamily="34" charset="0"/>
                <a:cs typeface="Calibri" panose="020F0502020204030204" pitchFamily="34" charset="0"/>
              </a:rPr>
              <a:t>cambiamenti</a:t>
            </a:r>
            <a:r>
              <a:rPr kumimoji="0" lang="en-US" sz="2000" b="0" i="0" u="none" strike="noStrike" kern="0" cap="none" spc="0" normalizeH="0" baseline="0" noProof="0" dirty="0" smtClean="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smtClean="0">
                <a:ln>
                  <a:noFill/>
                </a:ln>
                <a:solidFill>
                  <a:srgbClr val="333333"/>
                </a:solidFill>
                <a:effectLst/>
                <a:uLnTx/>
                <a:uFillTx/>
                <a:latin typeface="Calibri" panose="020F0502020204030204" pitchFamily="34" charset="0"/>
                <a:cs typeface="Calibri" panose="020F0502020204030204" pitchFamily="34" charset="0"/>
              </a:rPr>
              <a:t>climatici</a:t>
            </a:r>
            <a:r>
              <a:rPr kumimoji="0" lang="en-US" sz="2000" b="0" i="0" u="none" strike="noStrike" kern="0" cap="none" spc="0" normalizeH="0" baseline="0" noProof="0" dirty="0" smtClean="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sono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in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aumento</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nel</a:t>
            </a:r>
            <a:r>
              <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dirty="0" err="1">
                <a:ln>
                  <a:noFill/>
                </a:ln>
                <a:solidFill>
                  <a:srgbClr val="333333"/>
                </a:solidFill>
                <a:effectLst/>
                <a:uLnTx/>
                <a:uFillTx/>
                <a:latin typeface="Calibri" panose="020F0502020204030204" pitchFamily="34" charset="0"/>
                <a:cs typeface="Calibri" panose="020F0502020204030204" pitchFamily="34" charset="0"/>
              </a:rPr>
              <a:t>mondo</a:t>
            </a:r>
            <a:endParaRPr kumimoji="0" lang="en-US"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sp>
        <p:nvSpPr>
          <p:cNvPr id="15" name="TextBox 14"/>
          <p:cNvSpPr txBox="1"/>
          <p:nvPr/>
        </p:nvSpPr>
        <p:spPr>
          <a:xfrm>
            <a:off x="323528" y="5787357"/>
            <a:ext cx="3960440" cy="584751"/>
          </a:xfrm>
          <a:prstGeom prst="rect">
            <a:avLst/>
          </a:prstGeom>
          <a:no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Verdana" pitchFamily="34" charset="0"/>
                <a:ea typeface="+mn-ea"/>
                <a:cs typeface="+mn-cs"/>
              </a:rPr>
              <a:t>Fonte: </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 2017 Münchener Rückversicherungs-Gesellschaft, </a:t>
            </a:r>
            <a:r>
              <a:rPr kumimoji="0" lang="de-DE" sz="800" b="0" i="0" u="none" strike="noStrike" kern="0" cap="none" spc="0" normalizeH="0" baseline="0" noProof="0" dirty="0" err="1">
                <a:ln>
                  <a:noFill/>
                </a:ln>
                <a:solidFill>
                  <a:srgbClr val="000000"/>
                </a:solidFill>
                <a:effectLst/>
                <a:uLnTx/>
                <a:uFillTx/>
                <a:latin typeface="Verdana" pitchFamily="34" charset="0"/>
                <a:ea typeface="+mn-ea"/>
                <a:cs typeface="+mn-cs"/>
              </a:rPr>
              <a:t>Geo</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 </a:t>
            </a:r>
            <a:r>
              <a:rPr kumimoji="0" lang="de-DE" sz="800" b="0" i="0" u="none" strike="noStrike" kern="0" cap="none" spc="0" normalizeH="0" baseline="0" noProof="0" dirty="0" err="1">
                <a:ln>
                  <a:noFill/>
                </a:ln>
                <a:solidFill>
                  <a:srgbClr val="000000"/>
                </a:solidFill>
                <a:effectLst/>
                <a:uLnTx/>
                <a:uFillTx/>
                <a:latin typeface="Verdana" pitchFamily="34" charset="0"/>
                <a:ea typeface="+mn-ea"/>
                <a:cs typeface="+mn-cs"/>
              </a:rPr>
              <a:t>Risks</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 Research, </a:t>
            </a:r>
            <a:r>
              <a:rPr kumimoji="0" lang="de-DE" sz="800" b="0" i="0" u="none" strike="noStrike" kern="0" cap="none" spc="0" normalizeH="0" baseline="0" noProof="0" dirty="0" err="1">
                <a:ln>
                  <a:noFill/>
                </a:ln>
                <a:solidFill>
                  <a:srgbClr val="000000"/>
                </a:solidFill>
                <a:effectLst/>
                <a:uLnTx/>
                <a:uFillTx/>
                <a:latin typeface="Verdana" pitchFamily="34" charset="0"/>
                <a:ea typeface="+mn-ea"/>
                <a:cs typeface="+mn-cs"/>
              </a:rPr>
              <a:t>NatCatSERVICE</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 (</a:t>
            </a:r>
            <a:r>
              <a:rPr kumimoji="0" lang="de-DE" sz="800" b="0" i="0" u="none" strike="noStrike" kern="0" cap="none" spc="0" normalizeH="0" baseline="0" noProof="0" dirty="0" err="1">
                <a:ln>
                  <a:noFill/>
                </a:ln>
                <a:solidFill>
                  <a:srgbClr val="000000"/>
                </a:solidFill>
                <a:effectLst/>
                <a:uLnTx/>
                <a:uFillTx/>
                <a:latin typeface="Verdana" pitchFamily="34" charset="0"/>
                <a:ea typeface="+mn-ea"/>
                <a:cs typeface="+mn-cs"/>
              </a:rPr>
              <a:t>Gennaio</a:t>
            </a:r>
            <a:r>
              <a:rPr kumimoji="0" lang="de-DE" sz="800" b="0" i="0" u="none" strike="noStrike" kern="0" cap="none" spc="0" normalizeH="0" baseline="0" noProof="0" dirty="0">
                <a:ln>
                  <a:noFill/>
                </a:ln>
                <a:solidFill>
                  <a:srgbClr val="000000"/>
                </a:solidFill>
                <a:effectLst/>
                <a:uLnTx/>
                <a:uFillTx/>
                <a:latin typeface="Verdana" pitchFamily="34" charset="0"/>
                <a:ea typeface="+mn-ea"/>
                <a:cs typeface="+mn-cs"/>
              </a:rPr>
              <a:t> 2017)				</a:t>
            </a:r>
            <a:r>
              <a:rPr kumimoji="0" lang="de-DE" sz="800" b="1"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781" y="1824899"/>
            <a:ext cx="8786066" cy="4070264"/>
          </a:xfrm>
          <a:prstGeom prst="rect">
            <a:avLst/>
          </a:prstGeom>
        </p:spPr>
      </p:pic>
      <p:sp>
        <p:nvSpPr>
          <p:cNvPr id="16" name="TextBox 15"/>
          <p:cNvSpPr txBox="1"/>
          <p:nvPr/>
        </p:nvSpPr>
        <p:spPr>
          <a:xfrm>
            <a:off x="346051" y="5271958"/>
            <a:ext cx="5954141" cy="461641"/>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meteorologici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tempeste</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tropicali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ed</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extra-</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tropicali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tempeste</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convettive</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tempeste</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locali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idrologici</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inondazioni</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movimento</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di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massa</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delle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acque</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de-DE"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climatologici</a:t>
            </a:r>
            <a:r>
              <a:rPr kumimoji="0" lang="de-DE"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temperature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estreme</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siccità</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incendi</a:t>
            </a:r>
            <a:r>
              <a:rPr kumimoji="0" lang="en-GB" sz="800" b="0"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1"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boschivi</a:t>
            </a:r>
            <a:r>
              <a:rPr kumimoji="0" lang="de-DE" sz="800" b="1" i="1"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p>
        </p:txBody>
      </p:sp>
      <p:sp>
        <p:nvSpPr>
          <p:cNvPr id="17" name="TextBox 16"/>
          <p:cNvSpPr txBox="1"/>
          <p:nvPr/>
        </p:nvSpPr>
        <p:spPr>
          <a:xfrm>
            <a:off x="1542567" y="5033233"/>
            <a:ext cx="1359768" cy="215419"/>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en-GB"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meteorologici</a:t>
            </a:r>
            <a:endParaRPr kumimoji="0" lang="de-DE" sz="800" b="1"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endParaRPr>
          </a:p>
        </p:txBody>
      </p:sp>
      <p:sp>
        <p:nvSpPr>
          <p:cNvPr id="18" name="TextBox 17"/>
          <p:cNvSpPr txBox="1"/>
          <p:nvPr/>
        </p:nvSpPr>
        <p:spPr>
          <a:xfrm>
            <a:off x="4102646" y="5033233"/>
            <a:ext cx="1359768" cy="215419"/>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en-GB"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idrologici</a:t>
            </a:r>
            <a:endParaRPr kumimoji="0" lang="de-DE" sz="800" b="1"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endParaRPr>
          </a:p>
        </p:txBody>
      </p:sp>
      <p:sp>
        <p:nvSpPr>
          <p:cNvPr id="19" name="TextBox 18"/>
          <p:cNvSpPr txBox="1"/>
          <p:nvPr/>
        </p:nvSpPr>
        <p:spPr>
          <a:xfrm>
            <a:off x="6539246" y="5013638"/>
            <a:ext cx="1359768" cy="215419"/>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Eventi</a:t>
            </a:r>
            <a:r>
              <a:rPr kumimoji="0" lang="en-GB" sz="800" b="0"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rPr>
              <a:t> </a:t>
            </a:r>
            <a:r>
              <a:rPr kumimoji="0" lang="en-GB" sz="800" b="0" i="0" u="none" strike="noStrike" kern="1200" cap="none" spc="0" normalizeH="0" baseline="0" noProof="0" dirty="0" err="1">
                <a:ln>
                  <a:noFill/>
                </a:ln>
                <a:solidFill>
                  <a:srgbClr val="000000"/>
                </a:solidFill>
                <a:effectLst/>
                <a:uLnTx/>
                <a:uFillTx/>
                <a:latin typeface="Verdana" pitchFamily="34" charset="0"/>
                <a:ea typeface="+mn-ea"/>
                <a:cs typeface="Times New Roman" panose="02020603050405020304" pitchFamily="18" charset="0"/>
              </a:rPr>
              <a:t>climatologici</a:t>
            </a:r>
            <a:endParaRPr kumimoji="0" lang="de-DE" sz="800" b="1" i="0" u="none" strike="noStrike" kern="1200" cap="none" spc="0" normalizeH="0" baseline="0" noProof="0" dirty="0">
              <a:ln>
                <a:noFill/>
              </a:ln>
              <a:solidFill>
                <a:srgbClr val="000000"/>
              </a:solidFill>
              <a:effectLst/>
              <a:uLnTx/>
              <a:uFillTx/>
              <a:latin typeface="Verdana" pitchFamily="34" charset="0"/>
              <a:ea typeface="+mn-ea"/>
              <a:cs typeface="Times New Roman" panose="02020603050405020304" pitchFamily="18" charset="0"/>
            </a:endParaRPr>
          </a:p>
        </p:txBody>
      </p:sp>
      <p:sp>
        <p:nvSpPr>
          <p:cNvPr id="20" name="TextBox 19"/>
          <p:cNvSpPr txBox="1"/>
          <p:nvPr/>
        </p:nvSpPr>
        <p:spPr>
          <a:xfrm>
            <a:off x="539552" y="1759005"/>
            <a:ext cx="3029433" cy="261586"/>
          </a:xfrm>
          <a:prstGeom prst="rect">
            <a:avLst/>
          </a:prstGeom>
          <a:solidFill>
            <a:schemeClr val="bg1"/>
          </a:solidFill>
        </p:spPr>
        <p:txBody>
          <a:bodyPr wrap="square" lIns="91416" tIns="45708" rIns="91416" bIns="45708"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Catastrofi</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naturali</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nel</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mondo</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numero</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di </a:t>
            </a:r>
            <a:r>
              <a:rPr kumimoji="0" lang="en-GB" sz="11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eventi</a:t>
            </a:r>
            <a:endParaRPr kumimoji="0" lang="de-DE" sz="11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Title 1"/>
          <p:cNvSpPr txBox="1">
            <a:spLocks/>
          </p:cNvSpPr>
          <p:nvPr/>
        </p:nvSpPr>
        <p:spPr>
          <a:xfrm>
            <a:off x="1246702" y="189763"/>
            <a:ext cx="7582296" cy="936625"/>
          </a:xfrm>
          <a:prstGeom prst="rect">
            <a:avLst/>
          </a:prstGeom>
        </p:spPr>
        <p:txBody>
          <a:bodyPr lIns="91416" tIns="45708" rIns="91416" bIns="45708"/>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Cambiamenti</a:t>
            </a:r>
            <a:r>
              <a:rPr kumimoji="0" lang="fr-BE" sz="30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fr-BE" sz="30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climatici</a:t>
            </a:r>
            <a:endParaRPr kumimoji="0" lang="en-GB" sz="30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00877"/>
            <a:ext cx="741536" cy="741536"/>
          </a:xfrm>
          <a:prstGeom prst="rect">
            <a:avLst/>
          </a:prstGeom>
        </p:spPr>
      </p:pic>
    </p:spTree>
    <p:extLst>
      <p:ext uri="{BB962C8B-B14F-4D97-AF65-F5344CB8AC3E}">
        <p14:creationId xmlns:p14="http://schemas.microsoft.com/office/powerpoint/2010/main" val="1284347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412664" y="268375"/>
            <a:ext cx="7407807" cy="402543"/>
          </a:xfrm>
          <a:prstGeom prst="rect">
            <a:avLst/>
          </a:prstGeom>
        </p:spPr>
        <p:txBody>
          <a:bodyPr lIns="35719" tIns="17860" rIns="35719" bIns="17860"/>
          <a:lstStyle>
            <a:lvl1pPr marL="1060239" indent="-1060239" algn="l" rtl="0" eaLnBrk="1" fontAlgn="base" hangingPunct="1">
              <a:spcBef>
                <a:spcPct val="20000"/>
              </a:spcBef>
              <a:spcAft>
                <a:spcPct val="0"/>
              </a:spcAft>
              <a:buClr>
                <a:schemeClr val="bg1"/>
              </a:buClr>
              <a:buChar char="•"/>
              <a:defRPr sz="7700" i="1">
                <a:solidFill>
                  <a:srgbClr val="0F5494"/>
                </a:solidFill>
                <a:latin typeface="+mn-lt"/>
                <a:ea typeface="+mn-ea"/>
                <a:cs typeface="+mn-cs"/>
              </a:defRPr>
            </a:lvl1pPr>
            <a:lvl2pPr marL="2297187" indent="-883534" algn="l" rtl="0" eaLnBrk="1" fontAlgn="base" hangingPunct="1">
              <a:spcBef>
                <a:spcPct val="20000"/>
              </a:spcBef>
              <a:spcAft>
                <a:spcPct val="0"/>
              </a:spcAft>
              <a:buClr>
                <a:srgbClr val="009FBA"/>
              </a:buClr>
              <a:buChar char="•"/>
              <a:defRPr sz="6400" b="1">
                <a:solidFill>
                  <a:srgbClr val="0F5494"/>
                </a:solidFill>
                <a:latin typeface="+mn-lt"/>
              </a:defRPr>
            </a:lvl2pPr>
            <a:lvl3pPr marL="3534130" indent="-706824" algn="l" rtl="0" eaLnBrk="1" fontAlgn="base" hangingPunct="1">
              <a:spcBef>
                <a:spcPct val="20000"/>
              </a:spcBef>
              <a:spcAft>
                <a:spcPct val="0"/>
              </a:spcAft>
              <a:defRPr sz="4100">
                <a:solidFill>
                  <a:srgbClr val="0F5494"/>
                </a:solidFill>
                <a:latin typeface="+mn-lt"/>
              </a:defRPr>
            </a:lvl3pPr>
            <a:lvl4pPr marL="4947784" indent="-706824" algn="l" rtl="0" eaLnBrk="1" fontAlgn="base" hangingPunct="1">
              <a:spcBef>
                <a:spcPct val="20000"/>
              </a:spcBef>
              <a:spcAft>
                <a:spcPct val="0"/>
              </a:spcAft>
              <a:buChar char="–"/>
              <a:defRPr sz="6400">
                <a:solidFill>
                  <a:schemeClr val="tx1"/>
                </a:solidFill>
                <a:latin typeface="Arial" charset="0"/>
              </a:defRPr>
            </a:lvl4pPr>
            <a:lvl5pPr marL="6361439" indent="-706824" algn="l" rtl="0" eaLnBrk="1" fontAlgn="base" hangingPunct="1">
              <a:spcBef>
                <a:spcPct val="20000"/>
              </a:spcBef>
              <a:spcAft>
                <a:spcPct val="0"/>
              </a:spcAft>
              <a:buChar char="»"/>
              <a:defRPr sz="6400">
                <a:solidFill>
                  <a:schemeClr val="tx1"/>
                </a:solidFill>
                <a:latin typeface="Arial" charset="0"/>
              </a:defRPr>
            </a:lvl5pPr>
            <a:lvl6pPr marL="7775090" indent="-706824" algn="l" rtl="0" eaLnBrk="1" fontAlgn="base" hangingPunct="1">
              <a:spcBef>
                <a:spcPct val="20000"/>
              </a:spcBef>
              <a:spcAft>
                <a:spcPct val="0"/>
              </a:spcAft>
              <a:buChar char="»"/>
              <a:defRPr sz="6400">
                <a:solidFill>
                  <a:schemeClr val="tx1"/>
                </a:solidFill>
                <a:latin typeface="Arial" charset="0"/>
              </a:defRPr>
            </a:lvl6pPr>
            <a:lvl7pPr marL="9188743" indent="-706824" algn="l" rtl="0" eaLnBrk="1" fontAlgn="base" hangingPunct="1">
              <a:spcBef>
                <a:spcPct val="20000"/>
              </a:spcBef>
              <a:spcAft>
                <a:spcPct val="0"/>
              </a:spcAft>
              <a:buChar char="»"/>
              <a:defRPr sz="6400">
                <a:solidFill>
                  <a:schemeClr val="tx1"/>
                </a:solidFill>
                <a:latin typeface="Arial" charset="0"/>
              </a:defRPr>
            </a:lvl7pPr>
            <a:lvl8pPr marL="10602394" indent="-706824" algn="l" rtl="0" eaLnBrk="1" fontAlgn="base" hangingPunct="1">
              <a:spcBef>
                <a:spcPct val="20000"/>
              </a:spcBef>
              <a:spcAft>
                <a:spcPct val="0"/>
              </a:spcAft>
              <a:buChar char="»"/>
              <a:defRPr sz="6400">
                <a:solidFill>
                  <a:schemeClr val="tx1"/>
                </a:solidFill>
                <a:latin typeface="Arial" charset="0"/>
              </a:defRPr>
            </a:lvl8pPr>
            <a:lvl9pPr marL="12016049" indent="-706824" algn="l" rtl="0" eaLnBrk="1" fontAlgn="base" hangingPunct="1">
              <a:spcBef>
                <a:spcPct val="20000"/>
              </a:spcBef>
              <a:spcAft>
                <a:spcPct val="0"/>
              </a:spcAft>
              <a:buChar char="»"/>
              <a:defRPr sz="6400">
                <a:solidFill>
                  <a:schemeClr val="tx1"/>
                </a:solidFill>
                <a:latin typeface="Arial" charset="0"/>
              </a:defRPr>
            </a:lvl9pPr>
          </a:lstStyle>
          <a:p>
            <a:pPr marL="0" marR="0" lvl="0" indent="0" algn="l" defTabSz="913960" rtl="0" eaLnBrk="1" fontAlgn="base" latinLnBrk="0" hangingPunct="1">
              <a:lnSpc>
                <a:spcPct val="100000"/>
              </a:lnSpc>
              <a:spcBef>
                <a:spcPct val="20000"/>
              </a:spcBef>
              <a:spcAft>
                <a:spcPct val="0"/>
              </a:spcAft>
              <a:buClr>
                <a:prstClr val="white"/>
              </a:buClr>
              <a:buSzTx/>
              <a:buFontTx/>
              <a:buNone/>
              <a:tabLst/>
              <a:defRPr/>
            </a:pP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Struttura</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anagrafica</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degli</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imprenditori</a:t>
            </a:r>
            <a:r>
              <a:rPr kumimoji="0" lang="en-GB" sz="2800" b="1" i="0" u="none" strike="noStrike" kern="0" cap="none" spc="0" normalizeH="0" baseline="0" noProof="0" dirty="0" smtClean="0">
                <a:ln>
                  <a:noFill/>
                </a:ln>
                <a:solidFill>
                  <a:srgbClr val="BBB831"/>
                </a:solidFill>
                <a:effectLst/>
                <a:uLnTx/>
                <a:uFillTx/>
                <a:latin typeface="Calibri" panose="020F0502020204030204" pitchFamily="34" charset="0"/>
                <a:cs typeface="Calibri" panose="020F0502020204030204" pitchFamily="34" charset="0"/>
              </a:rPr>
              <a:t> </a:t>
            </a:r>
            <a:r>
              <a:rPr kumimoji="0" lang="en-GB" sz="2800" b="1" i="0" u="none" strike="noStrike" kern="0" cap="none" spc="0" normalizeH="0" baseline="0" noProof="0" dirty="0" err="1" smtClean="0">
                <a:ln>
                  <a:noFill/>
                </a:ln>
                <a:solidFill>
                  <a:srgbClr val="BBB831"/>
                </a:solidFill>
                <a:effectLst/>
                <a:uLnTx/>
                <a:uFillTx/>
                <a:latin typeface="Calibri" panose="020F0502020204030204" pitchFamily="34" charset="0"/>
                <a:cs typeface="Calibri" panose="020F0502020204030204" pitchFamily="34" charset="0"/>
              </a:rPr>
              <a:t>agricoli</a:t>
            </a:r>
            <a:endParaRPr kumimoji="0" lang="en-GB" sz="2800" b="1" i="0" u="none" strike="noStrike" kern="0" cap="none" spc="0" normalizeH="0" baseline="0" noProof="0" dirty="0">
              <a:ln>
                <a:noFill/>
              </a:ln>
              <a:solidFill>
                <a:srgbClr val="BBB831"/>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227414"/>
            <a:ext cx="702404" cy="702404"/>
          </a:xfrm>
          <a:prstGeom prst="rect">
            <a:avLst/>
          </a:prstGeom>
        </p:spPr>
      </p:pic>
      <p:graphicFrame>
        <p:nvGraphicFramePr>
          <p:cNvPr id="9" name="Chart 8"/>
          <p:cNvGraphicFramePr>
            <a:graphicFrameLocks/>
          </p:cNvGraphicFramePr>
          <p:nvPr>
            <p:extLst/>
          </p:nvPr>
        </p:nvGraphicFramePr>
        <p:xfrm>
          <a:off x="323528" y="1262425"/>
          <a:ext cx="8496944"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4"/>
          </p:nvPr>
        </p:nvSpPr>
        <p:spPr/>
        <p:txBody>
          <a:bodyPr/>
          <a:lstStyle/>
          <a:p>
            <a:pPr marL="0" marR="0" lvl="0" indent="0" algn="ctr" defTabSz="913960" rtl="0" eaLnBrk="1" fontAlgn="auto" latinLnBrk="0" hangingPunct="1">
              <a:lnSpc>
                <a:spcPct val="100000"/>
              </a:lnSpc>
              <a:spcBef>
                <a:spcPts val="0"/>
              </a:spcBef>
              <a:spcAft>
                <a:spcPts val="0"/>
              </a:spcAft>
              <a:buClrTx/>
              <a:buSzTx/>
              <a:buFontTx/>
              <a:buNone/>
              <a:tabLst/>
              <a:defRPr/>
            </a:pPr>
            <a:fld id="{B57F0D20-3AC2-41B8-8F04-D67A08E0A8AB}" type="slidenum">
              <a:rPr kumimoji="0" lang="it-IT" sz="1400" b="1" i="0" u="none" strike="noStrike" kern="1200" cap="none" spc="0" normalizeH="0" baseline="0" noProof="0" smtClean="0">
                <a:ln>
                  <a:noFill/>
                </a:ln>
                <a:solidFill>
                  <a:srgbClr val="1F497D"/>
                </a:solidFill>
                <a:effectLst/>
                <a:uLnTx/>
                <a:uFillTx/>
                <a:latin typeface="Calibri" panose="020F0502020204030204" pitchFamily="34" charset="0"/>
                <a:cs typeface="Calibri" panose="020F0502020204030204" pitchFamily="34" charset="0"/>
              </a:rPr>
              <a:pPr marL="0" marR="0" lvl="0" indent="0" algn="ctr" defTabSz="913960" rtl="0" eaLnBrk="1" fontAlgn="auto" latinLnBrk="0" hangingPunct="1">
                <a:lnSpc>
                  <a:spcPct val="100000"/>
                </a:lnSpc>
                <a:spcBef>
                  <a:spcPts val="0"/>
                </a:spcBef>
                <a:spcAft>
                  <a:spcPts val="0"/>
                </a:spcAft>
                <a:buClrTx/>
                <a:buSzTx/>
                <a:buFontTx/>
                <a:buNone/>
                <a:tabLst/>
                <a:defRPr/>
              </a:pPr>
              <a:t>8</a:t>
            </a:fld>
            <a:endParaRPr kumimoji="0" lang="it-IT" sz="1400" b="1" i="0" u="none" strike="noStrike" kern="1200" cap="none" spc="0" normalizeH="0" baseline="0" noProof="0" dirty="0">
              <a:ln>
                <a:noFill/>
              </a:ln>
              <a:solidFill>
                <a:srgbClr val="1F497D"/>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113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bwMode="auto">
          <a:xfrm>
            <a:off x="8475128" y="6803454"/>
            <a:ext cx="0" cy="142890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itle 1"/>
          <p:cNvSpPr txBox="1">
            <a:spLocks/>
          </p:cNvSpPr>
          <p:nvPr/>
        </p:nvSpPr>
        <p:spPr>
          <a:xfrm>
            <a:off x="1313140" y="290066"/>
            <a:ext cx="7582296" cy="534332"/>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fr-BE" sz="3000" b="1" i="0" u="none" strike="noStrike" kern="0" cap="none" spc="0" normalizeH="0" baseline="0" noProof="0" dirty="0" smtClean="0">
                <a:ln>
                  <a:noFill/>
                </a:ln>
                <a:solidFill>
                  <a:srgbClr val="BBB831"/>
                </a:solidFill>
                <a:effectLst/>
                <a:uLnTx/>
                <a:uFillTx/>
                <a:latin typeface="EC Square Sans Pro" panose="020B0506040000020004" pitchFamily="34" charset="0"/>
              </a:rPr>
              <a:t>LA PAC E L’ITALIA</a:t>
            </a:r>
            <a:endParaRPr kumimoji="0" lang="en-GB" sz="3000" b="1" i="0" u="none" strike="noStrike" kern="0" cap="none" spc="0" normalizeH="0" baseline="0" noProof="0" dirty="0">
              <a:ln>
                <a:noFill/>
              </a:ln>
              <a:solidFill>
                <a:srgbClr val="BBB831"/>
              </a:solidFill>
              <a:effectLst/>
              <a:uLnTx/>
              <a:uFillTx/>
              <a:latin typeface="EC Square Sans Pro" panose="020B0506040000020004" pitchFamily="34"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11" y="277737"/>
            <a:ext cx="792088" cy="792088"/>
          </a:xfrm>
          <a:prstGeom prst="rect">
            <a:avLst/>
          </a:prstGeom>
        </p:spPr>
      </p:pic>
      <p:sp>
        <p:nvSpPr>
          <p:cNvPr id="10" name="TextBox 9"/>
          <p:cNvSpPr txBox="1"/>
          <p:nvPr/>
        </p:nvSpPr>
        <p:spPr>
          <a:xfrm>
            <a:off x="223379" y="1069825"/>
            <a:ext cx="8640960" cy="367793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600"/>
              </a:spcAft>
              <a:buClr>
                <a:srgbClr val="1F497D"/>
              </a:buClr>
              <a:buSzPct val="125000"/>
              <a:buFontTx/>
              <a:buNone/>
              <a:tabLst>
                <a:tab pos="812800" algn="l"/>
              </a:tabLst>
              <a:defRPr/>
            </a:pPr>
            <a:r>
              <a:rPr kumimoji="0" lang="it-IT" sz="1800" b="1" i="1" u="none" strike="noStrike" kern="1200" cap="none" spc="0" normalizeH="0" baseline="0" noProof="0" dirty="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L’agroalimentare è un settore strategico e un’opportunità per </a:t>
            </a:r>
            <a:r>
              <a:rPr kumimoji="0" lang="it-IT" sz="1800" b="1" i="1" u="none" strike="noStrike" kern="1200" cap="none" spc="0" normalizeH="0" baseline="0" noProof="0" dirty="0" smtClean="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l’Italia…</a:t>
            </a:r>
            <a:endParaRPr kumimoji="0" lang="it-IT" sz="1800" b="1" i="1" u="none" strike="noStrike" kern="1200" cap="none" spc="0" normalizeH="0" baseline="0" noProof="0" dirty="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457200" marR="0" lvl="1" indent="0" algn="l" defTabSz="914400" rtl="0" eaLnBrk="1" fontAlgn="base" latinLnBrk="0" hangingPunct="1">
              <a:lnSpc>
                <a:spcPct val="100000"/>
              </a:lnSpc>
              <a:spcBef>
                <a:spcPct val="0"/>
              </a:spcBef>
              <a:spcAft>
                <a:spcPts val="600"/>
              </a:spcAft>
              <a:buClr>
                <a:srgbClr val="1F497D"/>
              </a:buClr>
              <a:buSzPct val="125000"/>
              <a:buFontTx/>
              <a:buNone/>
              <a:tabLst>
                <a:tab pos="812800" algn="l"/>
              </a:tabLst>
              <a:defRPr/>
            </a:pPr>
            <a:r>
              <a:rPr kumimoji="0" lang="it-IT" sz="1400" b="0" i="1" u="none" strike="noStrike" kern="1200" cap="none" spc="0" normalizeH="0" baseline="0" noProof="0" dirty="0" smtClean="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…settore </a:t>
            </a:r>
            <a:r>
              <a:rPr kumimoji="0" lang="it-IT" sz="1400" b="0" i="1" u="none" strike="noStrike" kern="1200" cap="none" spc="0" normalizeH="0" baseline="0" noProof="0" dirty="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trainante del Paese con una crescita </a:t>
            </a:r>
            <a:r>
              <a:rPr kumimoji="0" lang="it-IT" sz="1400" b="0" i="1" u="none" strike="noStrike" kern="1200" cap="none" spc="0" normalizeH="0" baseline="0" noProof="0" dirty="0" smtClean="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media proiettata, nel 2018, del </a:t>
            </a:r>
            <a:r>
              <a:rPr kumimoji="0" lang="it-IT" sz="1400" b="0" i="1" u="none" strike="noStrike" kern="1200" cap="none" spc="0" normalizeH="0" baseline="0" noProof="0" dirty="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+3,5</a:t>
            </a:r>
            <a:r>
              <a:rPr kumimoji="0" lang="it-IT" sz="1400" b="0" i="1" u="none" strike="noStrike" kern="1200" cap="none" spc="0" normalizeH="0" baseline="0" noProof="0" dirty="0" smtClean="0">
                <a:ln>
                  <a:noFill/>
                </a:ln>
                <a:solidFill>
                  <a:srgbClr val="FF0000"/>
                </a:solidFill>
                <a:effectLst/>
                <a:uLnTx/>
                <a:uFillTx/>
                <a:latin typeface="EC Square Sans Pro" panose="020B0506040000020004" pitchFamily="34" charset="0"/>
                <a:ea typeface="Verdana" panose="020B0604030504040204" pitchFamily="34" charset="0"/>
                <a:cs typeface="Verdana" panose="020B0604030504040204" pitchFamily="34" charset="0"/>
              </a:rPr>
              <a:t>%*</a:t>
            </a:r>
          </a:p>
          <a:p>
            <a:pPr marL="742950" marR="0" lvl="1" indent="-285750"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endPar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820738" marR="0" lvl="1"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Settore agricolo altamente </a:t>
            </a:r>
            <a:r>
              <a:rPr kumimoji="0" lang="it-IT" sz="14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diversificato</a:t>
            </a: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 in termini di strutture agricole e produzione, che si riflette nel gran numero di prodotti registrati come </a:t>
            </a:r>
            <a:r>
              <a:rPr kumimoji="0" lang="it-IT" sz="14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indicazioni geografiche di qualità</a:t>
            </a:r>
          </a:p>
          <a:p>
            <a:pPr marL="820738" marR="0" lvl="1"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Made in Italy </a:t>
            </a: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riconosciuto in tutto il mondo (record di export)</a:t>
            </a:r>
          </a:p>
          <a:p>
            <a:pPr marL="820738" marR="0" lvl="1"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Modello di sviluppo di un’</a:t>
            </a:r>
            <a:r>
              <a:rPr kumimoji="0" lang="it-IT" sz="14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agricoltura innovatrice e multifunzionale </a:t>
            </a: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 mercati diretti, turismo, energia rinnovabile, fornitura di servizi sociali, ecc.</a:t>
            </a:r>
          </a:p>
          <a:p>
            <a:pPr marL="1277938" marR="0" lvl="2"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Italia: primato </a:t>
            </a:r>
            <a:r>
              <a:rPr kumimoji="0" lang="it-IT" sz="1400" b="0" i="0" u="none" strike="noStrike" kern="1200" cap="none" spc="0" normalizeH="0" baseline="0" noProof="0" dirty="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mondiale nei mercati contadini davanti </a:t>
            </a: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a </a:t>
            </a:r>
            <a:r>
              <a:rPr kumimoji="0" lang="it-IT" sz="1400" b="0" i="0" u="none" strike="noStrike" kern="1200" cap="none" spc="0" normalizeH="0" baseline="0" noProof="0" dirty="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Usa e Francia </a:t>
            </a:r>
            <a:endPar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820738" marR="0" lvl="1"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Leadership </a:t>
            </a:r>
            <a:r>
              <a:rPr kumimoji="0" lang="it-IT" sz="1400" b="0" i="0" u="none" strike="noStrike" kern="1200" cap="none" spc="0" normalizeH="0" baseline="0" noProof="0" dirty="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in Europa con quasi 60mila aziende agricole </a:t>
            </a:r>
            <a:r>
              <a:rPr kumimoji="0" lang="it-IT" sz="1400" b="1" i="0" u="none" strike="noStrike" kern="1200" cap="none" spc="0" normalizeH="0" baseline="0" noProof="0" dirty="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biologiche</a:t>
            </a:r>
            <a:r>
              <a:rPr kumimoji="0" lang="it-IT" sz="1400" b="0" i="0" u="none" strike="noStrike" kern="1200" cap="none" spc="0" normalizeH="0" baseline="0" noProof="0" dirty="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 </a:t>
            </a:r>
            <a:endPar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endParaRPr>
          </a:p>
          <a:p>
            <a:pPr marL="820738" marR="0" lvl="1" indent="-363538" algn="l" defTabSz="914400" rtl="0" eaLnBrk="1" fontAlgn="base" latinLnBrk="0" hangingPunct="1">
              <a:lnSpc>
                <a:spcPct val="100000"/>
              </a:lnSpc>
              <a:spcBef>
                <a:spcPts val="600"/>
              </a:spcBef>
              <a:spcAft>
                <a:spcPts val="600"/>
              </a:spcAft>
              <a:buClr>
                <a:srgbClr val="1F497D"/>
              </a:buClr>
              <a:buSzPct val="125000"/>
              <a:buFont typeface="Arial" panose="020B0604020202020204" pitchFamily="34" charset="0"/>
              <a:buChar char="•"/>
              <a:tabLst>
                <a:tab pos="812800" algn="l"/>
              </a:tabLst>
              <a:defRPr/>
            </a:pP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Modello di valorizzazione del </a:t>
            </a:r>
            <a:r>
              <a:rPr kumimoji="0" lang="it-IT" sz="1400" b="1"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territorio</a:t>
            </a:r>
            <a:r>
              <a:rPr kumimoji="0" lang="it-IT" sz="14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 rurale e delle sue eccellenze</a:t>
            </a:r>
          </a:p>
        </p:txBody>
      </p:sp>
      <p:sp>
        <p:nvSpPr>
          <p:cNvPr id="9" name="TextBox 8"/>
          <p:cNvSpPr txBox="1"/>
          <p:nvPr/>
        </p:nvSpPr>
        <p:spPr>
          <a:xfrm>
            <a:off x="759355" y="4993182"/>
            <a:ext cx="7677632" cy="907941"/>
          </a:xfrm>
          <a:prstGeom prst="rect">
            <a:avLst/>
          </a:prstGeom>
          <a:noFill/>
          <a:ln w="38100">
            <a:solidFill>
              <a:schemeClr val="tx1"/>
            </a:solidFill>
          </a:ln>
        </p:spPr>
        <p:txBody>
          <a:bodyPr wrap="square" rtlCol="0">
            <a:spAutoFit/>
          </a:bodyPr>
          <a:lstStyle/>
          <a:p>
            <a:pPr marL="363538" marR="0" lvl="0" indent="-363538" algn="l" defTabSz="914400" rtl="0" eaLnBrk="1" fontAlgn="base" latinLnBrk="0" hangingPunct="1">
              <a:lnSpc>
                <a:spcPct val="100000"/>
              </a:lnSpc>
              <a:spcBef>
                <a:spcPct val="0"/>
              </a:spcBef>
              <a:spcAft>
                <a:spcPts val="600"/>
              </a:spcAft>
              <a:buClr>
                <a:schemeClr val="tx1"/>
              </a:buClr>
              <a:buSzPct val="100000"/>
              <a:buFont typeface="Wingdings" panose="05000000000000000000" pitchFamily="2" charset="2"/>
              <a:buChar char="q"/>
              <a:tabLst>
                <a:tab pos="812800" algn="l"/>
              </a:tabLst>
              <a:defRPr/>
            </a:pPr>
            <a:r>
              <a:rPr kumimoji="0" lang="it-IT" sz="1600" b="1" i="1" u="none" strike="noStrike" kern="120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73%</a:t>
            </a:r>
            <a:r>
              <a:rPr kumimoji="0" lang="it-IT" sz="1600" b="1" i="1" u="none" strike="noStrike" kern="1200" cap="none" spc="0" normalizeH="0" baseline="0" noProof="0" dirty="0" smtClean="0">
                <a:ln>
                  <a:noFill/>
                </a:ln>
                <a:solidFill>
                  <a:srgbClr val="333333"/>
                </a:solidFill>
                <a:effectLst/>
                <a:uLnTx/>
                <a:uFillTx/>
                <a:latin typeface="EC Square Sans Pro" panose="020B0506040000020004" pitchFamily="34" charset="0"/>
                <a:ea typeface="Verdana" panose="020B0604030504040204" pitchFamily="34" charset="0"/>
                <a:cs typeface="Verdana" panose="020B0604030504040204" pitchFamily="34" charset="0"/>
              </a:rPr>
              <a:t> </a:t>
            </a:r>
            <a:r>
              <a:rPr kumimoji="0" lang="it-IT" sz="1600" b="0" i="1" u="none" strike="noStrike" kern="120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degli italiani pensano che ci sia poca attenzione </a:t>
            </a:r>
            <a:r>
              <a:rPr kumimoji="0" lang="it-IT" sz="1600" b="0" i="1" u="none" strike="noStrike" kern="1200" cap="none" spc="0" normalizeH="0" baseline="0" noProof="0" dirty="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per l’agricoltura da parte delle </a:t>
            </a:r>
            <a:r>
              <a:rPr kumimoji="0" lang="it-IT" sz="1600" b="0" i="1" u="none" strike="noStrike" kern="120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istituzioni</a:t>
            </a:r>
          </a:p>
          <a:p>
            <a:pPr marL="363538" marR="0" lvl="0" indent="-363538" algn="l" defTabSz="914400" rtl="0" eaLnBrk="1" fontAlgn="base" latinLnBrk="0" hangingPunct="1">
              <a:lnSpc>
                <a:spcPct val="100000"/>
              </a:lnSpc>
              <a:spcBef>
                <a:spcPct val="0"/>
              </a:spcBef>
              <a:spcAft>
                <a:spcPts val="600"/>
              </a:spcAft>
              <a:buClr>
                <a:schemeClr val="tx1"/>
              </a:buClr>
              <a:buSzPct val="100000"/>
              <a:buFont typeface="Wingdings" panose="05000000000000000000" pitchFamily="2" charset="2"/>
              <a:buChar char="q"/>
              <a:tabLst>
                <a:tab pos="812800" algn="l"/>
              </a:tabLst>
              <a:defRPr/>
            </a:pPr>
            <a:r>
              <a:rPr kumimoji="0" lang="it-IT" sz="1600" b="1" i="1" u="none" strike="noStrike" kern="120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90% </a:t>
            </a:r>
            <a:r>
              <a:rPr kumimoji="0" lang="it-IT" sz="1600" b="0" i="1" u="none" strike="noStrike" kern="1200" cap="none" spc="0" normalizeH="0" baseline="0" noProof="0" dirty="0" smtClean="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rPr>
              <a:t>a favore di incentivi economici agli agricoltori*</a:t>
            </a:r>
            <a:endParaRPr kumimoji="0" lang="it-IT" sz="1600" b="0" i="1" u="none" strike="noStrike" kern="1200" cap="none" spc="0" normalizeH="0" baseline="0" noProof="0" dirty="0">
              <a:ln>
                <a:noFill/>
              </a:ln>
              <a:solidFill>
                <a:srgbClr val="BBB831"/>
              </a:solidFill>
              <a:effectLst/>
              <a:uLnTx/>
              <a:uFillTx/>
              <a:latin typeface="EC Square Sans Pro" panose="020B0506040000020004" pitchFamily="34" charset="0"/>
              <a:ea typeface="Verdana" panose="020B0604030504040204" pitchFamily="34" charset="0"/>
              <a:cs typeface="Verdana" panose="020B0604030504040204" pitchFamily="34" charset="0"/>
            </a:endParaRPr>
          </a:p>
        </p:txBody>
      </p:sp>
      <p:sp>
        <p:nvSpPr>
          <p:cNvPr id="2" name="TextBox 1"/>
          <p:cNvSpPr txBox="1"/>
          <p:nvPr/>
        </p:nvSpPr>
        <p:spPr>
          <a:xfrm>
            <a:off x="395536" y="6381328"/>
            <a:ext cx="612068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mn-cs"/>
              </a:rPr>
              <a:t>*</a:t>
            </a:r>
            <a:r>
              <a:rPr kumimoji="0" lang="it-IT" sz="1000" b="0" i="0" u="none" strike="noStrike" kern="1200" cap="none" spc="0" normalizeH="0" baseline="0" noProof="0" dirty="0" err="1" smtClean="0">
                <a:ln>
                  <a:noFill/>
                </a:ln>
                <a:solidFill>
                  <a:srgbClr val="333333"/>
                </a:solidFill>
                <a:effectLst/>
                <a:uLnTx/>
                <a:uFillTx/>
                <a:latin typeface="EC Square Sans Pro" panose="020B0506040000020004" pitchFamily="34" charset="0"/>
                <a:ea typeface="+mn-ea"/>
                <a:cs typeface="+mn-cs"/>
              </a:rPr>
              <a:t>Federalimentari</a:t>
            </a:r>
            <a:r>
              <a:rPr kumimoji="0" lang="it-IT" sz="1000" b="0" i="0" u="none" strike="noStrike" kern="1200" cap="none" spc="0" normalizeH="0" baseline="0" noProof="0" dirty="0" smtClean="0">
                <a:ln>
                  <a:noFill/>
                </a:ln>
                <a:solidFill>
                  <a:srgbClr val="333333"/>
                </a:solidFill>
                <a:effectLst/>
                <a:uLnTx/>
                <a:uFillTx/>
                <a:latin typeface="EC Square Sans Pro" panose="020B0506040000020004" pitchFamily="34" charset="0"/>
                <a:ea typeface="+mn-ea"/>
                <a:cs typeface="+mn-cs"/>
              </a:rPr>
              <a:t>; *VIII </a:t>
            </a:r>
            <a:r>
              <a:rPr kumimoji="0" lang="it-IT" sz="1000" b="0"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mn-cs"/>
              </a:rPr>
              <a:t>Rapporto 'Gli italiani e l'agricoltura', realizzato da Fondazione </a:t>
            </a:r>
            <a:r>
              <a:rPr kumimoji="0" lang="it-IT" sz="1000" b="0" i="0" u="none" strike="noStrike" kern="1200" cap="none" spc="0" normalizeH="0" baseline="0" noProof="0" dirty="0" err="1">
                <a:ln>
                  <a:noFill/>
                </a:ln>
                <a:solidFill>
                  <a:srgbClr val="333333"/>
                </a:solidFill>
                <a:effectLst/>
                <a:uLnTx/>
                <a:uFillTx/>
                <a:latin typeface="EC Square Sans Pro" panose="020B0506040000020004" pitchFamily="34" charset="0"/>
                <a:ea typeface="+mn-ea"/>
                <a:cs typeface="+mn-cs"/>
              </a:rPr>
              <a:t>UniVerde</a:t>
            </a:r>
            <a:r>
              <a:rPr kumimoji="0" lang="it-IT" sz="1000" b="0"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mn-cs"/>
              </a:rPr>
              <a:t> e </a:t>
            </a:r>
            <a:r>
              <a:rPr kumimoji="0" lang="it-IT" sz="1000" b="0" i="0" u="none" strike="noStrike" kern="1200" cap="none" spc="0" normalizeH="0" baseline="0" noProof="0" dirty="0" err="1">
                <a:ln>
                  <a:noFill/>
                </a:ln>
                <a:solidFill>
                  <a:srgbClr val="333333"/>
                </a:solidFill>
                <a:effectLst/>
                <a:uLnTx/>
                <a:uFillTx/>
                <a:latin typeface="EC Square Sans Pro" panose="020B0506040000020004" pitchFamily="34" charset="0"/>
                <a:ea typeface="+mn-ea"/>
                <a:cs typeface="+mn-cs"/>
              </a:rPr>
              <a:t>Ipr</a:t>
            </a:r>
            <a:r>
              <a:rPr kumimoji="0" lang="it-IT" sz="1000" b="0" i="0" u="none" strike="noStrike" kern="1200" cap="none" spc="0" normalizeH="0" baseline="0" noProof="0" dirty="0">
                <a:ln>
                  <a:noFill/>
                </a:ln>
                <a:solidFill>
                  <a:srgbClr val="333333"/>
                </a:solidFill>
                <a:effectLst/>
                <a:uLnTx/>
                <a:uFillTx/>
                <a:latin typeface="EC Square Sans Pro" panose="020B0506040000020004" pitchFamily="34" charset="0"/>
                <a:ea typeface="+mn-ea"/>
                <a:cs typeface="+mn-cs"/>
              </a:rPr>
              <a:t> Marketing</a:t>
            </a:r>
            <a:endParaRPr kumimoji="0" lang="en-GB" sz="1000" b="0" i="0" u="none" strike="noStrike" kern="1200" cap="none" spc="0" normalizeH="0" baseline="0" noProof="0" dirty="0" err="1" smtClean="0">
              <a:ln>
                <a:noFill/>
              </a:ln>
              <a:solidFill>
                <a:srgbClr val="333333"/>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04090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FF Colour Scheme - Sector 5">
      <a:dk1>
        <a:srgbClr val="BBB831"/>
      </a:dk1>
      <a:lt1>
        <a:srgbClr val="FFFFFF"/>
      </a:lt1>
      <a:dk2>
        <a:srgbClr val="0E4194"/>
      </a:dk2>
      <a:lt2>
        <a:srgbClr val="333333"/>
      </a:lt2>
      <a:accent1>
        <a:srgbClr val="F5AB26"/>
      </a:accent1>
      <a:accent2>
        <a:srgbClr val="66B142"/>
      </a:accent2>
      <a:accent3>
        <a:srgbClr val="D0D962"/>
      </a:accent3>
      <a:accent4>
        <a:srgbClr val="4E4956"/>
      </a:accent4>
      <a:accent5>
        <a:srgbClr val="73625D"/>
      </a:accent5>
      <a:accent6>
        <a:srgbClr val="BAA60B"/>
      </a:accent6>
      <a:hlink>
        <a:srgbClr val="0E4194"/>
      </a:hlink>
      <a:folHlink>
        <a:srgbClr val="BBB831"/>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MFF Colour Scheme - Sector 5">
      <a:dk1>
        <a:srgbClr val="BBB831"/>
      </a:dk1>
      <a:lt1>
        <a:srgbClr val="FFFFFF"/>
      </a:lt1>
      <a:dk2>
        <a:srgbClr val="0E4194"/>
      </a:dk2>
      <a:lt2>
        <a:srgbClr val="333333"/>
      </a:lt2>
      <a:accent1>
        <a:srgbClr val="F5AB26"/>
      </a:accent1>
      <a:accent2>
        <a:srgbClr val="66B142"/>
      </a:accent2>
      <a:accent3>
        <a:srgbClr val="D0D962"/>
      </a:accent3>
      <a:accent4>
        <a:srgbClr val="4E4956"/>
      </a:accent4>
      <a:accent5>
        <a:srgbClr val="73625D"/>
      </a:accent5>
      <a:accent6>
        <a:srgbClr val="BAA60B"/>
      </a:accent6>
      <a:hlink>
        <a:srgbClr val="0E4194"/>
      </a:hlink>
      <a:folHlink>
        <a:srgbClr val="BBB831"/>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 us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5458</TotalTime>
  <Words>1894</Words>
  <Application>Microsoft Office PowerPoint</Application>
  <PresentationFormat>Presentazione su schermo (4:3)</PresentationFormat>
  <Paragraphs>318</Paragraphs>
  <Slides>29</Slides>
  <Notes>11</Notes>
  <HiddenSlides>0</HiddenSlides>
  <MMClips>0</MMClips>
  <ScaleCrop>false</ScaleCrop>
  <HeadingPairs>
    <vt:vector size="6" baseType="variant">
      <vt:variant>
        <vt:lpstr>Caratteri utilizzati</vt:lpstr>
      </vt:variant>
      <vt:variant>
        <vt:i4>11</vt:i4>
      </vt:variant>
      <vt:variant>
        <vt:lpstr>Tema</vt:lpstr>
      </vt:variant>
      <vt:variant>
        <vt:i4>5</vt:i4>
      </vt:variant>
      <vt:variant>
        <vt:lpstr>Titoli diapositive</vt:lpstr>
      </vt:variant>
      <vt:variant>
        <vt:i4>29</vt:i4>
      </vt:variant>
    </vt:vector>
  </HeadingPairs>
  <TitlesOfParts>
    <vt:vector size="45" baseType="lpstr">
      <vt:lpstr>Arial</vt:lpstr>
      <vt:lpstr>Calibri</vt:lpstr>
      <vt:lpstr>Candara</vt:lpstr>
      <vt:lpstr>DejaVu Sans</vt:lpstr>
      <vt:lpstr>EC Square Sans Cond Pro</vt:lpstr>
      <vt:lpstr>EC Square Sans Pro</vt:lpstr>
      <vt:lpstr>EC Square Sans Pro Medium</vt:lpstr>
      <vt:lpstr>StarSymbol</vt:lpstr>
      <vt:lpstr>Times New Roman</vt:lpstr>
      <vt:lpstr>Verdana</vt:lpstr>
      <vt:lpstr>Wingdings</vt:lpstr>
      <vt:lpstr>Blank</vt:lpstr>
      <vt:lpstr>2_Blank</vt:lpstr>
      <vt:lpstr>Office Theme</vt:lpstr>
      <vt:lpstr>da usare</vt:lpstr>
      <vt:lpstr>1_Blank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(COMM-EXT)</dc:creator>
  <cp:lastModifiedBy>Laviero Isabella</cp:lastModifiedBy>
  <cp:revision>789</cp:revision>
  <cp:lastPrinted>2019-06-13T12:10:20Z</cp:lastPrinted>
  <dcterms:created xsi:type="dcterms:W3CDTF">2018-03-19T13:44:15Z</dcterms:created>
  <dcterms:modified xsi:type="dcterms:W3CDTF">2019-06-17T07:00:56Z</dcterms:modified>
</cp:coreProperties>
</file>