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847" r:id="rId2"/>
    <p:sldMasterId id="2147483851" r:id="rId3"/>
    <p:sldMasterId id="2147483864" r:id="rId4"/>
    <p:sldMasterId id="2147483868" r:id="rId5"/>
    <p:sldMasterId id="2147483882" r:id="rId6"/>
    <p:sldMasterId id="2147483886" r:id="rId7"/>
    <p:sldMasterId id="2147483890" r:id="rId8"/>
  </p:sldMasterIdLst>
  <p:notesMasterIdLst>
    <p:notesMasterId r:id="rId59"/>
  </p:notesMasterIdLst>
  <p:handoutMasterIdLst>
    <p:handoutMasterId r:id="rId60"/>
  </p:handoutMasterIdLst>
  <p:sldIdLst>
    <p:sldId id="410" r:id="rId9"/>
    <p:sldId id="444" r:id="rId10"/>
    <p:sldId id="432" r:id="rId11"/>
    <p:sldId id="521" r:id="rId12"/>
    <p:sldId id="522" r:id="rId13"/>
    <p:sldId id="523" r:id="rId14"/>
    <p:sldId id="456" r:id="rId15"/>
    <p:sldId id="524" r:id="rId16"/>
    <p:sldId id="525" r:id="rId17"/>
    <p:sldId id="526" r:id="rId18"/>
    <p:sldId id="527" r:id="rId19"/>
    <p:sldId id="528" r:id="rId20"/>
    <p:sldId id="529" r:id="rId21"/>
    <p:sldId id="530" r:id="rId22"/>
    <p:sldId id="531" r:id="rId23"/>
    <p:sldId id="442" r:id="rId24"/>
    <p:sldId id="472" r:id="rId25"/>
    <p:sldId id="443" r:id="rId26"/>
    <p:sldId id="532" r:id="rId27"/>
    <p:sldId id="533" r:id="rId28"/>
    <p:sldId id="534" r:id="rId29"/>
    <p:sldId id="466" r:id="rId30"/>
    <p:sldId id="483" r:id="rId31"/>
    <p:sldId id="508" r:id="rId32"/>
    <p:sldId id="509" r:id="rId33"/>
    <p:sldId id="510" r:id="rId34"/>
    <p:sldId id="511" r:id="rId35"/>
    <p:sldId id="512" r:id="rId36"/>
    <p:sldId id="513" r:id="rId37"/>
    <p:sldId id="514" r:id="rId38"/>
    <p:sldId id="515" r:id="rId39"/>
    <p:sldId id="516" r:id="rId40"/>
    <p:sldId id="517" r:id="rId41"/>
    <p:sldId id="518" r:id="rId42"/>
    <p:sldId id="519" r:id="rId43"/>
    <p:sldId id="520" r:id="rId44"/>
    <p:sldId id="411" r:id="rId45"/>
    <p:sldId id="485" r:id="rId46"/>
    <p:sldId id="486" r:id="rId47"/>
    <p:sldId id="488" r:id="rId48"/>
    <p:sldId id="535" r:id="rId49"/>
    <p:sldId id="536" r:id="rId50"/>
    <p:sldId id="537" r:id="rId51"/>
    <p:sldId id="538" r:id="rId52"/>
    <p:sldId id="539" r:id="rId53"/>
    <p:sldId id="540" r:id="rId54"/>
    <p:sldId id="541" r:id="rId55"/>
    <p:sldId id="542" r:id="rId56"/>
    <p:sldId id="543" r:id="rId57"/>
    <p:sldId id="452" r:id="rId58"/>
  </p:sldIdLst>
  <p:sldSz cx="9144000" cy="6858000" type="screen4x3"/>
  <p:notesSz cx="6797675" cy="9874250"/>
  <p:defaultTextStyle>
    <a:defPPr>
      <a:defRPr lang="it-IT"/>
    </a:defPPr>
    <a:lvl1pPr algn="l" rtl="0" fontAlgn="base">
      <a:spcBef>
        <a:spcPct val="0"/>
      </a:spcBef>
      <a:spcAft>
        <a:spcPct val="0"/>
      </a:spcAft>
      <a:defRPr sz="1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400" kern="1200">
        <a:solidFill>
          <a:schemeClr val="tx1"/>
        </a:solidFill>
        <a:latin typeface="Arial" charset="0"/>
        <a:ea typeface="ＭＳ Ｐゴシック" pitchFamily="34" charset="-128"/>
        <a:cs typeface="+mn-cs"/>
      </a:defRPr>
    </a:lvl5pPr>
    <a:lvl6pPr marL="2286000" algn="l" defTabSz="914400" rtl="0" eaLnBrk="1" latinLnBrk="0" hangingPunct="1">
      <a:defRPr sz="1400" kern="1200">
        <a:solidFill>
          <a:schemeClr val="tx1"/>
        </a:solidFill>
        <a:latin typeface="Arial" charset="0"/>
        <a:ea typeface="ＭＳ Ｐゴシック" pitchFamily="34" charset="-128"/>
        <a:cs typeface="+mn-cs"/>
      </a:defRPr>
    </a:lvl6pPr>
    <a:lvl7pPr marL="2743200" algn="l" defTabSz="914400" rtl="0" eaLnBrk="1" latinLnBrk="0" hangingPunct="1">
      <a:defRPr sz="1400" kern="1200">
        <a:solidFill>
          <a:schemeClr val="tx1"/>
        </a:solidFill>
        <a:latin typeface="Arial" charset="0"/>
        <a:ea typeface="ＭＳ Ｐゴシック" pitchFamily="34" charset="-128"/>
        <a:cs typeface="+mn-cs"/>
      </a:defRPr>
    </a:lvl7pPr>
    <a:lvl8pPr marL="3200400" algn="l" defTabSz="914400" rtl="0" eaLnBrk="1" latinLnBrk="0" hangingPunct="1">
      <a:defRPr sz="1400" kern="1200">
        <a:solidFill>
          <a:schemeClr val="tx1"/>
        </a:solidFill>
        <a:latin typeface="Arial" charset="0"/>
        <a:ea typeface="ＭＳ Ｐゴシック" pitchFamily="34" charset="-128"/>
        <a:cs typeface="+mn-cs"/>
      </a:defRPr>
    </a:lvl8pPr>
    <a:lvl9pPr marL="3657600" algn="l" defTabSz="914400" rtl="0" eaLnBrk="1" latinLnBrk="0" hangingPunct="1">
      <a:defRPr sz="1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B11"/>
    <a:srgbClr val="0091C6"/>
    <a:srgbClr val="32B1DC"/>
    <a:srgbClr val="D5D5D5"/>
    <a:srgbClr val="E8E8E8"/>
    <a:srgbClr val="BF8C3B"/>
    <a:srgbClr val="B2B2B2"/>
    <a:srgbClr val="E4E4E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Stile scuro 1 - Colore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33" autoAdjust="0"/>
    <p:restoredTop sz="85162" autoAdjust="0"/>
  </p:normalViewPr>
  <p:slideViewPr>
    <p:cSldViewPr>
      <p:cViewPr varScale="1">
        <p:scale>
          <a:sx n="92" d="100"/>
          <a:sy n="92" d="100"/>
        </p:scale>
        <p:origin x="118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mauro\Documents\04_Piani_Valutazione\03_PO_FEASR\06_RAV_2019\01_NE_FA-M.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mauro\Documents\04_Piani_Valutazione\03_PO_FEASR\06_RAV_2019\01_NE_FA-M.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antonio.mauro\Documents\aaa.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ntonio.mauro\Documents\dd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9.749057467065135E-2"/>
          <c:y val="8.8819626713327507E-2"/>
          <c:w val="0.87183813462347515"/>
          <c:h val="0.8123760571595221"/>
        </c:manualLayout>
      </c:layout>
      <c:barChart>
        <c:barDir val="col"/>
        <c:grouping val="clustered"/>
        <c:varyColors val="0"/>
        <c:ser>
          <c:idx val="0"/>
          <c:order val="0"/>
          <c:tx>
            <c:strRef>
              <c:f>Elaborazione_FA_MI!$F$89</c:f>
              <c:strCache>
                <c:ptCount val="1"/>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Elaborazione_FA_MI!$A$106:$A$117</c:f>
              <c:strCache>
                <c:ptCount val="12"/>
                <c:pt idx="0">
                  <c:v>2A</c:v>
                </c:pt>
                <c:pt idx="1">
                  <c:v>2B</c:v>
                </c:pt>
                <c:pt idx="2">
                  <c:v>3A</c:v>
                </c:pt>
                <c:pt idx="3">
                  <c:v>3B</c:v>
                </c:pt>
                <c:pt idx="4">
                  <c:v>P4</c:v>
                </c:pt>
                <c:pt idx="5">
                  <c:v>5A</c:v>
                </c:pt>
                <c:pt idx="6">
                  <c:v>5C</c:v>
                </c:pt>
                <c:pt idx="7">
                  <c:v>5E</c:v>
                </c:pt>
                <c:pt idx="8">
                  <c:v>6A</c:v>
                </c:pt>
                <c:pt idx="9">
                  <c:v>6B</c:v>
                </c:pt>
                <c:pt idx="10">
                  <c:v>6C</c:v>
                </c:pt>
                <c:pt idx="11">
                  <c:v>TOTALE</c:v>
                </c:pt>
              </c:strCache>
            </c:strRef>
          </c:cat>
          <c:val>
            <c:numRef>
              <c:f>Elaborazione_FA_MI!$F$106:$F$117</c:f>
              <c:numCache>
                <c:formatCode>0.0%</c:formatCode>
                <c:ptCount val="12"/>
                <c:pt idx="0">
                  <c:v>0.2582195414724307</c:v>
                </c:pt>
                <c:pt idx="1">
                  <c:v>0.54391062008861535</c:v>
                </c:pt>
                <c:pt idx="2">
                  <c:v>0.50931794789772789</c:v>
                </c:pt>
                <c:pt idx="3">
                  <c:v>3.7533701645034806E-2</c:v>
                </c:pt>
                <c:pt idx="4">
                  <c:v>0.72615663971654998</c:v>
                </c:pt>
                <c:pt idx="5">
                  <c:v>1.0148810958542172</c:v>
                </c:pt>
                <c:pt idx="6">
                  <c:v>0</c:v>
                </c:pt>
                <c:pt idx="7">
                  <c:v>0.21126588818034295</c:v>
                </c:pt>
                <c:pt idx="8">
                  <c:v>0.59038309528533484</c:v>
                </c:pt>
                <c:pt idx="9">
                  <c:v>0.53950154335531697</c:v>
                </c:pt>
                <c:pt idx="10">
                  <c:v>0</c:v>
                </c:pt>
                <c:pt idx="11">
                  <c:v>0.56656057386200076</c:v>
                </c:pt>
              </c:numCache>
            </c:numRef>
          </c:val>
          <c:extLst xmlns:c16r2="http://schemas.microsoft.com/office/drawing/2015/06/chart">
            <c:ext xmlns:c16="http://schemas.microsoft.com/office/drawing/2014/chart" uri="{C3380CC4-5D6E-409C-BE32-E72D297353CC}">
              <c16:uniqueId val="{00000000-DCC4-47B4-AA91-F0099B1E3041}"/>
            </c:ext>
          </c:extLst>
        </c:ser>
        <c:dLbls>
          <c:showLegendKey val="0"/>
          <c:showVal val="0"/>
          <c:showCatName val="0"/>
          <c:showSerName val="0"/>
          <c:showPercent val="0"/>
          <c:showBubbleSize val="0"/>
        </c:dLbls>
        <c:gapWidth val="150"/>
        <c:axId val="157795904"/>
        <c:axId val="157988232"/>
      </c:barChart>
      <c:catAx>
        <c:axId val="157795904"/>
        <c:scaling>
          <c:orientation val="minMax"/>
        </c:scaling>
        <c:delete val="0"/>
        <c:axPos val="b"/>
        <c:majorGridlines/>
        <c:numFmt formatCode="General" sourceLinked="0"/>
        <c:majorTickMark val="out"/>
        <c:minorTickMark val="none"/>
        <c:tickLblPos val="nextTo"/>
        <c:txPr>
          <a:bodyPr/>
          <a:lstStyle/>
          <a:p>
            <a:pPr>
              <a:defRPr sz="800"/>
            </a:pPr>
            <a:endParaRPr lang="it-IT"/>
          </a:p>
        </c:txPr>
        <c:crossAx val="157988232"/>
        <c:crosses val="autoZero"/>
        <c:auto val="1"/>
        <c:lblAlgn val="ctr"/>
        <c:lblOffset val="100"/>
        <c:noMultiLvlLbl val="0"/>
      </c:catAx>
      <c:valAx>
        <c:axId val="157988232"/>
        <c:scaling>
          <c:orientation val="minMax"/>
          <c:max val="1"/>
        </c:scaling>
        <c:delete val="0"/>
        <c:axPos val="l"/>
        <c:majorGridlines/>
        <c:numFmt formatCode="0%" sourceLinked="0"/>
        <c:majorTickMark val="out"/>
        <c:minorTickMark val="none"/>
        <c:tickLblPos val="nextTo"/>
        <c:crossAx val="157795904"/>
        <c:crosses val="autoZero"/>
        <c:crossBetween val="between"/>
      </c:valAx>
      <c:spPr>
        <a:ln>
          <a:solidFill>
            <a:schemeClr val="tx1"/>
          </a:solidFill>
        </a:ln>
      </c:spPr>
    </c:plotArea>
    <c:plotVisOnly val="1"/>
    <c:dispBlanksAs val="gap"/>
    <c:showDLblsOverMax val="0"/>
  </c:chart>
  <c:spPr>
    <a:ln>
      <a:solidFill>
        <a:schemeClr val="tx1"/>
      </a:solidFill>
    </a:ln>
  </c:spPr>
  <c:txPr>
    <a:bodyPr/>
    <a:lstStyle/>
    <a:p>
      <a:pPr>
        <a:defRPr sz="9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Elaborazione_FA_MI!$K$105</c:f>
              <c:strCache>
                <c:ptCount val="1"/>
                <c:pt idx="0">
                  <c:v>Trascinamenti</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Elaborazione_FA_MI!$G$106:$G$116</c:f>
              <c:strCache>
                <c:ptCount val="11"/>
                <c:pt idx="0">
                  <c:v>2A</c:v>
                </c:pt>
                <c:pt idx="1">
                  <c:v>2B</c:v>
                </c:pt>
                <c:pt idx="2">
                  <c:v>3A</c:v>
                </c:pt>
                <c:pt idx="3">
                  <c:v>3B</c:v>
                </c:pt>
                <c:pt idx="4">
                  <c:v>P4</c:v>
                </c:pt>
                <c:pt idx="5">
                  <c:v>5A</c:v>
                </c:pt>
                <c:pt idx="6">
                  <c:v>5C</c:v>
                </c:pt>
                <c:pt idx="7">
                  <c:v>5E</c:v>
                </c:pt>
                <c:pt idx="8">
                  <c:v>6A</c:v>
                </c:pt>
                <c:pt idx="9">
                  <c:v>6B</c:v>
                </c:pt>
                <c:pt idx="10">
                  <c:v>6C</c:v>
                </c:pt>
              </c:strCache>
            </c:strRef>
          </c:cat>
          <c:val>
            <c:numRef>
              <c:f>Elaborazione_FA_MI!$O$106:$O$116</c:f>
              <c:numCache>
                <c:formatCode>0.0%</c:formatCode>
                <c:ptCount val="11"/>
                <c:pt idx="0">
                  <c:v>2.7879064644198356E-2</c:v>
                </c:pt>
                <c:pt idx="1">
                  <c:v>0.34341384136397385</c:v>
                </c:pt>
                <c:pt idx="2">
                  <c:v>0.18600348294497349</c:v>
                </c:pt>
                <c:pt idx="3">
                  <c:v>3.2430595062514465E-2</c:v>
                </c:pt>
                <c:pt idx="4">
                  <c:v>0.27874791956055217</c:v>
                </c:pt>
                <c:pt idx="5">
                  <c:v>0.38722978583778939</c:v>
                </c:pt>
                <c:pt idx="6">
                  <c:v>0</c:v>
                </c:pt>
                <c:pt idx="7">
                  <c:v>0.15371255290161298</c:v>
                </c:pt>
                <c:pt idx="8">
                  <c:v>0.19132086376984531</c:v>
                </c:pt>
                <c:pt idx="9">
                  <c:v>0.2245584694483749</c:v>
                </c:pt>
                <c:pt idx="10">
                  <c:v>0</c:v>
                </c:pt>
              </c:numCache>
            </c:numRef>
          </c:val>
          <c:extLst xmlns:c16r2="http://schemas.microsoft.com/office/drawing/2015/06/chart">
            <c:ext xmlns:c16="http://schemas.microsoft.com/office/drawing/2014/chart" uri="{C3380CC4-5D6E-409C-BE32-E72D297353CC}">
              <c16:uniqueId val="{00000000-7C76-43E0-9CEC-A541E3C4AE61}"/>
            </c:ext>
          </c:extLst>
        </c:ser>
        <c:dLbls>
          <c:showLegendKey val="0"/>
          <c:showVal val="0"/>
          <c:showCatName val="0"/>
          <c:showSerName val="0"/>
          <c:showPercent val="0"/>
          <c:showBubbleSize val="0"/>
        </c:dLbls>
        <c:gapWidth val="150"/>
        <c:axId val="157299144"/>
        <c:axId val="157299528"/>
      </c:barChart>
      <c:scatterChart>
        <c:scatterStyle val="smoothMarker"/>
        <c:varyColors val="0"/>
        <c:ser>
          <c:idx val="1"/>
          <c:order val="1"/>
          <c:spPr>
            <a:ln w="25400">
              <a:solidFill>
                <a:schemeClr val="tx1"/>
              </a:solidFill>
            </a:ln>
          </c:spPr>
          <c:marker>
            <c:symbol val="none"/>
          </c:marker>
          <c:yVal>
            <c:numRef>
              <c:f>Elaborazione_FA_MI!$N$106:$N$116</c:f>
              <c:numCache>
                <c:formatCode>0.0%</c:formatCode>
                <c:ptCount val="11"/>
                <c:pt idx="0">
                  <c:v>0.22696818205604913</c:v>
                </c:pt>
                <c:pt idx="1">
                  <c:v>0.22696818205604913</c:v>
                </c:pt>
                <c:pt idx="2">
                  <c:v>0.22696818205604913</c:v>
                </c:pt>
                <c:pt idx="3">
                  <c:v>0.22696818205604913</c:v>
                </c:pt>
                <c:pt idx="4">
                  <c:v>0.22696818205604913</c:v>
                </c:pt>
                <c:pt idx="5">
                  <c:v>0.22696818205604913</c:v>
                </c:pt>
                <c:pt idx="6">
                  <c:v>0.22696818205604913</c:v>
                </c:pt>
                <c:pt idx="7">
                  <c:v>0.22696818205604913</c:v>
                </c:pt>
                <c:pt idx="8">
                  <c:v>0.22696818205604913</c:v>
                </c:pt>
                <c:pt idx="9">
                  <c:v>0.22696818205604913</c:v>
                </c:pt>
                <c:pt idx="10">
                  <c:v>0.22696818205604913</c:v>
                </c:pt>
              </c:numCache>
            </c:numRef>
          </c:yVal>
          <c:smooth val="1"/>
          <c:extLst xmlns:c16r2="http://schemas.microsoft.com/office/drawing/2015/06/chart">
            <c:ext xmlns:c16="http://schemas.microsoft.com/office/drawing/2014/chart" uri="{C3380CC4-5D6E-409C-BE32-E72D297353CC}">
              <c16:uniqueId val="{00000001-7C76-43E0-9CEC-A541E3C4AE61}"/>
            </c:ext>
          </c:extLst>
        </c:ser>
        <c:dLbls>
          <c:showLegendKey val="0"/>
          <c:showVal val="0"/>
          <c:showCatName val="0"/>
          <c:showSerName val="0"/>
          <c:showPercent val="0"/>
          <c:showBubbleSize val="0"/>
        </c:dLbls>
        <c:axId val="157299144"/>
        <c:axId val="157299528"/>
      </c:scatterChart>
      <c:catAx>
        <c:axId val="157299144"/>
        <c:scaling>
          <c:orientation val="minMax"/>
        </c:scaling>
        <c:delete val="0"/>
        <c:axPos val="b"/>
        <c:majorGridlines/>
        <c:numFmt formatCode="General" sourceLinked="0"/>
        <c:majorTickMark val="out"/>
        <c:minorTickMark val="none"/>
        <c:tickLblPos val="nextTo"/>
        <c:spPr>
          <a:ln>
            <a:solidFill>
              <a:schemeClr val="tx1"/>
            </a:solidFill>
          </a:ln>
        </c:spPr>
        <c:crossAx val="157299528"/>
        <c:crosses val="autoZero"/>
        <c:auto val="1"/>
        <c:lblAlgn val="ctr"/>
        <c:lblOffset val="100"/>
        <c:noMultiLvlLbl val="0"/>
      </c:catAx>
      <c:valAx>
        <c:axId val="157299528"/>
        <c:scaling>
          <c:orientation val="minMax"/>
          <c:max val="1"/>
        </c:scaling>
        <c:delete val="0"/>
        <c:axPos val="l"/>
        <c:majorGridlines/>
        <c:numFmt formatCode="0%" sourceLinked="0"/>
        <c:majorTickMark val="out"/>
        <c:minorTickMark val="none"/>
        <c:tickLblPos val="nextTo"/>
        <c:spPr>
          <a:ln>
            <a:solidFill>
              <a:schemeClr val="tx1"/>
            </a:solidFill>
          </a:ln>
        </c:spPr>
        <c:crossAx val="157299144"/>
        <c:crosses val="autoZero"/>
        <c:crossBetween val="between"/>
        <c:majorUnit val="0.2"/>
      </c:valAx>
      <c:spPr>
        <a:ln>
          <a:solidFill>
            <a:schemeClr val="tx1"/>
          </a:solidFill>
        </a:ln>
      </c:spPr>
    </c:plotArea>
    <c:plotVisOnly val="1"/>
    <c:dispBlanksAs val="gap"/>
    <c:showDLblsOverMax val="0"/>
  </c:chart>
  <c:spPr>
    <a:ln>
      <a:solidFill>
        <a:schemeClr val="tx1"/>
      </a:solidFill>
    </a:ln>
  </c:spPr>
  <c:txPr>
    <a:bodyPr/>
    <a:lstStyle/>
    <a:p>
      <a:pPr>
        <a:defRPr sz="900"/>
      </a:pPr>
      <a:endParaRPr lang="it-IT"/>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Foglio1!$H$13</c:f>
              <c:strCache>
                <c:ptCount val="1"/>
                <c:pt idx="0">
                  <c:v>Programmato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5400" cap="rnd">
                <a:solidFill>
                  <a:schemeClr val="accent1"/>
                </a:solidFill>
                <a:prstDash val="sysDot"/>
              </a:ln>
              <a:effectLst/>
            </c:spPr>
            <c:trendlineType val="linear"/>
            <c:dispRSqr val="0"/>
            <c:dispEq val="0"/>
          </c:trendline>
          <c:cat>
            <c:numRef>
              <c:f>Foglio1!$I$13:$K$13</c:f>
              <c:numCache>
                <c:formatCode>General</c:formatCode>
                <c:ptCount val="3"/>
                <c:pt idx="0">
                  <c:v>2016</c:v>
                </c:pt>
                <c:pt idx="1">
                  <c:v>2017</c:v>
                </c:pt>
                <c:pt idx="2">
                  <c:v>2018</c:v>
                </c:pt>
              </c:numCache>
            </c:numRef>
          </c:cat>
          <c:val>
            <c:numRef>
              <c:f>Foglio1!$I$15:$K$15</c:f>
              <c:numCache>
                <c:formatCode>0.0%</c:formatCode>
                <c:ptCount val="3"/>
                <c:pt idx="0">
                  <c:v>0.26234615503254283</c:v>
                </c:pt>
                <c:pt idx="1">
                  <c:v>0.31202381319596567</c:v>
                </c:pt>
                <c:pt idx="2">
                  <c:v>0.56656590271137297</c:v>
                </c:pt>
              </c:numCache>
            </c:numRef>
          </c:val>
          <c:extLst xmlns:c16r2="http://schemas.microsoft.com/office/drawing/2015/06/chart">
            <c:ext xmlns:c16="http://schemas.microsoft.com/office/drawing/2014/chart" uri="{C3380CC4-5D6E-409C-BE32-E72D297353CC}">
              <c16:uniqueId val="{00000001-C5C6-43A6-8FA3-8723AD628DBD}"/>
            </c:ext>
          </c:extLst>
        </c:ser>
        <c:ser>
          <c:idx val="1"/>
          <c:order val="1"/>
          <c:tx>
            <c:strRef>
              <c:f>Foglio1!$H$16</c:f>
              <c:strCache>
                <c:ptCount val="1"/>
                <c:pt idx="0">
                  <c:v>Speso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5400" cap="rnd">
                <a:solidFill>
                  <a:schemeClr val="accent2"/>
                </a:solidFill>
                <a:prstDash val="sysDot"/>
              </a:ln>
              <a:effectLst/>
            </c:spPr>
            <c:trendlineType val="linear"/>
            <c:dispRSqr val="0"/>
            <c:dispEq val="0"/>
          </c:trendline>
          <c:cat>
            <c:numRef>
              <c:f>Foglio1!$I$13:$K$13</c:f>
              <c:numCache>
                <c:formatCode>General</c:formatCode>
                <c:ptCount val="3"/>
                <c:pt idx="0">
                  <c:v>2016</c:v>
                </c:pt>
                <c:pt idx="1">
                  <c:v>2017</c:v>
                </c:pt>
                <c:pt idx="2">
                  <c:v>2018</c:v>
                </c:pt>
              </c:numCache>
            </c:numRef>
          </c:cat>
          <c:val>
            <c:numRef>
              <c:f>Foglio1!$I$17:$K$17</c:f>
              <c:numCache>
                <c:formatCode>0.0%</c:formatCode>
                <c:ptCount val="3"/>
                <c:pt idx="0">
                  <c:v>6.4514636478608278E-2</c:v>
                </c:pt>
                <c:pt idx="1">
                  <c:v>0.10484592368672693</c:v>
                </c:pt>
                <c:pt idx="2">
                  <c:v>0.22696566828094636</c:v>
                </c:pt>
              </c:numCache>
            </c:numRef>
          </c:val>
          <c:extLst xmlns:c16r2="http://schemas.microsoft.com/office/drawing/2015/06/chart">
            <c:ext xmlns:c16="http://schemas.microsoft.com/office/drawing/2014/chart" uri="{C3380CC4-5D6E-409C-BE32-E72D297353CC}">
              <c16:uniqueId val="{00000003-C5C6-43A6-8FA3-8723AD628DBD}"/>
            </c:ext>
          </c:extLst>
        </c:ser>
        <c:dLbls>
          <c:showLegendKey val="0"/>
          <c:showVal val="0"/>
          <c:showCatName val="0"/>
          <c:showSerName val="0"/>
          <c:showPercent val="0"/>
          <c:showBubbleSize val="0"/>
        </c:dLbls>
        <c:gapWidth val="219"/>
        <c:overlap val="-27"/>
        <c:axId val="182863072"/>
        <c:axId val="182863456"/>
      </c:barChart>
      <c:catAx>
        <c:axId val="182863072"/>
        <c:scaling>
          <c:orientation val="minMax"/>
        </c:scaling>
        <c:delete val="0"/>
        <c:axPos val="b"/>
        <c:majorGridlines>
          <c:spPr>
            <a:ln w="9525" cap="flat" cmpd="sng" algn="ctr">
              <a:solidFill>
                <a:schemeClr val="accent1"/>
              </a:solidFill>
              <a:round/>
            </a:ln>
            <a:effectLst/>
          </c:spPr>
        </c:majorGridlines>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2863456"/>
        <c:crosses val="autoZero"/>
        <c:auto val="1"/>
        <c:lblAlgn val="ctr"/>
        <c:lblOffset val="100"/>
        <c:noMultiLvlLbl val="0"/>
      </c:catAx>
      <c:valAx>
        <c:axId val="1828634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2863072"/>
        <c:crosses val="autoZero"/>
        <c:crossBetween val="between"/>
      </c:valAx>
      <c:spPr>
        <a:noFill/>
        <a:ln>
          <a:solidFill>
            <a:schemeClr val="accent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1-F402-41D7-9A62-B525A7FEEB6C}"/>
              </c:ext>
            </c:extLst>
          </c:dPt>
          <c:dPt>
            <c:idx val="1"/>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3-F402-41D7-9A62-B525A7FEEB6C}"/>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402-41D7-9A62-B525A7FEEB6C}"/>
              </c:ext>
            </c:extLst>
          </c:dPt>
          <c:dLbls>
            <c:spPr>
              <a:noFill/>
              <a:ln>
                <a:noFill/>
              </a:ln>
              <a:effectLst/>
            </c:spPr>
            <c:txPr>
              <a:bodyPr rot="0" spcFirstLastPara="1" vertOverflow="ellipsis" vert="horz" wrap="square" anchor="ctr" anchorCtr="1"/>
              <a:lstStyle/>
              <a:p>
                <a:pPr>
                  <a:defRPr lang="it-IT" sz="14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Foglio1!$B$15:$B$17</c:f>
              <c:strCache>
                <c:ptCount val="3"/>
                <c:pt idx="0">
                  <c:v>Livello di attuazione nullo o basso</c:v>
                </c:pt>
                <c:pt idx="1">
                  <c:v>Livello di attuazione medio o in linea con il programma</c:v>
                </c:pt>
                <c:pt idx="2">
                  <c:v>Livello di attuazione buono o avanzato</c:v>
                </c:pt>
              </c:strCache>
            </c:strRef>
          </c:cat>
          <c:val>
            <c:numRef>
              <c:f>Foglio1!$D$15:$D$17</c:f>
              <c:numCache>
                <c:formatCode>0%</c:formatCode>
                <c:ptCount val="3"/>
                <c:pt idx="0">
                  <c:v>0.53846153846153844</c:v>
                </c:pt>
                <c:pt idx="1">
                  <c:v>0.23076923076923095</c:v>
                </c:pt>
                <c:pt idx="2">
                  <c:v>0.23076923076923095</c:v>
                </c:pt>
              </c:numCache>
            </c:numRef>
          </c:val>
          <c:extLst xmlns:c16r2="http://schemas.microsoft.com/office/drawing/2015/06/chart">
            <c:ext xmlns:c16="http://schemas.microsoft.com/office/drawing/2014/chart" uri="{C3380CC4-5D6E-409C-BE32-E72D297353CC}">
              <c16:uniqueId val="{00000006-F402-41D7-9A62-B525A7FEEB6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it-IT" sz="1400" b="0" i="0" u="none" strike="noStrike" kern="1200" baseline="0">
              <a:solidFill>
                <a:schemeClr val="tx1"/>
              </a:solidFill>
              <a:latin typeface="+mn-lt"/>
              <a:ea typeface="+mn-ea"/>
              <a:cs typeface="+mn-cs"/>
            </a:defRPr>
          </a:pPr>
          <a:endParaRPr lang="it-IT"/>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it-IT" sz="1600" kern="1200">
          <a:solidFill>
            <a:schemeClr val="tx1"/>
          </a:solidFill>
          <a:latin typeface="+mn-lt"/>
          <a:ea typeface="+mn-ea"/>
          <a:cs typeface="+mn-cs"/>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0.54392</cdr:x>
      <cdr:y>0.59385</cdr:y>
    </cdr:from>
    <cdr:to>
      <cdr:x>0.70132</cdr:x>
      <cdr:y>0.67665</cdr:y>
    </cdr:to>
    <cdr:sp macro="" textlink="">
      <cdr:nvSpPr>
        <cdr:cNvPr id="3" name="CasellaDiTesto 1"/>
        <cdr:cNvSpPr txBox="1"/>
      </cdr:nvSpPr>
      <cdr:spPr>
        <a:xfrm xmlns:a="http://schemas.openxmlformats.org/drawingml/2006/main">
          <a:off x="2520609" y="1629037"/>
          <a:ext cx="729422" cy="2271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000"/>
            <a:t>T = 22,7%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dirty="0"/>
          </a:p>
        </p:txBody>
      </p:sp>
      <p:sp>
        <p:nvSpPr>
          <p:cNvPr id="3" name="Segnaposto data 2"/>
          <p:cNvSpPr>
            <a:spLocks noGrp="1"/>
          </p:cNvSpPr>
          <p:nvPr>
            <p:ph type="dt" sz="quarter"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DCF14E7F-BCCC-4C1B-8511-82A02E4E80E8}" type="datetimeFigureOut">
              <a:rPr lang="it-IT" altLang="it-IT"/>
              <a:pPr>
                <a:defRPr/>
              </a:pPr>
              <a:t>20/06/2019</a:t>
            </a:fld>
            <a:endParaRPr lang="it-IT" altLang="it-IT" dirty="0"/>
          </a:p>
        </p:txBody>
      </p:sp>
      <p:sp>
        <p:nvSpPr>
          <p:cNvPr id="4" name="Segnaposto piè di pagina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dirty="0"/>
          </a:p>
        </p:txBody>
      </p:sp>
      <p:sp>
        <p:nvSpPr>
          <p:cNvPr id="5" name="Segnaposto numero diapositiva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F57CB29-99D7-4591-AC44-7F26A2EC3320}" type="slidenum">
              <a:rPr lang="it-IT" altLang="it-IT"/>
              <a:pPr>
                <a:defRPr/>
              </a:pPr>
              <a:t>‹N›</a:t>
            </a:fld>
            <a:endParaRPr lang="it-IT" altLang="it-IT" dirty="0"/>
          </a:p>
        </p:txBody>
      </p:sp>
    </p:spTree>
    <p:extLst>
      <p:ext uri="{BB962C8B-B14F-4D97-AF65-F5344CB8AC3E}">
        <p14:creationId xmlns:p14="http://schemas.microsoft.com/office/powerpoint/2010/main" val="11460931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dirty="0"/>
          </a:p>
        </p:txBody>
      </p:sp>
      <p:sp>
        <p:nvSpPr>
          <p:cNvPr id="3" name="Segnaposto data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FEA0DA61-2E36-4DAE-A672-F0D30E9A12AA}" type="datetimeFigureOut">
              <a:rPr lang="it-IT" altLang="it-IT"/>
              <a:pPr>
                <a:defRPr/>
              </a:pPr>
              <a:t>20/06/2019</a:t>
            </a:fld>
            <a:endParaRPr lang="it-IT" altLang="it-IT" dirty="0"/>
          </a:p>
        </p:txBody>
      </p:sp>
      <p:sp>
        <p:nvSpPr>
          <p:cNvPr id="4" name="Segnaposto immagine diapositiva 3"/>
          <p:cNvSpPr>
            <a:spLocks noGrp="1" noRot="1" noChangeAspect="1"/>
          </p:cNvSpPr>
          <p:nvPr>
            <p:ph type="sldImg" idx="2"/>
          </p:nvPr>
        </p:nvSpPr>
        <p:spPr>
          <a:xfrm>
            <a:off x="169863" y="617538"/>
            <a:ext cx="6457950" cy="4843462"/>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425450" y="5630863"/>
            <a:ext cx="5946775" cy="3502025"/>
          </a:xfrm>
          <a:prstGeom prst="rect">
            <a:avLst/>
          </a:prstGeom>
        </p:spPr>
        <p:txBody>
          <a:bodyPr vert="horz" lIns="91440" tIns="45720" rIns="91440" bIns="45720" rtlCol="0">
            <a:normAutofit/>
          </a:bodyPr>
          <a:lstStyle/>
          <a:p>
            <a:pPr lvl="0"/>
            <a:r>
              <a:rPr lang="it-IT" noProof="0" dirty="0"/>
              <a:t>Fare clic per modificare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dirty="0"/>
          </a:p>
        </p:txBody>
      </p:sp>
      <p:sp>
        <p:nvSpPr>
          <p:cNvPr id="7" name="Segnaposto numero diapositiva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0BCA7EB0-93E0-48CB-ABC4-C4CBC4993B05}" type="slidenum">
              <a:rPr lang="it-IT" altLang="it-IT"/>
              <a:pPr>
                <a:defRPr/>
              </a:pPr>
              <a:t>‹N›</a:t>
            </a:fld>
            <a:endParaRPr lang="it-IT" altLang="it-IT" dirty="0"/>
          </a:p>
        </p:txBody>
      </p:sp>
    </p:spTree>
    <p:extLst>
      <p:ext uri="{BB962C8B-B14F-4D97-AF65-F5344CB8AC3E}">
        <p14:creationId xmlns:p14="http://schemas.microsoft.com/office/powerpoint/2010/main" val="40530677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0BCA7EB0-93E0-48CB-ABC4-C4CBC4993B05}" type="slidenum">
              <a:rPr lang="it-IT" altLang="it-IT" smtClean="0">
                <a:solidFill>
                  <a:prstClr val="black"/>
                </a:solidFill>
              </a:rPr>
              <a:pPr>
                <a:defRPr/>
              </a:pPr>
              <a:t>1</a:t>
            </a:fld>
            <a:endParaRPr lang="it-IT" altLang="it-IT" dirty="0">
              <a:solidFill>
                <a:prstClr val="black"/>
              </a:solidFill>
            </a:endParaRPr>
          </a:p>
        </p:txBody>
      </p:sp>
    </p:spTree>
    <p:extLst>
      <p:ext uri="{BB962C8B-B14F-4D97-AF65-F5344CB8AC3E}">
        <p14:creationId xmlns:p14="http://schemas.microsoft.com/office/powerpoint/2010/main" val="292759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A5C64A2-4631-2F49-8B81-DAB38E152EEC}" type="slidenum">
              <a:rPr lang="it-IT" smtClean="0"/>
              <a:pPr/>
              <a:t>50</a:t>
            </a:fld>
            <a:endParaRPr lang="it-IT"/>
          </a:p>
        </p:txBody>
      </p:sp>
    </p:spTree>
    <p:extLst>
      <p:ext uri="{BB962C8B-B14F-4D97-AF65-F5344CB8AC3E}">
        <p14:creationId xmlns:p14="http://schemas.microsoft.com/office/powerpoint/2010/main" val="1906201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ayout personalizzato">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85322"/>
          </a:xfrm>
          <a:prstGeom prst="rect">
            <a:avLst/>
          </a:prstGeom>
        </p:spPr>
      </p:pic>
      <p:sp>
        <p:nvSpPr>
          <p:cNvPr id="7" name="Titolo 6"/>
          <p:cNvSpPr>
            <a:spLocks noGrp="1"/>
          </p:cNvSpPr>
          <p:nvPr>
            <p:ph type="title"/>
          </p:nvPr>
        </p:nvSpPr>
        <p:spPr>
          <a:xfrm>
            <a:off x="518864" y="1844825"/>
            <a:ext cx="8229600" cy="2160239"/>
          </a:xfrm>
        </p:spPr>
        <p:txBody>
          <a:bodyPr/>
          <a:lstStyle>
            <a:lvl1pPr>
              <a:defRPr>
                <a:solidFill>
                  <a:schemeClr val="bg1"/>
                </a:solidFill>
              </a:defRPr>
            </a:lvl1pPr>
          </a:lstStyle>
          <a:p>
            <a:r>
              <a:rPr lang="it-IT" dirty="0"/>
              <a:t>Fare clic per modificare lo stile del titolo</a:t>
            </a:r>
          </a:p>
        </p:txBody>
      </p:sp>
      <p:sp>
        <p:nvSpPr>
          <p:cNvPr id="9" name="Segnaposto testo 8"/>
          <p:cNvSpPr>
            <a:spLocks noGrp="1"/>
          </p:cNvSpPr>
          <p:nvPr>
            <p:ph type="body" sz="quarter" idx="10" hasCustomPrompt="1"/>
          </p:nvPr>
        </p:nvSpPr>
        <p:spPr>
          <a:xfrm>
            <a:off x="529977" y="4005263"/>
            <a:ext cx="8207375" cy="1008062"/>
          </a:xfrm>
        </p:spPr>
        <p:txBody>
          <a:bodyPr anchor="ctr"/>
          <a:lstStyle>
            <a:lvl1pPr algn="r">
              <a:defRPr sz="2000" i="1">
                <a:solidFill>
                  <a:schemeClr val="bg1"/>
                </a:solidFill>
              </a:defRPr>
            </a:lvl1pPr>
          </a:lstStyle>
          <a:p>
            <a:pPr lvl="0"/>
            <a:r>
              <a:rPr lang="it-IT" dirty="0"/>
              <a:t>Fare clic per modificare lo stile del relatore</a:t>
            </a:r>
          </a:p>
        </p:txBody>
      </p:sp>
      <p:sp>
        <p:nvSpPr>
          <p:cNvPr id="13" name="Segnaposto testo 12"/>
          <p:cNvSpPr>
            <a:spLocks noGrp="1"/>
          </p:cNvSpPr>
          <p:nvPr>
            <p:ph type="body" sz="quarter" idx="11" hasCustomPrompt="1"/>
          </p:nvPr>
        </p:nvSpPr>
        <p:spPr>
          <a:xfrm>
            <a:off x="539750" y="5229200"/>
            <a:ext cx="8208963" cy="655955"/>
          </a:xfrm>
        </p:spPr>
        <p:txBody>
          <a:bodyPr anchor="ctr"/>
          <a:lstStyle>
            <a:lvl1pPr algn="r">
              <a:defRPr sz="1600">
                <a:solidFill>
                  <a:schemeClr val="bg1"/>
                </a:solidFill>
              </a:defRPr>
            </a:lvl1pPr>
          </a:lstStyle>
          <a:p>
            <a:pPr lvl="0"/>
            <a:r>
              <a:rPr lang="it-IT" dirty="0"/>
              <a:t>Fare clic per modificare lo stile del luogo della presentazione</a:t>
            </a:r>
          </a:p>
        </p:txBody>
      </p:sp>
    </p:spTree>
    <p:extLst>
      <p:ext uri="{BB962C8B-B14F-4D97-AF65-F5344CB8AC3E}">
        <p14:creationId xmlns:p14="http://schemas.microsoft.com/office/powerpoint/2010/main" val="1179285608"/>
      </p:ext>
    </p:extLst>
  </p:cSld>
  <p:clrMapOvr>
    <a:masterClrMapping/>
  </p:clrMapOvr>
  <p:transition spd="slow">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endParaRPr lang="it-IT" dirty="0">
              <a:solidFill>
                <a:prstClr val="white">
                  <a:lumMod val="50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4034148550"/>
      </p:ext>
    </p:extLst>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dirty="0">
              <a:solidFill>
                <a:prstClr val="white">
                  <a:lumMod val="50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932239998"/>
      </p:ext>
    </p:extLst>
  </p:cSld>
  <p:clrMapOvr>
    <a:masterClrMapping/>
  </p:clrMapOvr>
  <p:transition spd="slow">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dirty="0">
              <a:solidFill>
                <a:prstClr val="white">
                  <a:lumMod val="50000"/>
                </a:prstClr>
              </a:solidFill>
            </a:endParaRPr>
          </a:p>
        </p:txBody>
      </p:sp>
      <p:sp>
        <p:nvSpPr>
          <p:cNvPr id="8" name="Segnaposto piè di pagina 7"/>
          <p:cNvSpPr>
            <a:spLocks noGrp="1"/>
          </p:cNvSpPr>
          <p:nvPr>
            <p:ph type="ftr" sz="quarter" idx="11"/>
          </p:nvPr>
        </p:nvSpPr>
        <p:spPr/>
        <p:txBody>
          <a:bodyPr/>
          <a:lstStyle/>
          <a:p>
            <a:endParaRPr lang="it-IT" dirty="0">
              <a:solidFill>
                <a:prstClr val="black">
                  <a:tint val="75000"/>
                </a:prstClr>
              </a:solidFill>
            </a:endParaRPr>
          </a:p>
        </p:txBody>
      </p:sp>
      <p:sp>
        <p:nvSpPr>
          <p:cNvPr id="9" name="Segnaposto numero diapositiva 8"/>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779110941"/>
      </p:ext>
    </p:extLst>
  </p:cSld>
  <p:clrMapOvr>
    <a:masterClrMapping/>
  </p:clrMapOvr>
  <p:transition spd="slow">
    <p:push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dirty="0">
              <a:solidFill>
                <a:prstClr val="white">
                  <a:lumMod val="50000"/>
                </a:prstClr>
              </a:solidFill>
            </a:endParaRPr>
          </a:p>
        </p:txBody>
      </p:sp>
      <p:sp>
        <p:nvSpPr>
          <p:cNvPr id="4" name="Segnaposto piè di pagina 3"/>
          <p:cNvSpPr>
            <a:spLocks noGrp="1"/>
          </p:cNvSpPr>
          <p:nvPr>
            <p:ph type="ftr" sz="quarter" idx="11"/>
          </p:nvPr>
        </p:nvSpPr>
        <p:spPr/>
        <p:txBody>
          <a:bodyPr/>
          <a:lstStyle/>
          <a:p>
            <a:endParaRPr lang="it-IT"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1023853680"/>
      </p:ext>
    </p:extLst>
  </p:cSld>
  <p:clrMapOvr>
    <a:masterClrMapping/>
  </p:clrMapOvr>
  <p:transition spd="slow">
    <p:push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dirty="0">
              <a:solidFill>
                <a:prstClr val="white">
                  <a:lumMod val="50000"/>
                </a:prstClr>
              </a:solidFill>
            </a:endParaRPr>
          </a:p>
        </p:txBody>
      </p:sp>
      <p:sp>
        <p:nvSpPr>
          <p:cNvPr id="3" name="Segnaposto piè di pagina 2"/>
          <p:cNvSpPr>
            <a:spLocks noGrp="1"/>
          </p:cNvSpPr>
          <p:nvPr>
            <p:ph type="ftr" sz="quarter" idx="11"/>
          </p:nvPr>
        </p:nvSpPr>
        <p:spPr/>
        <p:txBody>
          <a:bodyPr/>
          <a:lstStyle/>
          <a:p>
            <a:endParaRPr lang="it-IT" dirty="0">
              <a:solidFill>
                <a:prstClr val="black">
                  <a:tint val="75000"/>
                </a:prstClr>
              </a:solidFill>
            </a:endParaRPr>
          </a:p>
        </p:txBody>
      </p:sp>
      <p:sp>
        <p:nvSpPr>
          <p:cNvPr id="4" name="Segnaposto numero diapositiva 3"/>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4201072834"/>
      </p:ext>
    </p:extLst>
  </p:cSld>
  <p:clrMapOvr>
    <a:masterClrMapping/>
  </p:clrMapOvr>
  <p:transition spd="slow">
    <p:push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dirty="0">
              <a:solidFill>
                <a:prstClr val="white">
                  <a:lumMod val="50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497489058"/>
      </p:ext>
    </p:extLst>
  </p:cSld>
  <p:clrMapOvr>
    <a:masterClrMapping/>
  </p:clrMapOvr>
  <p:transition spd="slow">
    <p:push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dirty="0">
              <a:solidFill>
                <a:prstClr val="white">
                  <a:lumMod val="50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1872537886"/>
      </p:ext>
    </p:extLst>
  </p:cSld>
  <p:clrMapOvr>
    <a:masterClrMapping/>
  </p:clrMapOvr>
  <p:transition spd="slow">
    <p:push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dirty="0">
              <a:solidFill>
                <a:prstClr val="white">
                  <a:lumMod val="50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963998313"/>
      </p:ext>
    </p:extLst>
  </p:cSld>
  <p:clrMapOvr>
    <a:masterClrMapping/>
  </p:clrMapOvr>
  <p:transition spd="slow">
    <p:push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dirty="0">
              <a:solidFill>
                <a:prstClr val="white">
                  <a:lumMod val="50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3121716853"/>
      </p:ext>
    </p:extLst>
  </p:cSld>
  <p:clrMapOvr>
    <a:masterClrMapping/>
  </p:clrMapOvr>
  <p:transition spd="slow">
    <p:push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Layout personalizzato">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85322"/>
          </a:xfrm>
          <a:prstGeom prst="rect">
            <a:avLst/>
          </a:prstGeom>
        </p:spPr>
      </p:pic>
      <p:sp>
        <p:nvSpPr>
          <p:cNvPr id="7" name="Titolo 6"/>
          <p:cNvSpPr>
            <a:spLocks noGrp="1"/>
          </p:cNvSpPr>
          <p:nvPr>
            <p:ph type="title"/>
          </p:nvPr>
        </p:nvSpPr>
        <p:spPr>
          <a:xfrm>
            <a:off x="518864" y="1844825"/>
            <a:ext cx="8229600" cy="2160239"/>
          </a:xfrm>
        </p:spPr>
        <p:txBody>
          <a:bodyPr/>
          <a:lstStyle>
            <a:lvl1pPr>
              <a:defRPr>
                <a:solidFill>
                  <a:schemeClr val="bg1"/>
                </a:solidFill>
              </a:defRPr>
            </a:lvl1pPr>
          </a:lstStyle>
          <a:p>
            <a:r>
              <a:rPr lang="it-IT" dirty="0"/>
              <a:t>Fare clic per modificare lo stile del titolo</a:t>
            </a:r>
          </a:p>
        </p:txBody>
      </p:sp>
      <p:sp>
        <p:nvSpPr>
          <p:cNvPr id="9" name="Segnaposto testo 8"/>
          <p:cNvSpPr>
            <a:spLocks noGrp="1"/>
          </p:cNvSpPr>
          <p:nvPr>
            <p:ph type="body" sz="quarter" idx="10" hasCustomPrompt="1"/>
          </p:nvPr>
        </p:nvSpPr>
        <p:spPr>
          <a:xfrm>
            <a:off x="529977" y="4005263"/>
            <a:ext cx="8207375" cy="1008062"/>
          </a:xfrm>
        </p:spPr>
        <p:txBody>
          <a:bodyPr anchor="ctr"/>
          <a:lstStyle>
            <a:lvl1pPr algn="r">
              <a:defRPr sz="2000" i="1">
                <a:solidFill>
                  <a:schemeClr val="bg1"/>
                </a:solidFill>
              </a:defRPr>
            </a:lvl1pPr>
          </a:lstStyle>
          <a:p>
            <a:pPr lvl="0"/>
            <a:r>
              <a:rPr lang="it-IT" dirty="0"/>
              <a:t>Fare clic per modificare lo stile del relatore</a:t>
            </a:r>
          </a:p>
        </p:txBody>
      </p:sp>
      <p:sp>
        <p:nvSpPr>
          <p:cNvPr id="13" name="Segnaposto testo 12"/>
          <p:cNvSpPr>
            <a:spLocks noGrp="1"/>
          </p:cNvSpPr>
          <p:nvPr>
            <p:ph type="body" sz="quarter" idx="11" hasCustomPrompt="1"/>
          </p:nvPr>
        </p:nvSpPr>
        <p:spPr>
          <a:xfrm>
            <a:off x="539750" y="5229200"/>
            <a:ext cx="8208963" cy="655955"/>
          </a:xfrm>
        </p:spPr>
        <p:txBody>
          <a:bodyPr anchor="ctr"/>
          <a:lstStyle>
            <a:lvl1pPr algn="r">
              <a:defRPr sz="1600">
                <a:solidFill>
                  <a:schemeClr val="bg1"/>
                </a:solidFill>
              </a:defRPr>
            </a:lvl1pPr>
          </a:lstStyle>
          <a:p>
            <a:pPr lvl="0"/>
            <a:r>
              <a:rPr lang="it-IT" dirty="0"/>
              <a:t>Fare clic per modificare lo stile del luogo della presentazione</a:t>
            </a:r>
          </a:p>
        </p:txBody>
      </p:sp>
    </p:spTree>
    <p:extLst>
      <p:ext uri="{BB962C8B-B14F-4D97-AF65-F5344CB8AC3E}">
        <p14:creationId xmlns:p14="http://schemas.microsoft.com/office/powerpoint/2010/main" val="3622077665"/>
      </p:ext>
    </p:extLst>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02">
    <p:spTree>
      <p:nvGrpSpPr>
        <p:cNvPr id="1" name=""/>
        <p:cNvGrpSpPr/>
        <p:nvPr/>
      </p:nvGrpSpPr>
      <p:grpSpPr>
        <a:xfrm>
          <a:off x="0" y="0"/>
          <a:ext cx="0" cy="0"/>
          <a:chOff x="0" y="0"/>
          <a:chExt cx="0" cy="0"/>
        </a:xfrm>
      </p:grpSpPr>
      <p:sp>
        <p:nvSpPr>
          <p:cNvPr id="2" name="Titolo 1"/>
          <p:cNvSpPr>
            <a:spLocks noGrp="1"/>
          </p:cNvSpPr>
          <p:nvPr>
            <p:ph type="title"/>
          </p:nvPr>
        </p:nvSpPr>
        <p:spPr>
          <a:xfrm>
            <a:off x="457200" y="1124742"/>
            <a:ext cx="8229600" cy="792000"/>
          </a:xfrm>
        </p:spPr>
        <p:txBody>
          <a:bodyPr wrap="square" tIns="36000" bIns="36000" anchor="t">
            <a:normAutofit/>
          </a:bodyPr>
          <a:lstStyle>
            <a:lvl1pPr algn="r">
              <a:defRPr sz="3600"/>
            </a:lvl1pPr>
          </a:lstStyle>
          <a:p>
            <a:r>
              <a:rPr lang="it-IT" dirty="0"/>
              <a:t>Fare clic per modificare lo stile del titolo</a:t>
            </a:r>
          </a:p>
        </p:txBody>
      </p:sp>
      <p:sp>
        <p:nvSpPr>
          <p:cNvPr id="3" name="Segnaposto contenuto 2"/>
          <p:cNvSpPr>
            <a:spLocks noGrp="1"/>
          </p:cNvSpPr>
          <p:nvPr>
            <p:ph idx="1"/>
          </p:nvPr>
        </p:nvSpPr>
        <p:spPr>
          <a:xfrm>
            <a:off x="457200" y="1928813"/>
            <a:ext cx="8229600" cy="3857625"/>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data 4"/>
          <p:cNvSpPr>
            <a:spLocks noGrp="1"/>
          </p:cNvSpPr>
          <p:nvPr>
            <p:ph type="dt" sz="half" idx="10"/>
          </p:nvPr>
        </p:nvSpPr>
        <p:spPr/>
        <p:txBody>
          <a:bodyPr/>
          <a:lstStyle/>
          <a:p>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8D6A79E4-C17F-4C89-93DA-1CDE258D224D}" type="slidenum">
              <a:rPr lang="it-IT" smtClean="0"/>
              <a:pPr/>
              <a:t>‹N›</a:t>
            </a:fld>
            <a:endParaRPr lang="it-IT"/>
          </a:p>
        </p:txBody>
      </p:sp>
    </p:spTree>
  </p:cSld>
  <p:clrMapOvr>
    <a:masterClrMapping/>
  </p:clrMapOvr>
  <p:transition spd="slow">
    <p:push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yout personalizzato">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85322"/>
          </a:xfrm>
          <a:prstGeom prst="rect">
            <a:avLst/>
          </a:prstGeom>
        </p:spPr>
      </p:pic>
      <p:sp>
        <p:nvSpPr>
          <p:cNvPr id="7" name="Titolo 6"/>
          <p:cNvSpPr>
            <a:spLocks noGrp="1"/>
          </p:cNvSpPr>
          <p:nvPr>
            <p:ph type="title"/>
          </p:nvPr>
        </p:nvSpPr>
        <p:spPr>
          <a:xfrm>
            <a:off x="518864" y="1844825"/>
            <a:ext cx="8229600" cy="2160239"/>
          </a:xfrm>
        </p:spPr>
        <p:txBody>
          <a:bodyPr/>
          <a:lstStyle>
            <a:lvl1pPr>
              <a:defRPr>
                <a:solidFill>
                  <a:schemeClr val="bg1"/>
                </a:solidFill>
              </a:defRPr>
            </a:lvl1pPr>
          </a:lstStyle>
          <a:p>
            <a:r>
              <a:rPr lang="it-IT" dirty="0"/>
              <a:t>Fare clic per modificare lo stile del titolo</a:t>
            </a:r>
          </a:p>
        </p:txBody>
      </p:sp>
      <p:sp>
        <p:nvSpPr>
          <p:cNvPr id="9" name="Segnaposto testo 8"/>
          <p:cNvSpPr>
            <a:spLocks noGrp="1"/>
          </p:cNvSpPr>
          <p:nvPr>
            <p:ph type="body" sz="quarter" idx="10" hasCustomPrompt="1"/>
          </p:nvPr>
        </p:nvSpPr>
        <p:spPr>
          <a:xfrm>
            <a:off x="529977" y="4005263"/>
            <a:ext cx="8207375" cy="1008062"/>
          </a:xfrm>
        </p:spPr>
        <p:txBody>
          <a:bodyPr anchor="ctr"/>
          <a:lstStyle>
            <a:lvl1pPr algn="r">
              <a:defRPr sz="2000" i="1">
                <a:solidFill>
                  <a:schemeClr val="bg1"/>
                </a:solidFill>
              </a:defRPr>
            </a:lvl1pPr>
          </a:lstStyle>
          <a:p>
            <a:pPr lvl="0"/>
            <a:r>
              <a:rPr lang="it-IT" dirty="0"/>
              <a:t>Fare clic per modificare lo stile del relatore</a:t>
            </a:r>
          </a:p>
        </p:txBody>
      </p:sp>
      <p:sp>
        <p:nvSpPr>
          <p:cNvPr id="13" name="Segnaposto testo 12"/>
          <p:cNvSpPr>
            <a:spLocks noGrp="1"/>
          </p:cNvSpPr>
          <p:nvPr>
            <p:ph type="body" sz="quarter" idx="11" hasCustomPrompt="1"/>
          </p:nvPr>
        </p:nvSpPr>
        <p:spPr>
          <a:xfrm>
            <a:off x="539750" y="5229200"/>
            <a:ext cx="8208963" cy="655955"/>
          </a:xfrm>
        </p:spPr>
        <p:txBody>
          <a:bodyPr anchor="ctr"/>
          <a:lstStyle>
            <a:lvl1pPr algn="r">
              <a:defRPr sz="1600">
                <a:solidFill>
                  <a:schemeClr val="bg1"/>
                </a:solidFill>
              </a:defRPr>
            </a:lvl1pPr>
          </a:lstStyle>
          <a:p>
            <a:pPr lvl="0"/>
            <a:r>
              <a:rPr lang="it-IT" dirty="0"/>
              <a:t>Fare clic per modificare lo stile del luogo della presentazione</a:t>
            </a:r>
          </a:p>
        </p:txBody>
      </p:sp>
    </p:spTree>
    <p:extLst>
      <p:ext uri="{BB962C8B-B14F-4D97-AF65-F5344CB8AC3E}">
        <p14:creationId xmlns:p14="http://schemas.microsoft.com/office/powerpoint/2010/main" val="1979280716"/>
      </p:ext>
    </p:extLst>
  </p:cSld>
  <p:clrMapOvr>
    <a:masterClrMapping/>
  </p:clrMapOvr>
  <p:transition spd="slow">
    <p:push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02">
    <p:spTree>
      <p:nvGrpSpPr>
        <p:cNvPr id="1" name=""/>
        <p:cNvGrpSpPr/>
        <p:nvPr/>
      </p:nvGrpSpPr>
      <p:grpSpPr>
        <a:xfrm>
          <a:off x="0" y="0"/>
          <a:ext cx="0" cy="0"/>
          <a:chOff x="0" y="0"/>
          <a:chExt cx="0" cy="0"/>
        </a:xfrm>
      </p:grpSpPr>
      <p:sp>
        <p:nvSpPr>
          <p:cNvPr id="2" name="Titolo 1"/>
          <p:cNvSpPr>
            <a:spLocks noGrp="1"/>
          </p:cNvSpPr>
          <p:nvPr>
            <p:ph type="title"/>
          </p:nvPr>
        </p:nvSpPr>
        <p:spPr>
          <a:xfrm>
            <a:off x="457200" y="1124742"/>
            <a:ext cx="8229600" cy="792000"/>
          </a:xfrm>
        </p:spPr>
        <p:txBody>
          <a:bodyPr wrap="square" tIns="36000" bIns="36000" anchor="t">
            <a:normAutofit/>
          </a:bodyPr>
          <a:lstStyle>
            <a:lvl1pPr algn="r">
              <a:defRPr sz="3600"/>
            </a:lvl1pPr>
          </a:lstStyle>
          <a:p>
            <a:r>
              <a:rPr lang="it-IT" dirty="0"/>
              <a:t>Fare clic per modificare lo stile del titolo</a:t>
            </a:r>
          </a:p>
        </p:txBody>
      </p:sp>
      <p:sp>
        <p:nvSpPr>
          <p:cNvPr id="3" name="Segnaposto contenuto 2"/>
          <p:cNvSpPr>
            <a:spLocks noGrp="1"/>
          </p:cNvSpPr>
          <p:nvPr>
            <p:ph idx="1"/>
          </p:nvPr>
        </p:nvSpPr>
        <p:spPr>
          <a:xfrm>
            <a:off x="457200" y="1928813"/>
            <a:ext cx="8229600" cy="3857625"/>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data 4"/>
          <p:cNvSpPr>
            <a:spLocks noGrp="1"/>
          </p:cNvSpPr>
          <p:nvPr>
            <p:ph type="dt" sz="half" idx="10"/>
          </p:nvPr>
        </p:nvSpPr>
        <p:spPr/>
        <p:txBody>
          <a:bodyPr/>
          <a:lstStyle/>
          <a:p>
            <a:endParaRPr lang="it-IT" dirty="0">
              <a:solidFill>
                <a:prstClr val="white">
                  <a:lumMod val="50000"/>
                </a:prstClr>
              </a:solidFill>
            </a:endParaRPr>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327250060"/>
      </p:ext>
    </p:extLst>
  </p:cSld>
  <p:clrMapOvr>
    <a:masterClrMapping/>
  </p:clrMapOvr>
  <p:transition spd="slow">
    <p:push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720725" y="7572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defRPr/>
            </a:pPr>
            <a:endParaRPr lang="it-IT" altLang="it-IT" sz="1800" dirty="0">
              <a:solidFill>
                <a:prstClr val="black"/>
              </a:solidFill>
            </a:endParaRPr>
          </a:p>
        </p:txBody>
      </p:sp>
      <p:sp>
        <p:nvSpPr>
          <p:cNvPr id="3" name="Rectangle 14"/>
          <p:cNvSpPr>
            <a:spLocks noChangeArrowheads="1"/>
          </p:cNvSpPr>
          <p:nvPr userDrawn="1"/>
        </p:nvSpPr>
        <p:spPr bwMode="auto">
          <a:xfrm>
            <a:off x="4319588" y="7683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defRPr/>
            </a:pPr>
            <a:endParaRPr lang="it-IT" altLang="it-IT" sz="1800" dirty="0">
              <a:solidFill>
                <a:prstClr val="black"/>
              </a:solidFill>
            </a:endParaRPr>
          </a:p>
        </p:txBody>
      </p:sp>
    </p:spTree>
    <p:extLst>
      <p:ext uri="{BB962C8B-B14F-4D97-AF65-F5344CB8AC3E}">
        <p14:creationId xmlns:p14="http://schemas.microsoft.com/office/powerpoint/2010/main" val="1392375429"/>
      </p:ext>
    </p:extLst>
  </p:cSld>
  <p:clrMapOvr>
    <a:masterClrMapping/>
  </p:clrMapOvr>
  <p:transition spd="slow">
    <p:push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7FEF087-4068-DB40-A3DE-D170F8D7DF4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96919027"/>
      </p:ext>
    </p:extLst>
  </p:cSld>
  <p:clrMapOvr>
    <a:masterClrMapping/>
  </p:clrMapOvr>
  <p:transition spd="slow">
    <p:push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dirty="0">
              <a:solidFill>
                <a:prstClr val="white">
                  <a:lumMod val="50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3971091745"/>
      </p:ext>
    </p:extLst>
  </p:cSld>
  <p:clrMapOvr>
    <a:masterClrMapping/>
  </p:clrMapOvr>
  <p:transition spd="slow">
    <p:push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endParaRPr lang="it-IT" dirty="0">
              <a:solidFill>
                <a:prstClr val="white">
                  <a:lumMod val="50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3647164300"/>
      </p:ext>
    </p:extLst>
  </p:cSld>
  <p:clrMapOvr>
    <a:masterClrMapping/>
  </p:clrMapOvr>
  <p:transition spd="slow">
    <p:push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dirty="0">
              <a:solidFill>
                <a:prstClr val="white">
                  <a:lumMod val="50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1142976829"/>
      </p:ext>
    </p:extLst>
  </p:cSld>
  <p:clrMapOvr>
    <a:masterClrMapping/>
  </p:clrMapOvr>
  <p:transition spd="slow">
    <p:push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dirty="0">
              <a:solidFill>
                <a:prstClr val="white">
                  <a:lumMod val="50000"/>
                </a:prstClr>
              </a:solidFill>
            </a:endParaRPr>
          </a:p>
        </p:txBody>
      </p:sp>
      <p:sp>
        <p:nvSpPr>
          <p:cNvPr id="8" name="Segnaposto piè di pagina 7"/>
          <p:cNvSpPr>
            <a:spLocks noGrp="1"/>
          </p:cNvSpPr>
          <p:nvPr>
            <p:ph type="ftr" sz="quarter" idx="11"/>
          </p:nvPr>
        </p:nvSpPr>
        <p:spPr/>
        <p:txBody>
          <a:bodyPr/>
          <a:lstStyle/>
          <a:p>
            <a:endParaRPr lang="it-IT" dirty="0">
              <a:solidFill>
                <a:prstClr val="black">
                  <a:tint val="75000"/>
                </a:prstClr>
              </a:solidFill>
            </a:endParaRPr>
          </a:p>
        </p:txBody>
      </p:sp>
      <p:sp>
        <p:nvSpPr>
          <p:cNvPr id="9" name="Segnaposto numero diapositiva 8"/>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145898125"/>
      </p:ext>
    </p:extLst>
  </p:cSld>
  <p:clrMapOvr>
    <a:masterClrMapping/>
  </p:clrMapOvr>
  <p:transition spd="slow">
    <p:push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dirty="0">
              <a:solidFill>
                <a:prstClr val="white">
                  <a:lumMod val="50000"/>
                </a:prstClr>
              </a:solidFill>
            </a:endParaRPr>
          </a:p>
        </p:txBody>
      </p:sp>
      <p:sp>
        <p:nvSpPr>
          <p:cNvPr id="4" name="Segnaposto piè di pagina 3"/>
          <p:cNvSpPr>
            <a:spLocks noGrp="1"/>
          </p:cNvSpPr>
          <p:nvPr>
            <p:ph type="ftr" sz="quarter" idx="11"/>
          </p:nvPr>
        </p:nvSpPr>
        <p:spPr/>
        <p:txBody>
          <a:bodyPr/>
          <a:lstStyle/>
          <a:p>
            <a:endParaRPr lang="it-IT"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4067667169"/>
      </p:ext>
    </p:extLst>
  </p:cSld>
  <p:clrMapOvr>
    <a:masterClrMapping/>
  </p:clrMapOvr>
  <p:transition spd="slow">
    <p:push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dirty="0">
              <a:solidFill>
                <a:prstClr val="white">
                  <a:lumMod val="50000"/>
                </a:prstClr>
              </a:solidFill>
            </a:endParaRPr>
          </a:p>
        </p:txBody>
      </p:sp>
      <p:sp>
        <p:nvSpPr>
          <p:cNvPr id="3" name="Segnaposto piè di pagina 2"/>
          <p:cNvSpPr>
            <a:spLocks noGrp="1"/>
          </p:cNvSpPr>
          <p:nvPr>
            <p:ph type="ftr" sz="quarter" idx="11"/>
          </p:nvPr>
        </p:nvSpPr>
        <p:spPr/>
        <p:txBody>
          <a:bodyPr/>
          <a:lstStyle/>
          <a:p>
            <a:endParaRPr lang="it-IT" dirty="0">
              <a:solidFill>
                <a:prstClr val="black">
                  <a:tint val="75000"/>
                </a:prstClr>
              </a:solidFill>
            </a:endParaRPr>
          </a:p>
        </p:txBody>
      </p:sp>
      <p:sp>
        <p:nvSpPr>
          <p:cNvPr id="4" name="Segnaposto numero diapositiva 3"/>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3533277673"/>
      </p:ext>
    </p:extLst>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720725" y="7572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defRPr/>
            </a:pPr>
            <a:endParaRPr lang="it-IT" altLang="it-IT" sz="1800" dirty="0"/>
          </a:p>
        </p:txBody>
      </p:sp>
      <p:sp>
        <p:nvSpPr>
          <p:cNvPr id="3" name="Rectangle 14"/>
          <p:cNvSpPr>
            <a:spLocks noChangeArrowheads="1"/>
          </p:cNvSpPr>
          <p:nvPr userDrawn="1"/>
        </p:nvSpPr>
        <p:spPr bwMode="auto">
          <a:xfrm>
            <a:off x="4319588" y="7683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defRPr/>
            </a:pPr>
            <a:endParaRPr lang="it-IT" altLang="it-IT" sz="1800" dirty="0"/>
          </a:p>
        </p:txBody>
      </p:sp>
    </p:spTree>
  </p:cSld>
  <p:clrMapOvr>
    <a:masterClrMapping/>
  </p:clrMapOvr>
  <p:transition spd="slow">
    <p:push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dirty="0">
              <a:solidFill>
                <a:prstClr val="white">
                  <a:lumMod val="50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3133309462"/>
      </p:ext>
    </p:extLst>
  </p:cSld>
  <p:clrMapOvr>
    <a:masterClrMapping/>
  </p:clrMapOvr>
  <p:transition spd="slow">
    <p:push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dirty="0">
              <a:solidFill>
                <a:prstClr val="white">
                  <a:lumMod val="50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049656093"/>
      </p:ext>
    </p:extLst>
  </p:cSld>
  <p:clrMapOvr>
    <a:masterClrMapping/>
  </p:clrMapOvr>
  <p:transition spd="slow">
    <p:push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dirty="0">
              <a:solidFill>
                <a:prstClr val="white">
                  <a:lumMod val="50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947480708"/>
      </p:ext>
    </p:extLst>
  </p:cSld>
  <p:clrMapOvr>
    <a:masterClrMapping/>
  </p:clrMapOvr>
  <p:transition spd="slow">
    <p:push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dirty="0">
              <a:solidFill>
                <a:prstClr val="white">
                  <a:lumMod val="50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4273817510"/>
      </p:ext>
    </p:extLst>
  </p:cSld>
  <p:clrMapOvr>
    <a:masterClrMapping/>
  </p:clrMapOvr>
  <p:transition spd="slow">
    <p:push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002">
    <p:spTree>
      <p:nvGrpSpPr>
        <p:cNvPr id="1" name=""/>
        <p:cNvGrpSpPr/>
        <p:nvPr/>
      </p:nvGrpSpPr>
      <p:grpSpPr>
        <a:xfrm>
          <a:off x="0" y="0"/>
          <a:ext cx="0" cy="0"/>
          <a:chOff x="0" y="0"/>
          <a:chExt cx="0" cy="0"/>
        </a:xfrm>
      </p:grpSpPr>
      <p:sp>
        <p:nvSpPr>
          <p:cNvPr id="2" name="Titolo 1"/>
          <p:cNvSpPr>
            <a:spLocks noGrp="1"/>
          </p:cNvSpPr>
          <p:nvPr>
            <p:ph type="title"/>
          </p:nvPr>
        </p:nvSpPr>
        <p:spPr>
          <a:xfrm>
            <a:off x="457200" y="1124742"/>
            <a:ext cx="8229600" cy="792000"/>
          </a:xfrm>
        </p:spPr>
        <p:txBody>
          <a:bodyPr wrap="square" tIns="36000" bIns="36000" anchor="t">
            <a:normAutofit/>
          </a:bodyPr>
          <a:lstStyle>
            <a:lvl1pPr algn="r">
              <a:defRPr sz="3600"/>
            </a:lvl1pPr>
          </a:lstStyle>
          <a:p>
            <a:r>
              <a:rPr lang="it-IT" dirty="0"/>
              <a:t>Fare clic per modificare lo stile del titolo</a:t>
            </a:r>
          </a:p>
        </p:txBody>
      </p:sp>
      <p:sp>
        <p:nvSpPr>
          <p:cNvPr id="3" name="Segnaposto contenuto 2"/>
          <p:cNvSpPr>
            <a:spLocks noGrp="1"/>
          </p:cNvSpPr>
          <p:nvPr>
            <p:ph idx="1"/>
          </p:nvPr>
        </p:nvSpPr>
        <p:spPr>
          <a:xfrm>
            <a:off x="457200" y="1928813"/>
            <a:ext cx="8229600" cy="3857625"/>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data 4"/>
          <p:cNvSpPr>
            <a:spLocks noGrp="1"/>
          </p:cNvSpPr>
          <p:nvPr>
            <p:ph type="dt" sz="half" idx="10"/>
          </p:nvPr>
        </p:nvSpPr>
        <p:spPr/>
        <p:txBody>
          <a:bodyPr/>
          <a:lstStyle/>
          <a:p>
            <a:endParaRPr lang="it-IT" dirty="0">
              <a:solidFill>
                <a:prstClr val="white">
                  <a:lumMod val="50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473971566"/>
      </p:ext>
    </p:extLst>
  </p:cSld>
  <p:clrMapOvr>
    <a:masterClrMapping/>
  </p:clrMapOvr>
  <p:transition spd="slow">
    <p:push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Layout personalizzato">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85322"/>
          </a:xfrm>
          <a:prstGeom prst="rect">
            <a:avLst/>
          </a:prstGeom>
        </p:spPr>
      </p:pic>
      <p:sp>
        <p:nvSpPr>
          <p:cNvPr id="7" name="Titolo 6"/>
          <p:cNvSpPr>
            <a:spLocks noGrp="1"/>
          </p:cNvSpPr>
          <p:nvPr>
            <p:ph type="title"/>
          </p:nvPr>
        </p:nvSpPr>
        <p:spPr>
          <a:xfrm>
            <a:off x="518864" y="1844825"/>
            <a:ext cx="8229600" cy="2160239"/>
          </a:xfrm>
        </p:spPr>
        <p:txBody>
          <a:bodyPr/>
          <a:lstStyle>
            <a:lvl1pPr>
              <a:defRPr>
                <a:solidFill>
                  <a:schemeClr val="bg1"/>
                </a:solidFill>
              </a:defRPr>
            </a:lvl1pPr>
          </a:lstStyle>
          <a:p>
            <a:r>
              <a:rPr lang="it-IT" dirty="0"/>
              <a:t>Fare clic per modificare lo stile del titolo</a:t>
            </a:r>
          </a:p>
        </p:txBody>
      </p:sp>
      <p:sp>
        <p:nvSpPr>
          <p:cNvPr id="9" name="Segnaposto testo 8"/>
          <p:cNvSpPr>
            <a:spLocks noGrp="1"/>
          </p:cNvSpPr>
          <p:nvPr>
            <p:ph type="body" sz="quarter" idx="10" hasCustomPrompt="1"/>
          </p:nvPr>
        </p:nvSpPr>
        <p:spPr>
          <a:xfrm>
            <a:off x="529977" y="4005263"/>
            <a:ext cx="8207375" cy="1008062"/>
          </a:xfrm>
        </p:spPr>
        <p:txBody>
          <a:bodyPr anchor="ctr"/>
          <a:lstStyle>
            <a:lvl1pPr algn="r">
              <a:defRPr sz="2000" i="1">
                <a:solidFill>
                  <a:schemeClr val="bg1"/>
                </a:solidFill>
              </a:defRPr>
            </a:lvl1pPr>
          </a:lstStyle>
          <a:p>
            <a:pPr lvl="0"/>
            <a:r>
              <a:rPr lang="it-IT" dirty="0"/>
              <a:t>Fare clic per modificare lo stile del relatore</a:t>
            </a:r>
          </a:p>
        </p:txBody>
      </p:sp>
      <p:sp>
        <p:nvSpPr>
          <p:cNvPr id="13" name="Segnaposto testo 12"/>
          <p:cNvSpPr>
            <a:spLocks noGrp="1"/>
          </p:cNvSpPr>
          <p:nvPr>
            <p:ph type="body" sz="quarter" idx="11" hasCustomPrompt="1"/>
          </p:nvPr>
        </p:nvSpPr>
        <p:spPr>
          <a:xfrm>
            <a:off x="539750" y="5229200"/>
            <a:ext cx="8208963" cy="655955"/>
          </a:xfrm>
        </p:spPr>
        <p:txBody>
          <a:bodyPr anchor="ctr"/>
          <a:lstStyle>
            <a:lvl1pPr algn="r">
              <a:defRPr sz="1600">
                <a:solidFill>
                  <a:schemeClr val="bg1"/>
                </a:solidFill>
              </a:defRPr>
            </a:lvl1pPr>
          </a:lstStyle>
          <a:p>
            <a:pPr lvl="0"/>
            <a:r>
              <a:rPr lang="it-IT" dirty="0"/>
              <a:t>Fare clic per modificare lo stile del luogo della presentazione</a:t>
            </a:r>
          </a:p>
        </p:txBody>
      </p:sp>
    </p:spTree>
    <p:extLst>
      <p:ext uri="{BB962C8B-B14F-4D97-AF65-F5344CB8AC3E}">
        <p14:creationId xmlns:p14="http://schemas.microsoft.com/office/powerpoint/2010/main" val="3843986685"/>
      </p:ext>
    </p:extLst>
  </p:cSld>
  <p:clrMapOvr>
    <a:masterClrMapping/>
  </p:clrMapOvr>
  <p:transition spd="slow">
    <p:push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ayout personalizzato">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85322"/>
          </a:xfrm>
          <a:prstGeom prst="rect">
            <a:avLst/>
          </a:prstGeom>
        </p:spPr>
      </p:pic>
      <p:sp>
        <p:nvSpPr>
          <p:cNvPr id="7" name="Titolo 6"/>
          <p:cNvSpPr>
            <a:spLocks noGrp="1"/>
          </p:cNvSpPr>
          <p:nvPr>
            <p:ph type="title"/>
          </p:nvPr>
        </p:nvSpPr>
        <p:spPr>
          <a:xfrm>
            <a:off x="518864" y="1844825"/>
            <a:ext cx="8229600" cy="2160239"/>
          </a:xfrm>
        </p:spPr>
        <p:txBody>
          <a:bodyPr/>
          <a:lstStyle>
            <a:lvl1pPr>
              <a:defRPr>
                <a:solidFill>
                  <a:schemeClr val="bg1"/>
                </a:solidFill>
              </a:defRPr>
            </a:lvl1pPr>
          </a:lstStyle>
          <a:p>
            <a:r>
              <a:rPr lang="it-IT" dirty="0"/>
              <a:t>Fare clic per modificare lo stile del titolo</a:t>
            </a:r>
          </a:p>
        </p:txBody>
      </p:sp>
      <p:sp>
        <p:nvSpPr>
          <p:cNvPr id="9" name="Segnaposto testo 8"/>
          <p:cNvSpPr>
            <a:spLocks noGrp="1"/>
          </p:cNvSpPr>
          <p:nvPr>
            <p:ph type="body" sz="quarter" idx="10" hasCustomPrompt="1"/>
          </p:nvPr>
        </p:nvSpPr>
        <p:spPr>
          <a:xfrm>
            <a:off x="529977" y="4005263"/>
            <a:ext cx="8207375" cy="1008062"/>
          </a:xfrm>
        </p:spPr>
        <p:txBody>
          <a:bodyPr anchor="ctr"/>
          <a:lstStyle>
            <a:lvl1pPr algn="r">
              <a:defRPr sz="2000" i="1">
                <a:solidFill>
                  <a:schemeClr val="bg1"/>
                </a:solidFill>
              </a:defRPr>
            </a:lvl1pPr>
          </a:lstStyle>
          <a:p>
            <a:pPr lvl="0"/>
            <a:r>
              <a:rPr lang="it-IT" dirty="0"/>
              <a:t>Fare clic per modificare lo stile del relatore</a:t>
            </a:r>
          </a:p>
        </p:txBody>
      </p:sp>
      <p:sp>
        <p:nvSpPr>
          <p:cNvPr id="13" name="Segnaposto testo 12"/>
          <p:cNvSpPr>
            <a:spLocks noGrp="1"/>
          </p:cNvSpPr>
          <p:nvPr>
            <p:ph type="body" sz="quarter" idx="11" hasCustomPrompt="1"/>
          </p:nvPr>
        </p:nvSpPr>
        <p:spPr>
          <a:xfrm>
            <a:off x="539750" y="5229200"/>
            <a:ext cx="8208963" cy="655955"/>
          </a:xfrm>
        </p:spPr>
        <p:txBody>
          <a:bodyPr anchor="ctr"/>
          <a:lstStyle>
            <a:lvl1pPr algn="r">
              <a:defRPr sz="1600">
                <a:solidFill>
                  <a:schemeClr val="bg1"/>
                </a:solidFill>
              </a:defRPr>
            </a:lvl1pPr>
          </a:lstStyle>
          <a:p>
            <a:pPr lvl="0"/>
            <a:r>
              <a:rPr lang="it-IT" dirty="0"/>
              <a:t>Fare clic per modificare lo stile del luogo della presentazione</a:t>
            </a:r>
          </a:p>
        </p:txBody>
      </p:sp>
    </p:spTree>
    <p:extLst>
      <p:ext uri="{BB962C8B-B14F-4D97-AF65-F5344CB8AC3E}">
        <p14:creationId xmlns:p14="http://schemas.microsoft.com/office/powerpoint/2010/main" val="3151441634"/>
      </p:ext>
    </p:extLst>
  </p:cSld>
  <p:clrMapOvr>
    <a:masterClrMapping/>
  </p:clrMapOvr>
  <p:transition spd="slow">
    <p:push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02">
    <p:spTree>
      <p:nvGrpSpPr>
        <p:cNvPr id="1" name=""/>
        <p:cNvGrpSpPr/>
        <p:nvPr/>
      </p:nvGrpSpPr>
      <p:grpSpPr>
        <a:xfrm>
          <a:off x="0" y="0"/>
          <a:ext cx="0" cy="0"/>
          <a:chOff x="0" y="0"/>
          <a:chExt cx="0" cy="0"/>
        </a:xfrm>
      </p:grpSpPr>
      <p:sp>
        <p:nvSpPr>
          <p:cNvPr id="2" name="Titolo 1"/>
          <p:cNvSpPr>
            <a:spLocks noGrp="1"/>
          </p:cNvSpPr>
          <p:nvPr>
            <p:ph type="title"/>
          </p:nvPr>
        </p:nvSpPr>
        <p:spPr>
          <a:xfrm>
            <a:off x="457200" y="1124742"/>
            <a:ext cx="8229600" cy="792000"/>
          </a:xfrm>
        </p:spPr>
        <p:txBody>
          <a:bodyPr wrap="square" tIns="36000" bIns="36000" anchor="t">
            <a:normAutofit/>
          </a:bodyPr>
          <a:lstStyle>
            <a:lvl1pPr algn="r">
              <a:defRPr sz="3600"/>
            </a:lvl1pPr>
          </a:lstStyle>
          <a:p>
            <a:r>
              <a:rPr lang="it-IT" dirty="0"/>
              <a:t>Fare clic per modificare lo stile del titolo</a:t>
            </a:r>
          </a:p>
        </p:txBody>
      </p:sp>
      <p:sp>
        <p:nvSpPr>
          <p:cNvPr id="3" name="Segnaposto contenuto 2"/>
          <p:cNvSpPr>
            <a:spLocks noGrp="1"/>
          </p:cNvSpPr>
          <p:nvPr>
            <p:ph idx="1"/>
          </p:nvPr>
        </p:nvSpPr>
        <p:spPr>
          <a:xfrm>
            <a:off x="457200" y="1928813"/>
            <a:ext cx="8229600" cy="3857625"/>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data 4"/>
          <p:cNvSpPr>
            <a:spLocks noGrp="1"/>
          </p:cNvSpPr>
          <p:nvPr>
            <p:ph type="dt" sz="half" idx="10"/>
          </p:nvPr>
        </p:nvSpPr>
        <p:spPr/>
        <p:txBody>
          <a:bodyPr/>
          <a:lstStyle/>
          <a:p>
            <a:endParaRPr lang="it-IT" dirty="0">
              <a:solidFill>
                <a:prstClr val="white">
                  <a:lumMod val="50000"/>
                </a:prstClr>
              </a:solidFill>
            </a:endParaRPr>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132144249"/>
      </p:ext>
    </p:extLst>
  </p:cSld>
  <p:clrMapOvr>
    <a:masterClrMapping/>
  </p:clrMapOvr>
  <p:transition spd="slow">
    <p:push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720725" y="7572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defRPr/>
            </a:pPr>
            <a:endParaRPr lang="it-IT" altLang="it-IT" sz="1800" dirty="0">
              <a:solidFill>
                <a:prstClr val="black"/>
              </a:solidFill>
            </a:endParaRPr>
          </a:p>
        </p:txBody>
      </p:sp>
      <p:sp>
        <p:nvSpPr>
          <p:cNvPr id="3" name="Rectangle 14"/>
          <p:cNvSpPr>
            <a:spLocks noChangeArrowheads="1"/>
          </p:cNvSpPr>
          <p:nvPr userDrawn="1"/>
        </p:nvSpPr>
        <p:spPr bwMode="auto">
          <a:xfrm>
            <a:off x="4319588" y="7683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defRPr/>
            </a:pPr>
            <a:endParaRPr lang="it-IT" altLang="it-IT" sz="1800" dirty="0">
              <a:solidFill>
                <a:prstClr val="black"/>
              </a:solidFill>
            </a:endParaRPr>
          </a:p>
        </p:txBody>
      </p:sp>
    </p:spTree>
    <p:extLst>
      <p:ext uri="{BB962C8B-B14F-4D97-AF65-F5344CB8AC3E}">
        <p14:creationId xmlns:p14="http://schemas.microsoft.com/office/powerpoint/2010/main" val="2729626970"/>
      </p:ext>
    </p:extLst>
  </p:cSld>
  <p:clrMapOvr>
    <a:masterClrMapping/>
  </p:clrMapOvr>
  <p:transition spd="slow">
    <p:push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yout personalizzato">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85322"/>
          </a:xfrm>
          <a:prstGeom prst="rect">
            <a:avLst/>
          </a:prstGeom>
        </p:spPr>
      </p:pic>
      <p:sp>
        <p:nvSpPr>
          <p:cNvPr id="7" name="Titolo 6"/>
          <p:cNvSpPr>
            <a:spLocks noGrp="1"/>
          </p:cNvSpPr>
          <p:nvPr>
            <p:ph type="title"/>
          </p:nvPr>
        </p:nvSpPr>
        <p:spPr>
          <a:xfrm>
            <a:off x="518864" y="1844825"/>
            <a:ext cx="8229600" cy="2160239"/>
          </a:xfrm>
        </p:spPr>
        <p:txBody>
          <a:bodyPr/>
          <a:lstStyle>
            <a:lvl1pPr>
              <a:defRPr>
                <a:solidFill>
                  <a:schemeClr val="bg1"/>
                </a:solidFill>
              </a:defRPr>
            </a:lvl1pPr>
          </a:lstStyle>
          <a:p>
            <a:r>
              <a:rPr lang="it-IT" dirty="0"/>
              <a:t>Fare clic per modificare lo stile del titolo</a:t>
            </a:r>
          </a:p>
        </p:txBody>
      </p:sp>
      <p:sp>
        <p:nvSpPr>
          <p:cNvPr id="9" name="Segnaposto testo 8"/>
          <p:cNvSpPr>
            <a:spLocks noGrp="1"/>
          </p:cNvSpPr>
          <p:nvPr>
            <p:ph type="body" sz="quarter" idx="10" hasCustomPrompt="1"/>
          </p:nvPr>
        </p:nvSpPr>
        <p:spPr>
          <a:xfrm>
            <a:off x="529977" y="4005263"/>
            <a:ext cx="8207375" cy="1008062"/>
          </a:xfrm>
        </p:spPr>
        <p:txBody>
          <a:bodyPr anchor="ctr"/>
          <a:lstStyle>
            <a:lvl1pPr algn="r">
              <a:defRPr sz="2000" i="1">
                <a:solidFill>
                  <a:schemeClr val="bg1"/>
                </a:solidFill>
              </a:defRPr>
            </a:lvl1pPr>
          </a:lstStyle>
          <a:p>
            <a:pPr lvl="0"/>
            <a:r>
              <a:rPr lang="it-IT" dirty="0"/>
              <a:t>Fare clic per modificare lo stile del relatore</a:t>
            </a:r>
          </a:p>
        </p:txBody>
      </p:sp>
      <p:sp>
        <p:nvSpPr>
          <p:cNvPr id="13" name="Segnaposto testo 12"/>
          <p:cNvSpPr>
            <a:spLocks noGrp="1"/>
          </p:cNvSpPr>
          <p:nvPr>
            <p:ph type="body" sz="quarter" idx="11" hasCustomPrompt="1"/>
          </p:nvPr>
        </p:nvSpPr>
        <p:spPr>
          <a:xfrm>
            <a:off x="539750" y="5229200"/>
            <a:ext cx="8208963" cy="655955"/>
          </a:xfrm>
        </p:spPr>
        <p:txBody>
          <a:bodyPr anchor="ctr"/>
          <a:lstStyle>
            <a:lvl1pPr algn="r">
              <a:defRPr sz="1600">
                <a:solidFill>
                  <a:schemeClr val="bg1"/>
                </a:solidFill>
              </a:defRPr>
            </a:lvl1pPr>
          </a:lstStyle>
          <a:p>
            <a:pPr lvl="0"/>
            <a:r>
              <a:rPr lang="it-IT" dirty="0"/>
              <a:t>Fare clic per modificare lo stile del luogo della presentazione</a:t>
            </a:r>
          </a:p>
        </p:txBody>
      </p:sp>
    </p:spTree>
    <p:extLst>
      <p:ext uri="{BB962C8B-B14F-4D97-AF65-F5344CB8AC3E}">
        <p14:creationId xmlns:p14="http://schemas.microsoft.com/office/powerpoint/2010/main" val="1158471984"/>
      </p:ext>
    </p:extLst>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B6F3D32-85A5-4528-9274-521320E297AC}" type="datetime1">
              <a:rPr lang="it-IT" smtClean="0"/>
              <a:pPr/>
              <a:t>20/06/2019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FEF087-4068-DB40-A3DE-D170F8D7DF41}" type="slidenum">
              <a:rPr lang="it-IT" smtClean="0"/>
              <a:pPr/>
              <a:t>‹N›</a:t>
            </a:fld>
            <a:endParaRPr lang="it-IT"/>
          </a:p>
        </p:txBody>
      </p:sp>
    </p:spTree>
    <p:extLst>
      <p:ext uri="{BB962C8B-B14F-4D97-AF65-F5344CB8AC3E}">
        <p14:creationId xmlns:p14="http://schemas.microsoft.com/office/powerpoint/2010/main" val="1811960139"/>
      </p:ext>
    </p:extLst>
  </p:cSld>
  <p:clrMapOvr>
    <a:masterClrMapping/>
  </p:clrMapOvr>
  <p:transition spd="slow">
    <p:push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02">
    <p:spTree>
      <p:nvGrpSpPr>
        <p:cNvPr id="1" name=""/>
        <p:cNvGrpSpPr/>
        <p:nvPr/>
      </p:nvGrpSpPr>
      <p:grpSpPr>
        <a:xfrm>
          <a:off x="0" y="0"/>
          <a:ext cx="0" cy="0"/>
          <a:chOff x="0" y="0"/>
          <a:chExt cx="0" cy="0"/>
        </a:xfrm>
      </p:grpSpPr>
      <p:sp>
        <p:nvSpPr>
          <p:cNvPr id="2" name="Titolo 1"/>
          <p:cNvSpPr>
            <a:spLocks noGrp="1"/>
          </p:cNvSpPr>
          <p:nvPr>
            <p:ph type="title"/>
          </p:nvPr>
        </p:nvSpPr>
        <p:spPr>
          <a:xfrm>
            <a:off x="457200" y="1124742"/>
            <a:ext cx="8229600" cy="792000"/>
          </a:xfrm>
        </p:spPr>
        <p:txBody>
          <a:bodyPr wrap="square" tIns="36000" bIns="36000" anchor="t">
            <a:normAutofit/>
          </a:bodyPr>
          <a:lstStyle>
            <a:lvl1pPr algn="r">
              <a:defRPr sz="3600"/>
            </a:lvl1pPr>
          </a:lstStyle>
          <a:p>
            <a:r>
              <a:rPr lang="it-IT" dirty="0"/>
              <a:t>Fare clic per modificare lo stile del titolo</a:t>
            </a:r>
          </a:p>
        </p:txBody>
      </p:sp>
      <p:sp>
        <p:nvSpPr>
          <p:cNvPr id="3" name="Segnaposto contenuto 2"/>
          <p:cNvSpPr>
            <a:spLocks noGrp="1"/>
          </p:cNvSpPr>
          <p:nvPr>
            <p:ph idx="1"/>
          </p:nvPr>
        </p:nvSpPr>
        <p:spPr>
          <a:xfrm>
            <a:off x="457200" y="1928813"/>
            <a:ext cx="8229600" cy="3857625"/>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data 4"/>
          <p:cNvSpPr>
            <a:spLocks noGrp="1"/>
          </p:cNvSpPr>
          <p:nvPr>
            <p:ph type="dt" sz="half" idx="10"/>
          </p:nvPr>
        </p:nvSpPr>
        <p:spPr/>
        <p:txBody>
          <a:bodyPr/>
          <a:lstStyle/>
          <a:p>
            <a:endParaRPr lang="it-IT" dirty="0">
              <a:solidFill>
                <a:prstClr val="white">
                  <a:lumMod val="50000"/>
                </a:prstClr>
              </a:solidFill>
            </a:endParaRPr>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076555950"/>
      </p:ext>
    </p:extLst>
  </p:cSld>
  <p:clrMapOvr>
    <a:masterClrMapping/>
  </p:clrMapOvr>
  <p:transition spd="slow">
    <p:push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720725" y="7572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defRPr/>
            </a:pPr>
            <a:endParaRPr lang="it-IT" altLang="it-IT" sz="1800" dirty="0">
              <a:solidFill>
                <a:prstClr val="black"/>
              </a:solidFill>
            </a:endParaRPr>
          </a:p>
        </p:txBody>
      </p:sp>
      <p:sp>
        <p:nvSpPr>
          <p:cNvPr id="3" name="Rectangle 14"/>
          <p:cNvSpPr>
            <a:spLocks noChangeArrowheads="1"/>
          </p:cNvSpPr>
          <p:nvPr userDrawn="1"/>
        </p:nvSpPr>
        <p:spPr bwMode="auto">
          <a:xfrm>
            <a:off x="4319588" y="7683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defRPr/>
            </a:pPr>
            <a:endParaRPr lang="it-IT" altLang="it-IT" sz="1800" dirty="0">
              <a:solidFill>
                <a:prstClr val="black"/>
              </a:solidFill>
            </a:endParaRPr>
          </a:p>
        </p:txBody>
      </p:sp>
    </p:spTree>
    <p:extLst>
      <p:ext uri="{BB962C8B-B14F-4D97-AF65-F5344CB8AC3E}">
        <p14:creationId xmlns:p14="http://schemas.microsoft.com/office/powerpoint/2010/main" val="1555284546"/>
      </p:ext>
    </p:extLst>
  </p:cSld>
  <p:clrMapOvr>
    <a:masterClrMapping/>
  </p:clrMapOvr>
  <p:transition spd="slow">
    <p:push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7FEF087-4068-DB40-A3DE-D170F8D7DF4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58162410"/>
      </p:ext>
    </p:extLst>
  </p:cSld>
  <p:clrMapOvr>
    <a:masterClrMapping/>
  </p:clrMapOvr>
  <p:transition spd="slow">
    <p:push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dirty="0">
              <a:solidFill>
                <a:prstClr val="white">
                  <a:lumMod val="50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426941080"/>
      </p:ext>
    </p:extLst>
  </p:cSld>
  <p:clrMapOvr>
    <a:masterClrMapping/>
  </p:clrMapOvr>
  <p:transition spd="slow">
    <p:push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endParaRPr lang="it-IT" dirty="0">
              <a:solidFill>
                <a:prstClr val="white">
                  <a:lumMod val="50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386322912"/>
      </p:ext>
    </p:extLst>
  </p:cSld>
  <p:clrMapOvr>
    <a:masterClrMapping/>
  </p:clrMapOvr>
  <p:transition spd="slow">
    <p:push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dirty="0">
              <a:solidFill>
                <a:prstClr val="white">
                  <a:lumMod val="50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382165249"/>
      </p:ext>
    </p:extLst>
  </p:cSld>
  <p:clrMapOvr>
    <a:masterClrMapping/>
  </p:clrMapOvr>
  <p:transition spd="slow">
    <p:push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dirty="0">
              <a:solidFill>
                <a:prstClr val="white">
                  <a:lumMod val="50000"/>
                </a:prstClr>
              </a:solidFill>
            </a:endParaRPr>
          </a:p>
        </p:txBody>
      </p:sp>
      <p:sp>
        <p:nvSpPr>
          <p:cNvPr id="8" name="Segnaposto piè di pagina 7"/>
          <p:cNvSpPr>
            <a:spLocks noGrp="1"/>
          </p:cNvSpPr>
          <p:nvPr>
            <p:ph type="ftr" sz="quarter" idx="11"/>
          </p:nvPr>
        </p:nvSpPr>
        <p:spPr/>
        <p:txBody>
          <a:bodyPr/>
          <a:lstStyle/>
          <a:p>
            <a:endParaRPr lang="it-IT" dirty="0">
              <a:solidFill>
                <a:prstClr val="black">
                  <a:tint val="75000"/>
                </a:prstClr>
              </a:solidFill>
            </a:endParaRPr>
          </a:p>
        </p:txBody>
      </p:sp>
      <p:sp>
        <p:nvSpPr>
          <p:cNvPr id="9" name="Segnaposto numero diapositiva 8"/>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712004140"/>
      </p:ext>
    </p:extLst>
  </p:cSld>
  <p:clrMapOvr>
    <a:masterClrMapping/>
  </p:clrMapOvr>
  <p:transition spd="slow">
    <p:push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dirty="0">
              <a:solidFill>
                <a:prstClr val="white">
                  <a:lumMod val="50000"/>
                </a:prstClr>
              </a:solidFill>
            </a:endParaRPr>
          </a:p>
        </p:txBody>
      </p:sp>
      <p:sp>
        <p:nvSpPr>
          <p:cNvPr id="4" name="Segnaposto piè di pagina 3"/>
          <p:cNvSpPr>
            <a:spLocks noGrp="1"/>
          </p:cNvSpPr>
          <p:nvPr>
            <p:ph type="ftr" sz="quarter" idx="11"/>
          </p:nvPr>
        </p:nvSpPr>
        <p:spPr/>
        <p:txBody>
          <a:bodyPr/>
          <a:lstStyle/>
          <a:p>
            <a:endParaRPr lang="it-IT"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750321407"/>
      </p:ext>
    </p:extLst>
  </p:cSld>
  <p:clrMapOvr>
    <a:masterClrMapping/>
  </p:clrMapOvr>
  <p:transition spd="slow">
    <p:push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dirty="0">
              <a:solidFill>
                <a:prstClr val="white">
                  <a:lumMod val="50000"/>
                </a:prstClr>
              </a:solidFill>
            </a:endParaRPr>
          </a:p>
        </p:txBody>
      </p:sp>
      <p:sp>
        <p:nvSpPr>
          <p:cNvPr id="3" name="Segnaposto piè di pagina 2"/>
          <p:cNvSpPr>
            <a:spLocks noGrp="1"/>
          </p:cNvSpPr>
          <p:nvPr>
            <p:ph type="ftr" sz="quarter" idx="11"/>
          </p:nvPr>
        </p:nvSpPr>
        <p:spPr/>
        <p:txBody>
          <a:bodyPr/>
          <a:lstStyle/>
          <a:p>
            <a:endParaRPr lang="it-IT" dirty="0">
              <a:solidFill>
                <a:prstClr val="black">
                  <a:tint val="75000"/>
                </a:prstClr>
              </a:solidFill>
            </a:endParaRPr>
          </a:p>
        </p:txBody>
      </p:sp>
      <p:sp>
        <p:nvSpPr>
          <p:cNvPr id="4" name="Segnaposto numero diapositiva 3"/>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643298276"/>
      </p:ext>
    </p:extLst>
  </p:cSld>
  <p:clrMapOvr>
    <a:masterClrMapping/>
  </p:clrMapOvr>
  <p:transition spd="slow">
    <p:push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dirty="0">
              <a:solidFill>
                <a:prstClr val="white">
                  <a:lumMod val="50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539588969"/>
      </p:ext>
    </p:extLst>
  </p:cSld>
  <p:clrMapOvr>
    <a:masterClrMapping/>
  </p:clrMapOvr>
  <p:transition spd="slow">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yout personalizzato">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85322"/>
          </a:xfrm>
          <a:prstGeom prst="rect">
            <a:avLst/>
          </a:prstGeom>
        </p:spPr>
      </p:pic>
      <p:sp>
        <p:nvSpPr>
          <p:cNvPr id="7" name="Titolo 6"/>
          <p:cNvSpPr>
            <a:spLocks noGrp="1"/>
          </p:cNvSpPr>
          <p:nvPr>
            <p:ph type="title"/>
          </p:nvPr>
        </p:nvSpPr>
        <p:spPr>
          <a:xfrm>
            <a:off x="518864" y="1844825"/>
            <a:ext cx="8229600" cy="2160239"/>
          </a:xfrm>
        </p:spPr>
        <p:txBody>
          <a:bodyPr/>
          <a:lstStyle>
            <a:lvl1pPr>
              <a:defRPr>
                <a:solidFill>
                  <a:schemeClr val="bg1"/>
                </a:solidFill>
              </a:defRPr>
            </a:lvl1pPr>
          </a:lstStyle>
          <a:p>
            <a:r>
              <a:rPr lang="it-IT" dirty="0"/>
              <a:t>Fare clic per modificare lo stile del titolo</a:t>
            </a:r>
          </a:p>
        </p:txBody>
      </p:sp>
      <p:sp>
        <p:nvSpPr>
          <p:cNvPr id="9" name="Segnaposto testo 8"/>
          <p:cNvSpPr>
            <a:spLocks noGrp="1"/>
          </p:cNvSpPr>
          <p:nvPr>
            <p:ph type="body" sz="quarter" idx="10" hasCustomPrompt="1"/>
          </p:nvPr>
        </p:nvSpPr>
        <p:spPr>
          <a:xfrm>
            <a:off x="529977" y="4005263"/>
            <a:ext cx="8207375" cy="1008062"/>
          </a:xfrm>
        </p:spPr>
        <p:txBody>
          <a:bodyPr anchor="ctr"/>
          <a:lstStyle>
            <a:lvl1pPr algn="r">
              <a:defRPr sz="2000" i="1">
                <a:solidFill>
                  <a:schemeClr val="bg1"/>
                </a:solidFill>
              </a:defRPr>
            </a:lvl1pPr>
          </a:lstStyle>
          <a:p>
            <a:pPr lvl="0"/>
            <a:r>
              <a:rPr lang="it-IT" dirty="0"/>
              <a:t>Fare clic per modificare lo stile del relatore</a:t>
            </a:r>
          </a:p>
        </p:txBody>
      </p:sp>
      <p:sp>
        <p:nvSpPr>
          <p:cNvPr id="13" name="Segnaposto testo 12"/>
          <p:cNvSpPr>
            <a:spLocks noGrp="1"/>
          </p:cNvSpPr>
          <p:nvPr>
            <p:ph type="body" sz="quarter" idx="11" hasCustomPrompt="1"/>
          </p:nvPr>
        </p:nvSpPr>
        <p:spPr>
          <a:xfrm>
            <a:off x="539750" y="5229200"/>
            <a:ext cx="8208963" cy="655955"/>
          </a:xfrm>
        </p:spPr>
        <p:txBody>
          <a:bodyPr anchor="ctr"/>
          <a:lstStyle>
            <a:lvl1pPr algn="r">
              <a:defRPr sz="1600">
                <a:solidFill>
                  <a:schemeClr val="bg1"/>
                </a:solidFill>
              </a:defRPr>
            </a:lvl1pPr>
          </a:lstStyle>
          <a:p>
            <a:pPr lvl="0"/>
            <a:r>
              <a:rPr lang="it-IT" dirty="0"/>
              <a:t>Fare clic per modificare lo stile del luogo della presentazione</a:t>
            </a:r>
          </a:p>
        </p:txBody>
      </p:sp>
    </p:spTree>
    <p:extLst>
      <p:ext uri="{BB962C8B-B14F-4D97-AF65-F5344CB8AC3E}">
        <p14:creationId xmlns:p14="http://schemas.microsoft.com/office/powerpoint/2010/main" val="1666650790"/>
      </p:ext>
    </p:extLst>
  </p:cSld>
  <p:clrMapOvr>
    <a:masterClrMapping/>
  </p:clrMapOvr>
  <p:transition spd="slow">
    <p:push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dirty="0">
              <a:solidFill>
                <a:prstClr val="white">
                  <a:lumMod val="50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618087038"/>
      </p:ext>
    </p:extLst>
  </p:cSld>
  <p:clrMapOvr>
    <a:masterClrMapping/>
  </p:clrMapOvr>
  <p:transition spd="slow">
    <p:push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dirty="0">
              <a:solidFill>
                <a:prstClr val="white">
                  <a:lumMod val="50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4070275961"/>
      </p:ext>
    </p:extLst>
  </p:cSld>
  <p:clrMapOvr>
    <a:masterClrMapping/>
  </p:clrMapOvr>
  <p:transition spd="slow">
    <p:push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dirty="0">
              <a:solidFill>
                <a:prstClr val="white">
                  <a:lumMod val="50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4243469246"/>
      </p:ext>
    </p:extLst>
  </p:cSld>
  <p:clrMapOvr>
    <a:masterClrMapping/>
  </p:clrMapOvr>
  <p:transition spd="slow">
    <p:push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Layout personalizzato">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85322"/>
          </a:xfrm>
          <a:prstGeom prst="rect">
            <a:avLst/>
          </a:prstGeom>
        </p:spPr>
      </p:pic>
      <p:sp>
        <p:nvSpPr>
          <p:cNvPr id="7" name="Titolo 6"/>
          <p:cNvSpPr>
            <a:spLocks noGrp="1"/>
          </p:cNvSpPr>
          <p:nvPr>
            <p:ph type="title"/>
          </p:nvPr>
        </p:nvSpPr>
        <p:spPr>
          <a:xfrm>
            <a:off x="518864" y="1844825"/>
            <a:ext cx="8229600" cy="2160239"/>
          </a:xfrm>
        </p:spPr>
        <p:txBody>
          <a:bodyPr/>
          <a:lstStyle>
            <a:lvl1pPr>
              <a:defRPr>
                <a:solidFill>
                  <a:schemeClr val="bg1"/>
                </a:solidFill>
              </a:defRPr>
            </a:lvl1pPr>
          </a:lstStyle>
          <a:p>
            <a:r>
              <a:rPr lang="it-IT" dirty="0"/>
              <a:t>Fare clic per modificare lo stile del titolo</a:t>
            </a:r>
          </a:p>
        </p:txBody>
      </p:sp>
      <p:sp>
        <p:nvSpPr>
          <p:cNvPr id="9" name="Segnaposto testo 8"/>
          <p:cNvSpPr>
            <a:spLocks noGrp="1"/>
          </p:cNvSpPr>
          <p:nvPr>
            <p:ph type="body" sz="quarter" idx="10" hasCustomPrompt="1"/>
          </p:nvPr>
        </p:nvSpPr>
        <p:spPr>
          <a:xfrm>
            <a:off x="529977" y="4005263"/>
            <a:ext cx="8207375" cy="1008062"/>
          </a:xfrm>
        </p:spPr>
        <p:txBody>
          <a:bodyPr anchor="ctr"/>
          <a:lstStyle>
            <a:lvl1pPr algn="r">
              <a:defRPr sz="2000" i="1">
                <a:solidFill>
                  <a:schemeClr val="bg1"/>
                </a:solidFill>
              </a:defRPr>
            </a:lvl1pPr>
          </a:lstStyle>
          <a:p>
            <a:pPr lvl="0"/>
            <a:r>
              <a:rPr lang="it-IT" dirty="0"/>
              <a:t>Fare clic per modificare lo stile del relatore</a:t>
            </a:r>
          </a:p>
        </p:txBody>
      </p:sp>
      <p:sp>
        <p:nvSpPr>
          <p:cNvPr id="13" name="Segnaposto testo 12"/>
          <p:cNvSpPr>
            <a:spLocks noGrp="1"/>
          </p:cNvSpPr>
          <p:nvPr>
            <p:ph type="body" sz="quarter" idx="11" hasCustomPrompt="1"/>
          </p:nvPr>
        </p:nvSpPr>
        <p:spPr>
          <a:xfrm>
            <a:off x="539750" y="5229200"/>
            <a:ext cx="8208963" cy="655955"/>
          </a:xfrm>
        </p:spPr>
        <p:txBody>
          <a:bodyPr anchor="ctr"/>
          <a:lstStyle>
            <a:lvl1pPr algn="r">
              <a:defRPr sz="1600">
                <a:solidFill>
                  <a:schemeClr val="bg1"/>
                </a:solidFill>
              </a:defRPr>
            </a:lvl1pPr>
          </a:lstStyle>
          <a:p>
            <a:pPr lvl="0"/>
            <a:r>
              <a:rPr lang="it-IT" dirty="0"/>
              <a:t>Fare clic per modificare lo stile del luogo della presentazione</a:t>
            </a:r>
          </a:p>
        </p:txBody>
      </p:sp>
    </p:spTree>
    <p:extLst>
      <p:ext uri="{BB962C8B-B14F-4D97-AF65-F5344CB8AC3E}">
        <p14:creationId xmlns:p14="http://schemas.microsoft.com/office/powerpoint/2010/main" val="3552118995"/>
      </p:ext>
    </p:extLst>
  </p:cSld>
  <p:clrMapOvr>
    <a:masterClrMapping/>
  </p:clrMapOvr>
  <p:transition spd="slow">
    <p:push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002">
    <p:spTree>
      <p:nvGrpSpPr>
        <p:cNvPr id="1" name=""/>
        <p:cNvGrpSpPr/>
        <p:nvPr/>
      </p:nvGrpSpPr>
      <p:grpSpPr>
        <a:xfrm>
          <a:off x="0" y="0"/>
          <a:ext cx="0" cy="0"/>
          <a:chOff x="0" y="0"/>
          <a:chExt cx="0" cy="0"/>
        </a:xfrm>
      </p:grpSpPr>
      <p:sp>
        <p:nvSpPr>
          <p:cNvPr id="2" name="Titolo 1"/>
          <p:cNvSpPr>
            <a:spLocks noGrp="1"/>
          </p:cNvSpPr>
          <p:nvPr>
            <p:ph type="title"/>
          </p:nvPr>
        </p:nvSpPr>
        <p:spPr>
          <a:xfrm>
            <a:off x="457200" y="1124742"/>
            <a:ext cx="8229600" cy="792000"/>
          </a:xfrm>
        </p:spPr>
        <p:txBody>
          <a:bodyPr wrap="square" tIns="36000" bIns="36000" anchor="t">
            <a:normAutofit/>
          </a:bodyPr>
          <a:lstStyle>
            <a:lvl1pPr algn="r">
              <a:defRPr sz="3600"/>
            </a:lvl1pPr>
          </a:lstStyle>
          <a:p>
            <a:r>
              <a:rPr lang="it-IT" dirty="0"/>
              <a:t>Fare clic per modificare lo stile del titolo</a:t>
            </a:r>
          </a:p>
        </p:txBody>
      </p:sp>
      <p:sp>
        <p:nvSpPr>
          <p:cNvPr id="3" name="Segnaposto contenuto 2"/>
          <p:cNvSpPr>
            <a:spLocks noGrp="1"/>
          </p:cNvSpPr>
          <p:nvPr>
            <p:ph idx="1"/>
          </p:nvPr>
        </p:nvSpPr>
        <p:spPr>
          <a:xfrm>
            <a:off x="457200" y="1928813"/>
            <a:ext cx="8229600" cy="3857625"/>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data 4"/>
          <p:cNvSpPr>
            <a:spLocks noGrp="1"/>
          </p:cNvSpPr>
          <p:nvPr>
            <p:ph type="dt" sz="half" idx="10"/>
          </p:nvPr>
        </p:nvSpPr>
        <p:spPr/>
        <p:txBody>
          <a:bodyPr/>
          <a:lstStyle/>
          <a:p>
            <a:endParaRPr lang="it-IT" dirty="0">
              <a:solidFill>
                <a:prstClr val="white">
                  <a:lumMod val="50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1401481375"/>
      </p:ext>
    </p:extLst>
  </p:cSld>
  <p:clrMapOvr>
    <a:masterClrMapping/>
  </p:clrMapOvr>
  <p:transition spd="slow">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02">
    <p:spTree>
      <p:nvGrpSpPr>
        <p:cNvPr id="1" name=""/>
        <p:cNvGrpSpPr/>
        <p:nvPr/>
      </p:nvGrpSpPr>
      <p:grpSpPr>
        <a:xfrm>
          <a:off x="0" y="0"/>
          <a:ext cx="0" cy="0"/>
          <a:chOff x="0" y="0"/>
          <a:chExt cx="0" cy="0"/>
        </a:xfrm>
      </p:grpSpPr>
      <p:sp>
        <p:nvSpPr>
          <p:cNvPr id="2" name="Titolo 1"/>
          <p:cNvSpPr>
            <a:spLocks noGrp="1"/>
          </p:cNvSpPr>
          <p:nvPr>
            <p:ph type="title"/>
          </p:nvPr>
        </p:nvSpPr>
        <p:spPr>
          <a:xfrm>
            <a:off x="457200" y="1124742"/>
            <a:ext cx="8229600" cy="792000"/>
          </a:xfrm>
        </p:spPr>
        <p:txBody>
          <a:bodyPr wrap="square" tIns="36000" bIns="36000" anchor="t">
            <a:normAutofit/>
          </a:bodyPr>
          <a:lstStyle>
            <a:lvl1pPr algn="r">
              <a:defRPr sz="3600"/>
            </a:lvl1pPr>
          </a:lstStyle>
          <a:p>
            <a:r>
              <a:rPr lang="it-IT" dirty="0"/>
              <a:t>Fare clic per modificare lo stile del titolo</a:t>
            </a:r>
          </a:p>
        </p:txBody>
      </p:sp>
      <p:sp>
        <p:nvSpPr>
          <p:cNvPr id="3" name="Segnaposto contenuto 2"/>
          <p:cNvSpPr>
            <a:spLocks noGrp="1"/>
          </p:cNvSpPr>
          <p:nvPr>
            <p:ph idx="1"/>
          </p:nvPr>
        </p:nvSpPr>
        <p:spPr>
          <a:xfrm>
            <a:off x="457200" y="1928813"/>
            <a:ext cx="8229600" cy="3857625"/>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data 4"/>
          <p:cNvSpPr>
            <a:spLocks noGrp="1"/>
          </p:cNvSpPr>
          <p:nvPr>
            <p:ph type="dt" sz="half" idx="10"/>
          </p:nvPr>
        </p:nvSpPr>
        <p:spPr/>
        <p:txBody>
          <a:bodyPr/>
          <a:lstStyle/>
          <a:p>
            <a:endParaRPr lang="it-IT" dirty="0">
              <a:solidFill>
                <a:prstClr val="white">
                  <a:lumMod val="50000"/>
                </a:prstClr>
              </a:solidFill>
            </a:endParaRPr>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623274019"/>
      </p:ext>
    </p:extLst>
  </p:cSld>
  <p:clrMapOvr>
    <a:masterClrMapping/>
  </p:clrMapOvr>
  <p:transition spd="slow">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720725" y="7572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defRPr/>
            </a:pPr>
            <a:endParaRPr lang="it-IT" altLang="it-IT" sz="1800" dirty="0">
              <a:solidFill>
                <a:prstClr val="black"/>
              </a:solidFill>
            </a:endParaRPr>
          </a:p>
        </p:txBody>
      </p:sp>
      <p:sp>
        <p:nvSpPr>
          <p:cNvPr id="3" name="Rectangle 14"/>
          <p:cNvSpPr>
            <a:spLocks noChangeArrowheads="1"/>
          </p:cNvSpPr>
          <p:nvPr userDrawn="1"/>
        </p:nvSpPr>
        <p:spPr bwMode="auto">
          <a:xfrm>
            <a:off x="4319588" y="7683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defRPr/>
            </a:pPr>
            <a:endParaRPr lang="it-IT" altLang="it-IT" sz="1800" dirty="0">
              <a:solidFill>
                <a:prstClr val="black"/>
              </a:solidFill>
            </a:endParaRPr>
          </a:p>
        </p:txBody>
      </p:sp>
    </p:spTree>
    <p:extLst>
      <p:ext uri="{BB962C8B-B14F-4D97-AF65-F5344CB8AC3E}">
        <p14:creationId xmlns:p14="http://schemas.microsoft.com/office/powerpoint/2010/main" val="1692717559"/>
      </p:ext>
    </p:extLst>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7FEF087-4068-DB40-A3DE-D170F8D7DF4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81308746"/>
      </p:ext>
    </p:extLst>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dirty="0">
              <a:solidFill>
                <a:prstClr val="white">
                  <a:lumMod val="50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spTree>
    <p:extLst>
      <p:ext uri="{BB962C8B-B14F-4D97-AF65-F5344CB8AC3E}">
        <p14:creationId xmlns:p14="http://schemas.microsoft.com/office/powerpoint/2010/main" val="2224219188"/>
      </p:ext>
    </p:extLst>
  </p:cSld>
  <p:clrMapOvr>
    <a:masterClrMapping/>
  </p:clrMapOvr>
  <p:transition spd="slow">
    <p:push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2.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alphaModFix amt="0"/>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1052737"/>
            <a:ext cx="8229600"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dirty="0"/>
              <a:t>Click to </a:t>
            </a:r>
            <a:r>
              <a:rPr lang="it-IT" altLang="it-IT" dirty="0" err="1"/>
              <a:t>edit</a:t>
            </a:r>
            <a:r>
              <a:rPr lang="it-IT" altLang="it-IT" dirty="0"/>
              <a:t> Master </a:t>
            </a:r>
            <a:r>
              <a:rPr lang="it-IT" altLang="it-IT" dirty="0" err="1"/>
              <a:t>title</a:t>
            </a:r>
            <a:r>
              <a:rPr lang="it-IT" altLang="it-IT" dirty="0"/>
              <a:t> style</a:t>
            </a:r>
          </a:p>
        </p:txBody>
      </p:sp>
      <p:sp>
        <p:nvSpPr>
          <p:cNvPr id="1027" name="Segnaposto testo 2"/>
          <p:cNvSpPr>
            <a:spLocks noGrp="1"/>
          </p:cNvSpPr>
          <p:nvPr>
            <p:ph type="body" idx="1"/>
          </p:nvPr>
        </p:nvSpPr>
        <p:spPr bwMode="auto">
          <a:xfrm>
            <a:off x="457200" y="1772816"/>
            <a:ext cx="8229600" cy="4320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dirty="0"/>
              <a:t>Click to </a:t>
            </a:r>
            <a:r>
              <a:rPr lang="it-IT" altLang="it-IT" dirty="0" err="1"/>
              <a:t>edit</a:t>
            </a:r>
            <a:r>
              <a:rPr lang="it-IT" altLang="it-IT" dirty="0"/>
              <a:t> Master text </a:t>
            </a:r>
            <a:r>
              <a:rPr lang="it-IT" altLang="it-IT" dirty="0" err="1"/>
              <a:t>styles</a:t>
            </a:r>
            <a:endParaRPr lang="it-IT" altLang="it-IT" dirty="0"/>
          </a:p>
          <a:p>
            <a:pPr lvl="1"/>
            <a:r>
              <a:rPr lang="it-IT" altLang="it-IT" dirty="0"/>
              <a:t>Second </a:t>
            </a:r>
            <a:r>
              <a:rPr lang="it-IT" altLang="it-IT" dirty="0" err="1"/>
              <a:t>level</a:t>
            </a:r>
            <a:endParaRPr lang="it-IT" altLang="it-IT" dirty="0"/>
          </a:p>
          <a:p>
            <a:pPr lvl="2"/>
            <a:r>
              <a:rPr lang="it-IT" altLang="it-IT" dirty="0"/>
              <a:t>Third </a:t>
            </a:r>
            <a:r>
              <a:rPr lang="it-IT" altLang="it-IT" dirty="0" err="1"/>
              <a:t>level</a:t>
            </a:r>
            <a:endParaRPr lang="it-IT" altLang="it-IT" dirty="0"/>
          </a:p>
          <a:p>
            <a:pPr lvl="3"/>
            <a:r>
              <a:rPr lang="it-IT" altLang="it-IT" dirty="0" err="1"/>
              <a:t>Fourth</a:t>
            </a:r>
            <a:r>
              <a:rPr lang="it-IT" altLang="it-IT" dirty="0"/>
              <a:t> </a:t>
            </a:r>
            <a:r>
              <a:rPr lang="it-IT" altLang="it-IT" dirty="0" err="1"/>
              <a:t>level</a:t>
            </a:r>
            <a:endParaRPr lang="it-IT" altLang="it-IT" dirty="0"/>
          </a:p>
          <a:p>
            <a:pPr lvl="4"/>
            <a:r>
              <a:rPr lang="it-IT" altLang="it-IT" dirty="0" err="1"/>
              <a:t>Fifth</a:t>
            </a:r>
            <a:r>
              <a:rPr lang="it-IT" altLang="it-IT" dirty="0"/>
              <a:t> </a:t>
            </a:r>
            <a:r>
              <a:rPr lang="it-IT" altLang="it-IT" dirty="0" err="1"/>
              <a:t>level</a:t>
            </a:r>
            <a:endParaRPr lang="it-IT" altLang="it-IT" dirty="0"/>
          </a:p>
        </p:txBody>
      </p:sp>
      <p:sp>
        <p:nvSpPr>
          <p:cNvPr id="5" name="Segnaposto data 4"/>
          <p:cNvSpPr>
            <a:spLocks noGrp="1"/>
          </p:cNvSpPr>
          <p:nvPr>
            <p:ph type="dt" sz="half" idx="2"/>
          </p:nvPr>
        </p:nvSpPr>
        <p:spPr>
          <a:xfrm>
            <a:off x="7524328" y="6356350"/>
            <a:ext cx="1125488" cy="365125"/>
          </a:xfrm>
          <a:prstGeom prst="rect">
            <a:avLst/>
          </a:prstGeom>
        </p:spPr>
        <p:txBody>
          <a:bodyPr vert="horz" lIns="91440" tIns="45720" rIns="91440" bIns="45720" rtlCol="0" anchor="ctr"/>
          <a:lstStyle>
            <a:lvl1pPr algn="r">
              <a:defRPr sz="900" b="1">
                <a:solidFill>
                  <a:schemeClr val="bg1">
                    <a:lumMod val="50000"/>
                  </a:schemeClr>
                </a:solidFill>
                <a:latin typeface="Calibri" panose="020F0502020204030204" pitchFamily="34" charset="0"/>
              </a:defRPr>
            </a:lvl1pPr>
          </a:lstStyle>
          <a:p>
            <a:endParaRPr lang="it-IT" dirty="0"/>
          </a:p>
        </p:txBody>
      </p:sp>
      <p:sp>
        <p:nvSpPr>
          <p:cNvPr id="6" name="Segnaposto piè di pagina 5"/>
          <p:cNvSpPr>
            <a:spLocks noGrp="1"/>
          </p:cNvSpPr>
          <p:nvPr>
            <p:ph type="ftr" sz="quarter" idx="3"/>
          </p:nvPr>
        </p:nvSpPr>
        <p:spPr>
          <a:xfrm>
            <a:off x="1043608" y="6356350"/>
            <a:ext cx="6408712" cy="365125"/>
          </a:xfrm>
          <a:prstGeom prst="rect">
            <a:avLst/>
          </a:prstGeom>
        </p:spPr>
        <p:txBody>
          <a:bodyPr vert="horz" lIns="91440" tIns="45720" rIns="91440" bIns="45720" rtlCol="0" anchor="ctr"/>
          <a:lstStyle>
            <a:lvl1pPr algn="l">
              <a:defRPr sz="900" b="1">
                <a:solidFill>
                  <a:srgbClr val="94BB11"/>
                </a:solidFill>
                <a:latin typeface="Calibri" panose="020F0502020204030204" pitchFamily="34" charset="0"/>
              </a:defRPr>
            </a:lvl1pPr>
          </a:lstStyle>
          <a:p>
            <a:endParaRPr lang="it-IT" dirty="0"/>
          </a:p>
        </p:txBody>
      </p:sp>
      <p:sp>
        <p:nvSpPr>
          <p:cNvPr id="8" name="Segnaposto numero diapositiva 7"/>
          <p:cNvSpPr>
            <a:spLocks noGrp="1"/>
          </p:cNvSpPr>
          <p:nvPr>
            <p:ph type="sldNum" sz="quarter" idx="4"/>
          </p:nvPr>
        </p:nvSpPr>
        <p:spPr>
          <a:xfrm>
            <a:off x="323528" y="6356350"/>
            <a:ext cx="648072" cy="365125"/>
          </a:xfrm>
          <a:prstGeom prst="rect">
            <a:avLst/>
          </a:prstGeom>
        </p:spPr>
        <p:txBody>
          <a:bodyPr vert="horz" lIns="91440" tIns="45720" rIns="91440" bIns="45720" rtlCol="0" anchor="ctr"/>
          <a:lstStyle>
            <a:lvl1pPr algn="l">
              <a:defRPr sz="900" b="1">
                <a:solidFill>
                  <a:schemeClr val="bg1">
                    <a:lumMod val="50000"/>
                  </a:schemeClr>
                </a:solidFill>
              </a:defRPr>
            </a:lvl1pPr>
          </a:lstStyle>
          <a:p>
            <a:fld id="{8D6A79E4-C17F-4C89-93DA-1CDE258D224D}" type="slidenum">
              <a:rPr lang="it-IT" smtClean="0"/>
              <a:pPr/>
              <a:t>‹N›</a:t>
            </a:fld>
            <a:endParaRPr lang="it-IT"/>
          </a:p>
        </p:txBody>
      </p:sp>
      <p:pic>
        <p:nvPicPr>
          <p:cNvPr id="13" name="Immagin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 y="0"/>
            <a:ext cx="9143991" cy="1193090"/>
          </a:xfrm>
          <a:prstGeom prst="rect">
            <a:avLst/>
          </a:prstGeom>
        </p:spPr>
      </p:pic>
    </p:spTree>
  </p:cSld>
  <p:clrMap bg1="lt1" tx1="dk1" bg2="lt2" tx2="dk2" accent1="accent1" accent2="accent2" accent3="accent3" accent4="accent4" accent5="accent5" accent6="accent6" hlink="hlink" folHlink="folHlink"/>
  <p:sldLayoutIdLst>
    <p:sldLayoutId id="2147483846" r:id="rId1"/>
    <p:sldLayoutId id="2147483845" r:id="rId2"/>
    <p:sldLayoutId id="2147483844" r:id="rId3"/>
    <p:sldLayoutId id="2147483904" r:id="rId4"/>
  </p:sldLayoutIdLst>
  <p:transition spd="slow">
    <p:push dir="d"/>
  </p:transition>
  <p:hf sldNum="0" hdr="0" ftr="0" dt="0"/>
  <p:txStyles>
    <p:titleStyle>
      <a:lvl1pPr algn="r" rtl="0" eaLnBrk="0" fontAlgn="base" hangingPunct="0">
        <a:spcBef>
          <a:spcPct val="0"/>
        </a:spcBef>
        <a:spcAft>
          <a:spcPct val="0"/>
        </a:spcAft>
        <a:defRPr sz="3500" b="1" kern="1200">
          <a:solidFill>
            <a:srgbClr val="94BB11"/>
          </a:solidFill>
          <a:latin typeface="Calibri"/>
          <a:ea typeface="ＭＳ Ｐゴシック" charset="0"/>
          <a:cs typeface="Calibri"/>
        </a:defRPr>
      </a:lvl1pPr>
      <a:lvl2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2pPr>
      <a:lvl3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3pPr>
      <a:lvl4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4pPr>
      <a:lvl5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0" indent="0" algn="l" rtl="0" eaLnBrk="0" fontAlgn="base" hangingPunct="0">
        <a:spcBef>
          <a:spcPct val="20000"/>
        </a:spcBef>
        <a:spcAft>
          <a:spcPct val="0"/>
        </a:spcAft>
        <a:buFont typeface="Arial" charset="0"/>
        <a:buNone/>
        <a:defRPr sz="2200" kern="1200">
          <a:solidFill>
            <a:schemeClr val="tx1"/>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Calibri"/>
          <a:ea typeface="Arial" charset="0"/>
          <a:cs typeface="Calibri"/>
        </a:defRPr>
      </a:lvl2pPr>
      <a:lvl3pPr marL="1143000" indent="-228600" algn="l" rtl="0" eaLnBrk="0" fontAlgn="base" hangingPunct="0">
        <a:spcBef>
          <a:spcPct val="20000"/>
        </a:spcBef>
        <a:spcAft>
          <a:spcPct val="0"/>
        </a:spcAft>
        <a:buFont typeface="Arial" charset="0"/>
        <a:buChar char="•"/>
        <a:defRPr kern="1200">
          <a:solidFill>
            <a:schemeClr val="tx1"/>
          </a:solidFill>
          <a:latin typeface="Calibri"/>
          <a:ea typeface="Arial" charset="0"/>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Arial" charset="0"/>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Arial"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alphaModFix amt="0"/>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1052737"/>
            <a:ext cx="8229600"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dirty="0"/>
              <a:t>Click to </a:t>
            </a:r>
            <a:r>
              <a:rPr lang="it-IT" altLang="it-IT" dirty="0" err="1"/>
              <a:t>edit</a:t>
            </a:r>
            <a:r>
              <a:rPr lang="it-IT" altLang="it-IT" dirty="0"/>
              <a:t> Master </a:t>
            </a:r>
            <a:r>
              <a:rPr lang="it-IT" altLang="it-IT" dirty="0" err="1"/>
              <a:t>title</a:t>
            </a:r>
            <a:r>
              <a:rPr lang="it-IT" altLang="it-IT" dirty="0"/>
              <a:t> style</a:t>
            </a:r>
          </a:p>
        </p:txBody>
      </p:sp>
      <p:sp>
        <p:nvSpPr>
          <p:cNvPr id="1027" name="Segnaposto testo 2"/>
          <p:cNvSpPr>
            <a:spLocks noGrp="1"/>
          </p:cNvSpPr>
          <p:nvPr>
            <p:ph type="body" idx="1"/>
          </p:nvPr>
        </p:nvSpPr>
        <p:spPr bwMode="auto">
          <a:xfrm>
            <a:off x="457200" y="1772816"/>
            <a:ext cx="8229600" cy="4320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dirty="0"/>
              <a:t>Click to </a:t>
            </a:r>
            <a:r>
              <a:rPr lang="it-IT" altLang="it-IT" dirty="0" err="1"/>
              <a:t>edit</a:t>
            </a:r>
            <a:r>
              <a:rPr lang="it-IT" altLang="it-IT" dirty="0"/>
              <a:t> Master text </a:t>
            </a:r>
            <a:r>
              <a:rPr lang="it-IT" altLang="it-IT" dirty="0" err="1"/>
              <a:t>styles</a:t>
            </a:r>
            <a:endParaRPr lang="it-IT" altLang="it-IT" dirty="0"/>
          </a:p>
          <a:p>
            <a:pPr lvl="1"/>
            <a:r>
              <a:rPr lang="it-IT" altLang="it-IT" dirty="0"/>
              <a:t>Second </a:t>
            </a:r>
            <a:r>
              <a:rPr lang="it-IT" altLang="it-IT" dirty="0" err="1"/>
              <a:t>level</a:t>
            </a:r>
            <a:endParaRPr lang="it-IT" altLang="it-IT" dirty="0"/>
          </a:p>
          <a:p>
            <a:pPr lvl="2"/>
            <a:r>
              <a:rPr lang="it-IT" altLang="it-IT" dirty="0"/>
              <a:t>Third </a:t>
            </a:r>
            <a:r>
              <a:rPr lang="it-IT" altLang="it-IT" dirty="0" err="1"/>
              <a:t>level</a:t>
            </a:r>
            <a:endParaRPr lang="it-IT" altLang="it-IT" dirty="0"/>
          </a:p>
          <a:p>
            <a:pPr lvl="3"/>
            <a:r>
              <a:rPr lang="it-IT" altLang="it-IT" dirty="0" err="1"/>
              <a:t>Fourth</a:t>
            </a:r>
            <a:r>
              <a:rPr lang="it-IT" altLang="it-IT" dirty="0"/>
              <a:t> </a:t>
            </a:r>
            <a:r>
              <a:rPr lang="it-IT" altLang="it-IT" dirty="0" err="1"/>
              <a:t>level</a:t>
            </a:r>
            <a:endParaRPr lang="it-IT" altLang="it-IT" dirty="0"/>
          </a:p>
          <a:p>
            <a:pPr lvl="4"/>
            <a:r>
              <a:rPr lang="it-IT" altLang="it-IT" dirty="0" err="1"/>
              <a:t>Fifth</a:t>
            </a:r>
            <a:r>
              <a:rPr lang="it-IT" altLang="it-IT" dirty="0"/>
              <a:t> </a:t>
            </a:r>
            <a:r>
              <a:rPr lang="it-IT" altLang="it-IT" dirty="0" err="1"/>
              <a:t>level</a:t>
            </a:r>
            <a:endParaRPr lang="it-IT" altLang="it-IT" dirty="0"/>
          </a:p>
        </p:txBody>
      </p:sp>
      <p:sp>
        <p:nvSpPr>
          <p:cNvPr id="5" name="Segnaposto data 4"/>
          <p:cNvSpPr>
            <a:spLocks noGrp="1"/>
          </p:cNvSpPr>
          <p:nvPr>
            <p:ph type="dt" sz="half" idx="2"/>
          </p:nvPr>
        </p:nvSpPr>
        <p:spPr>
          <a:xfrm>
            <a:off x="7524328" y="6356350"/>
            <a:ext cx="1125488" cy="365125"/>
          </a:xfrm>
          <a:prstGeom prst="rect">
            <a:avLst/>
          </a:prstGeom>
        </p:spPr>
        <p:txBody>
          <a:bodyPr vert="horz" lIns="91440" tIns="45720" rIns="91440" bIns="45720" rtlCol="0" anchor="ctr"/>
          <a:lstStyle>
            <a:lvl1pPr algn="r">
              <a:defRPr sz="900" b="1">
                <a:solidFill>
                  <a:schemeClr val="bg1">
                    <a:lumMod val="50000"/>
                  </a:schemeClr>
                </a:solidFill>
                <a:latin typeface="Calibri" panose="020F0502020204030204" pitchFamily="34" charset="0"/>
              </a:defRPr>
            </a:lvl1pPr>
          </a:lstStyle>
          <a:p>
            <a:endParaRPr lang="it-IT" dirty="0">
              <a:solidFill>
                <a:prstClr val="white">
                  <a:lumMod val="50000"/>
                </a:prstClr>
              </a:solidFill>
            </a:endParaRPr>
          </a:p>
        </p:txBody>
      </p:sp>
      <p:sp>
        <p:nvSpPr>
          <p:cNvPr id="6" name="Segnaposto piè di pagina 5"/>
          <p:cNvSpPr>
            <a:spLocks noGrp="1"/>
          </p:cNvSpPr>
          <p:nvPr>
            <p:ph type="ftr" sz="quarter" idx="3"/>
          </p:nvPr>
        </p:nvSpPr>
        <p:spPr>
          <a:xfrm>
            <a:off x="1043608" y="6356350"/>
            <a:ext cx="6408712" cy="365125"/>
          </a:xfrm>
          <a:prstGeom prst="rect">
            <a:avLst/>
          </a:prstGeom>
        </p:spPr>
        <p:txBody>
          <a:bodyPr vert="horz" lIns="91440" tIns="45720" rIns="91440" bIns="45720" rtlCol="0" anchor="ctr"/>
          <a:lstStyle>
            <a:lvl1pPr algn="l">
              <a:defRPr sz="900" b="1">
                <a:solidFill>
                  <a:srgbClr val="94BB11"/>
                </a:solidFill>
                <a:latin typeface="Calibri" panose="020F0502020204030204" pitchFamily="34" charset="0"/>
              </a:defRPr>
            </a:lvl1pPr>
          </a:lstStyle>
          <a:p>
            <a:endParaRPr lang="it-IT" dirty="0"/>
          </a:p>
        </p:txBody>
      </p:sp>
      <p:sp>
        <p:nvSpPr>
          <p:cNvPr id="8" name="Segnaposto numero diapositiva 7"/>
          <p:cNvSpPr>
            <a:spLocks noGrp="1"/>
          </p:cNvSpPr>
          <p:nvPr>
            <p:ph type="sldNum" sz="quarter" idx="4"/>
          </p:nvPr>
        </p:nvSpPr>
        <p:spPr>
          <a:xfrm>
            <a:off x="323528" y="6356350"/>
            <a:ext cx="648072" cy="365125"/>
          </a:xfrm>
          <a:prstGeom prst="rect">
            <a:avLst/>
          </a:prstGeom>
        </p:spPr>
        <p:txBody>
          <a:bodyPr vert="horz" lIns="91440" tIns="45720" rIns="91440" bIns="45720" rtlCol="0" anchor="ctr"/>
          <a:lstStyle>
            <a:lvl1pPr algn="l">
              <a:defRPr sz="900" b="1">
                <a:solidFill>
                  <a:schemeClr val="bg1">
                    <a:lumMod val="50000"/>
                  </a:schemeClr>
                </a:solidFill>
              </a:defRPr>
            </a:lvl1pPr>
          </a:lstStyle>
          <a:p>
            <a:fld id="{8D6A79E4-C17F-4C89-93DA-1CDE258D224D}" type="slidenum">
              <a:rPr lang="it-IT" smtClean="0">
                <a:solidFill>
                  <a:prstClr val="white">
                    <a:lumMod val="50000"/>
                  </a:prstClr>
                </a:solidFill>
                <a:latin typeface="Arial"/>
              </a:rPr>
              <a:pPr/>
              <a:t>‹N›</a:t>
            </a:fld>
            <a:endParaRPr lang="it-IT">
              <a:solidFill>
                <a:prstClr val="white">
                  <a:lumMod val="50000"/>
                </a:prstClr>
              </a:solidFill>
              <a:latin typeface="Arial"/>
            </a:endParaRPr>
          </a:p>
        </p:txBody>
      </p:sp>
      <p:pic>
        <p:nvPicPr>
          <p:cNvPr id="13" name="Immagin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 y="0"/>
            <a:ext cx="9143991" cy="1193090"/>
          </a:xfrm>
          <a:prstGeom prst="rect">
            <a:avLst/>
          </a:prstGeom>
        </p:spPr>
      </p:pic>
    </p:spTree>
    <p:extLst>
      <p:ext uri="{BB962C8B-B14F-4D97-AF65-F5344CB8AC3E}">
        <p14:creationId xmlns:p14="http://schemas.microsoft.com/office/powerpoint/2010/main" val="76600692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Lst>
  <p:transition spd="slow">
    <p:push dir="d"/>
  </p:transition>
  <p:hf sldNum="0" hdr="0" ftr="0" dt="0"/>
  <p:txStyles>
    <p:titleStyle>
      <a:lvl1pPr algn="r" rtl="0" eaLnBrk="0" fontAlgn="base" hangingPunct="0">
        <a:spcBef>
          <a:spcPct val="0"/>
        </a:spcBef>
        <a:spcAft>
          <a:spcPct val="0"/>
        </a:spcAft>
        <a:defRPr sz="3500" b="1" kern="1200">
          <a:solidFill>
            <a:srgbClr val="94BB11"/>
          </a:solidFill>
          <a:latin typeface="Calibri"/>
          <a:ea typeface="ＭＳ Ｐゴシック" charset="0"/>
          <a:cs typeface="Calibri"/>
        </a:defRPr>
      </a:lvl1pPr>
      <a:lvl2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2pPr>
      <a:lvl3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3pPr>
      <a:lvl4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4pPr>
      <a:lvl5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0" indent="0" algn="l" rtl="0" eaLnBrk="0" fontAlgn="base" hangingPunct="0">
        <a:spcBef>
          <a:spcPct val="20000"/>
        </a:spcBef>
        <a:spcAft>
          <a:spcPct val="0"/>
        </a:spcAft>
        <a:buFont typeface="Arial" charset="0"/>
        <a:buNone/>
        <a:defRPr sz="2200" kern="1200">
          <a:solidFill>
            <a:schemeClr val="tx1"/>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Calibri"/>
          <a:ea typeface="Arial" charset="0"/>
          <a:cs typeface="Calibri"/>
        </a:defRPr>
      </a:lvl2pPr>
      <a:lvl3pPr marL="1143000" indent="-228600" algn="l" rtl="0" eaLnBrk="0" fontAlgn="base" hangingPunct="0">
        <a:spcBef>
          <a:spcPct val="20000"/>
        </a:spcBef>
        <a:spcAft>
          <a:spcPct val="0"/>
        </a:spcAft>
        <a:buFont typeface="Arial" charset="0"/>
        <a:buChar char="•"/>
        <a:defRPr kern="1200">
          <a:solidFill>
            <a:schemeClr val="tx1"/>
          </a:solidFill>
          <a:latin typeface="Calibri"/>
          <a:ea typeface="Arial" charset="0"/>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Arial" charset="0"/>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Arial"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dirty="0">
              <a:solidFill>
                <a:prstClr val="white">
                  <a:lumMod val="50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A79E4-C17F-4C89-93DA-1CDE258D224D}" type="slidenum">
              <a:rPr lang="it-IT" smtClean="0">
                <a:solidFill>
                  <a:prstClr val="white">
                    <a:lumMod val="50000"/>
                  </a:prstClr>
                </a:solidFill>
                <a:latin typeface="Calibri"/>
              </a:rPr>
              <a:pPr/>
              <a:t>‹N›</a:t>
            </a:fld>
            <a:endParaRPr lang="it-IT">
              <a:solidFill>
                <a:prstClr val="white">
                  <a:lumMod val="50000"/>
                </a:prstClr>
              </a:solidFill>
              <a:latin typeface="Calibri"/>
            </a:endParaRPr>
          </a:p>
        </p:txBody>
      </p:sp>
      <p:pic>
        <p:nvPicPr>
          <p:cNvPr id="7" name="Immagin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 y="0"/>
            <a:ext cx="9143991" cy="1193090"/>
          </a:xfrm>
          <a:prstGeom prst="rect">
            <a:avLst/>
          </a:prstGeom>
        </p:spPr>
      </p:pic>
    </p:spTree>
    <p:extLst>
      <p:ext uri="{BB962C8B-B14F-4D97-AF65-F5344CB8AC3E}">
        <p14:creationId xmlns:p14="http://schemas.microsoft.com/office/powerpoint/2010/main" val="171065588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ransition spd="slow">
    <p:push dir="d"/>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alphaModFix amt="0"/>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1052737"/>
            <a:ext cx="8229600"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dirty="0"/>
              <a:t>Click to </a:t>
            </a:r>
            <a:r>
              <a:rPr lang="it-IT" altLang="it-IT" dirty="0" err="1"/>
              <a:t>edit</a:t>
            </a:r>
            <a:r>
              <a:rPr lang="it-IT" altLang="it-IT" dirty="0"/>
              <a:t> Master </a:t>
            </a:r>
            <a:r>
              <a:rPr lang="it-IT" altLang="it-IT" dirty="0" err="1"/>
              <a:t>title</a:t>
            </a:r>
            <a:r>
              <a:rPr lang="it-IT" altLang="it-IT" dirty="0"/>
              <a:t> style</a:t>
            </a:r>
          </a:p>
        </p:txBody>
      </p:sp>
      <p:sp>
        <p:nvSpPr>
          <p:cNvPr id="1027" name="Segnaposto testo 2"/>
          <p:cNvSpPr>
            <a:spLocks noGrp="1"/>
          </p:cNvSpPr>
          <p:nvPr>
            <p:ph type="body" idx="1"/>
          </p:nvPr>
        </p:nvSpPr>
        <p:spPr bwMode="auto">
          <a:xfrm>
            <a:off x="457200" y="1772816"/>
            <a:ext cx="8229600" cy="4320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dirty="0"/>
              <a:t>Click to </a:t>
            </a:r>
            <a:r>
              <a:rPr lang="it-IT" altLang="it-IT" dirty="0" err="1"/>
              <a:t>edit</a:t>
            </a:r>
            <a:r>
              <a:rPr lang="it-IT" altLang="it-IT" dirty="0"/>
              <a:t> Master text </a:t>
            </a:r>
            <a:r>
              <a:rPr lang="it-IT" altLang="it-IT" dirty="0" err="1"/>
              <a:t>styles</a:t>
            </a:r>
            <a:endParaRPr lang="it-IT" altLang="it-IT" dirty="0"/>
          </a:p>
          <a:p>
            <a:pPr lvl="1"/>
            <a:r>
              <a:rPr lang="it-IT" altLang="it-IT" dirty="0"/>
              <a:t>Second </a:t>
            </a:r>
            <a:r>
              <a:rPr lang="it-IT" altLang="it-IT" dirty="0" err="1"/>
              <a:t>level</a:t>
            </a:r>
            <a:endParaRPr lang="it-IT" altLang="it-IT" dirty="0"/>
          </a:p>
          <a:p>
            <a:pPr lvl="2"/>
            <a:r>
              <a:rPr lang="it-IT" altLang="it-IT" dirty="0"/>
              <a:t>Third </a:t>
            </a:r>
            <a:r>
              <a:rPr lang="it-IT" altLang="it-IT" dirty="0" err="1"/>
              <a:t>level</a:t>
            </a:r>
            <a:endParaRPr lang="it-IT" altLang="it-IT" dirty="0"/>
          </a:p>
          <a:p>
            <a:pPr lvl="3"/>
            <a:r>
              <a:rPr lang="it-IT" altLang="it-IT" dirty="0" err="1"/>
              <a:t>Fourth</a:t>
            </a:r>
            <a:r>
              <a:rPr lang="it-IT" altLang="it-IT" dirty="0"/>
              <a:t> </a:t>
            </a:r>
            <a:r>
              <a:rPr lang="it-IT" altLang="it-IT" dirty="0" err="1"/>
              <a:t>level</a:t>
            </a:r>
            <a:endParaRPr lang="it-IT" altLang="it-IT" dirty="0"/>
          </a:p>
          <a:p>
            <a:pPr lvl="4"/>
            <a:r>
              <a:rPr lang="it-IT" altLang="it-IT" dirty="0" err="1"/>
              <a:t>Fifth</a:t>
            </a:r>
            <a:r>
              <a:rPr lang="it-IT" altLang="it-IT" dirty="0"/>
              <a:t> </a:t>
            </a:r>
            <a:r>
              <a:rPr lang="it-IT" altLang="it-IT" dirty="0" err="1"/>
              <a:t>level</a:t>
            </a:r>
            <a:endParaRPr lang="it-IT" altLang="it-IT" dirty="0"/>
          </a:p>
        </p:txBody>
      </p:sp>
      <p:sp>
        <p:nvSpPr>
          <p:cNvPr id="5" name="Segnaposto data 4"/>
          <p:cNvSpPr>
            <a:spLocks noGrp="1"/>
          </p:cNvSpPr>
          <p:nvPr>
            <p:ph type="dt" sz="half" idx="2"/>
          </p:nvPr>
        </p:nvSpPr>
        <p:spPr>
          <a:xfrm>
            <a:off x="7524328" y="6356350"/>
            <a:ext cx="1125488" cy="365125"/>
          </a:xfrm>
          <a:prstGeom prst="rect">
            <a:avLst/>
          </a:prstGeom>
        </p:spPr>
        <p:txBody>
          <a:bodyPr vert="horz" lIns="91440" tIns="45720" rIns="91440" bIns="45720" rtlCol="0" anchor="ctr"/>
          <a:lstStyle>
            <a:lvl1pPr algn="r">
              <a:defRPr sz="900" b="1">
                <a:solidFill>
                  <a:schemeClr val="bg1">
                    <a:lumMod val="50000"/>
                  </a:schemeClr>
                </a:solidFill>
                <a:latin typeface="Calibri" panose="020F0502020204030204" pitchFamily="34" charset="0"/>
              </a:defRPr>
            </a:lvl1pPr>
          </a:lstStyle>
          <a:p>
            <a:endParaRPr lang="it-IT" dirty="0">
              <a:solidFill>
                <a:prstClr val="white">
                  <a:lumMod val="50000"/>
                </a:prstClr>
              </a:solidFill>
            </a:endParaRPr>
          </a:p>
        </p:txBody>
      </p:sp>
      <p:sp>
        <p:nvSpPr>
          <p:cNvPr id="6" name="Segnaposto piè di pagina 5"/>
          <p:cNvSpPr>
            <a:spLocks noGrp="1"/>
          </p:cNvSpPr>
          <p:nvPr>
            <p:ph type="ftr" sz="quarter" idx="3"/>
          </p:nvPr>
        </p:nvSpPr>
        <p:spPr>
          <a:xfrm>
            <a:off x="1043608" y="6356350"/>
            <a:ext cx="6408712" cy="365125"/>
          </a:xfrm>
          <a:prstGeom prst="rect">
            <a:avLst/>
          </a:prstGeom>
        </p:spPr>
        <p:txBody>
          <a:bodyPr vert="horz" lIns="91440" tIns="45720" rIns="91440" bIns="45720" rtlCol="0" anchor="ctr"/>
          <a:lstStyle>
            <a:lvl1pPr algn="l">
              <a:defRPr sz="900" b="1">
                <a:solidFill>
                  <a:srgbClr val="94BB11"/>
                </a:solidFill>
                <a:latin typeface="Calibri" panose="020F0502020204030204" pitchFamily="34" charset="0"/>
              </a:defRPr>
            </a:lvl1pPr>
          </a:lstStyle>
          <a:p>
            <a:endParaRPr lang="it-IT" dirty="0"/>
          </a:p>
        </p:txBody>
      </p:sp>
      <p:sp>
        <p:nvSpPr>
          <p:cNvPr id="8" name="Segnaposto numero diapositiva 7"/>
          <p:cNvSpPr>
            <a:spLocks noGrp="1"/>
          </p:cNvSpPr>
          <p:nvPr>
            <p:ph type="sldNum" sz="quarter" idx="4"/>
          </p:nvPr>
        </p:nvSpPr>
        <p:spPr>
          <a:xfrm>
            <a:off x="323528" y="6356350"/>
            <a:ext cx="648072" cy="365125"/>
          </a:xfrm>
          <a:prstGeom prst="rect">
            <a:avLst/>
          </a:prstGeom>
        </p:spPr>
        <p:txBody>
          <a:bodyPr vert="horz" lIns="91440" tIns="45720" rIns="91440" bIns="45720" rtlCol="0" anchor="ctr"/>
          <a:lstStyle>
            <a:lvl1pPr algn="l">
              <a:defRPr sz="900" b="1">
                <a:solidFill>
                  <a:schemeClr val="bg1">
                    <a:lumMod val="50000"/>
                  </a:schemeClr>
                </a:solidFill>
              </a:defRPr>
            </a:lvl1p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pic>
        <p:nvPicPr>
          <p:cNvPr id="13" name="Immagin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 y="0"/>
            <a:ext cx="9143991" cy="1193090"/>
          </a:xfrm>
          <a:prstGeom prst="rect">
            <a:avLst/>
          </a:prstGeom>
        </p:spPr>
      </p:pic>
    </p:spTree>
    <p:extLst>
      <p:ext uri="{BB962C8B-B14F-4D97-AF65-F5344CB8AC3E}">
        <p14:creationId xmlns:p14="http://schemas.microsoft.com/office/powerpoint/2010/main" val="8425573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Lst>
  <p:transition spd="slow">
    <p:push dir="d"/>
  </p:transition>
  <p:hf sldNum="0" hdr="0" ftr="0" dt="0"/>
  <p:txStyles>
    <p:titleStyle>
      <a:lvl1pPr algn="r" rtl="0" eaLnBrk="0" fontAlgn="base" hangingPunct="0">
        <a:spcBef>
          <a:spcPct val="0"/>
        </a:spcBef>
        <a:spcAft>
          <a:spcPct val="0"/>
        </a:spcAft>
        <a:defRPr sz="3500" b="1" kern="1200">
          <a:solidFill>
            <a:srgbClr val="94BB11"/>
          </a:solidFill>
          <a:latin typeface="Calibri"/>
          <a:ea typeface="ＭＳ Ｐゴシック" charset="0"/>
          <a:cs typeface="Calibri"/>
        </a:defRPr>
      </a:lvl1pPr>
      <a:lvl2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2pPr>
      <a:lvl3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3pPr>
      <a:lvl4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4pPr>
      <a:lvl5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0" indent="0" algn="l" rtl="0" eaLnBrk="0" fontAlgn="base" hangingPunct="0">
        <a:spcBef>
          <a:spcPct val="20000"/>
        </a:spcBef>
        <a:spcAft>
          <a:spcPct val="0"/>
        </a:spcAft>
        <a:buFont typeface="Arial" charset="0"/>
        <a:buNone/>
        <a:defRPr sz="2200" kern="1200">
          <a:solidFill>
            <a:schemeClr val="tx1"/>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Calibri"/>
          <a:ea typeface="Arial" charset="0"/>
          <a:cs typeface="Calibri"/>
        </a:defRPr>
      </a:lvl2pPr>
      <a:lvl3pPr marL="1143000" indent="-228600" algn="l" rtl="0" eaLnBrk="0" fontAlgn="base" hangingPunct="0">
        <a:spcBef>
          <a:spcPct val="20000"/>
        </a:spcBef>
        <a:spcAft>
          <a:spcPct val="0"/>
        </a:spcAft>
        <a:buFont typeface="Arial" charset="0"/>
        <a:buChar char="•"/>
        <a:defRPr kern="1200">
          <a:solidFill>
            <a:schemeClr val="tx1"/>
          </a:solidFill>
          <a:latin typeface="Calibri"/>
          <a:ea typeface="Arial" charset="0"/>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Arial" charset="0"/>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Arial"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dirty="0">
              <a:solidFill>
                <a:prstClr val="white">
                  <a:lumMod val="50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A79E4-C17F-4C89-93DA-1CDE258D224D}" type="slidenum">
              <a:rPr lang="it-IT" smtClean="0">
                <a:solidFill>
                  <a:prstClr val="white">
                    <a:lumMod val="50000"/>
                  </a:prstClr>
                </a:solidFill>
                <a:latin typeface="Calibri"/>
              </a:rPr>
              <a:pPr/>
              <a:t>‹N›</a:t>
            </a:fld>
            <a:endParaRPr lang="it-IT">
              <a:solidFill>
                <a:prstClr val="white">
                  <a:lumMod val="50000"/>
                </a:prstClr>
              </a:solidFill>
              <a:latin typeface="Calibri"/>
            </a:endParaRPr>
          </a:p>
        </p:txBody>
      </p:sp>
      <p:pic>
        <p:nvPicPr>
          <p:cNvPr id="7" name="Immagin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 y="0"/>
            <a:ext cx="9143991" cy="1193090"/>
          </a:xfrm>
          <a:prstGeom prst="rect">
            <a:avLst/>
          </a:prstGeom>
        </p:spPr>
      </p:pic>
    </p:spTree>
    <p:extLst>
      <p:ext uri="{BB962C8B-B14F-4D97-AF65-F5344CB8AC3E}">
        <p14:creationId xmlns:p14="http://schemas.microsoft.com/office/powerpoint/2010/main" val="295288782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1" r:id="rId12"/>
    <p:sldLayoutId id="2147483905" r:id="rId13"/>
  </p:sldLayoutIdLst>
  <p:transition spd="slow">
    <p:push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alphaModFix amt="0"/>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1052737"/>
            <a:ext cx="8229600"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dirty="0"/>
              <a:t>Click to </a:t>
            </a:r>
            <a:r>
              <a:rPr lang="it-IT" altLang="it-IT" dirty="0" err="1"/>
              <a:t>edit</a:t>
            </a:r>
            <a:r>
              <a:rPr lang="it-IT" altLang="it-IT" dirty="0"/>
              <a:t> Master </a:t>
            </a:r>
            <a:r>
              <a:rPr lang="it-IT" altLang="it-IT" dirty="0" err="1"/>
              <a:t>title</a:t>
            </a:r>
            <a:r>
              <a:rPr lang="it-IT" altLang="it-IT" dirty="0"/>
              <a:t> style</a:t>
            </a:r>
          </a:p>
        </p:txBody>
      </p:sp>
      <p:sp>
        <p:nvSpPr>
          <p:cNvPr id="1027" name="Segnaposto testo 2"/>
          <p:cNvSpPr>
            <a:spLocks noGrp="1"/>
          </p:cNvSpPr>
          <p:nvPr>
            <p:ph type="body" idx="1"/>
          </p:nvPr>
        </p:nvSpPr>
        <p:spPr bwMode="auto">
          <a:xfrm>
            <a:off x="457200" y="1772816"/>
            <a:ext cx="8229600" cy="4320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dirty="0"/>
              <a:t>Click to </a:t>
            </a:r>
            <a:r>
              <a:rPr lang="it-IT" altLang="it-IT" dirty="0" err="1"/>
              <a:t>edit</a:t>
            </a:r>
            <a:r>
              <a:rPr lang="it-IT" altLang="it-IT" dirty="0"/>
              <a:t> Master text </a:t>
            </a:r>
            <a:r>
              <a:rPr lang="it-IT" altLang="it-IT" dirty="0" err="1"/>
              <a:t>styles</a:t>
            </a:r>
            <a:endParaRPr lang="it-IT" altLang="it-IT" dirty="0"/>
          </a:p>
          <a:p>
            <a:pPr lvl="1"/>
            <a:r>
              <a:rPr lang="it-IT" altLang="it-IT" dirty="0"/>
              <a:t>Second </a:t>
            </a:r>
            <a:r>
              <a:rPr lang="it-IT" altLang="it-IT" dirty="0" err="1"/>
              <a:t>level</a:t>
            </a:r>
            <a:endParaRPr lang="it-IT" altLang="it-IT" dirty="0"/>
          </a:p>
          <a:p>
            <a:pPr lvl="2"/>
            <a:r>
              <a:rPr lang="it-IT" altLang="it-IT" dirty="0"/>
              <a:t>Third </a:t>
            </a:r>
            <a:r>
              <a:rPr lang="it-IT" altLang="it-IT" dirty="0" err="1"/>
              <a:t>level</a:t>
            </a:r>
            <a:endParaRPr lang="it-IT" altLang="it-IT" dirty="0"/>
          </a:p>
          <a:p>
            <a:pPr lvl="3"/>
            <a:r>
              <a:rPr lang="it-IT" altLang="it-IT" dirty="0" err="1"/>
              <a:t>Fourth</a:t>
            </a:r>
            <a:r>
              <a:rPr lang="it-IT" altLang="it-IT" dirty="0"/>
              <a:t> </a:t>
            </a:r>
            <a:r>
              <a:rPr lang="it-IT" altLang="it-IT" dirty="0" err="1"/>
              <a:t>level</a:t>
            </a:r>
            <a:endParaRPr lang="it-IT" altLang="it-IT" dirty="0"/>
          </a:p>
          <a:p>
            <a:pPr lvl="4"/>
            <a:r>
              <a:rPr lang="it-IT" altLang="it-IT" dirty="0" err="1"/>
              <a:t>Fifth</a:t>
            </a:r>
            <a:r>
              <a:rPr lang="it-IT" altLang="it-IT" dirty="0"/>
              <a:t> </a:t>
            </a:r>
            <a:r>
              <a:rPr lang="it-IT" altLang="it-IT" dirty="0" err="1"/>
              <a:t>level</a:t>
            </a:r>
            <a:endParaRPr lang="it-IT" altLang="it-IT" dirty="0"/>
          </a:p>
        </p:txBody>
      </p:sp>
      <p:sp>
        <p:nvSpPr>
          <p:cNvPr id="5" name="Segnaposto data 4"/>
          <p:cNvSpPr>
            <a:spLocks noGrp="1"/>
          </p:cNvSpPr>
          <p:nvPr>
            <p:ph type="dt" sz="half" idx="2"/>
          </p:nvPr>
        </p:nvSpPr>
        <p:spPr>
          <a:xfrm>
            <a:off x="7524328" y="6356350"/>
            <a:ext cx="1125488" cy="365125"/>
          </a:xfrm>
          <a:prstGeom prst="rect">
            <a:avLst/>
          </a:prstGeom>
        </p:spPr>
        <p:txBody>
          <a:bodyPr vert="horz" lIns="91440" tIns="45720" rIns="91440" bIns="45720" rtlCol="0" anchor="ctr"/>
          <a:lstStyle>
            <a:lvl1pPr algn="r">
              <a:defRPr sz="900" b="1">
                <a:solidFill>
                  <a:schemeClr val="bg1">
                    <a:lumMod val="50000"/>
                  </a:schemeClr>
                </a:solidFill>
                <a:latin typeface="Calibri" panose="020F0502020204030204" pitchFamily="34" charset="0"/>
              </a:defRPr>
            </a:lvl1pPr>
          </a:lstStyle>
          <a:p>
            <a:endParaRPr lang="it-IT" dirty="0">
              <a:solidFill>
                <a:prstClr val="white">
                  <a:lumMod val="50000"/>
                </a:prstClr>
              </a:solidFill>
            </a:endParaRPr>
          </a:p>
        </p:txBody>
      </p:sp>
      <p:sp>
        <p:nvSpPr>
          <p:cNvPr id="6" name="Segnaposto piè di pagina 5"/>
          <p:cNvSpPr>
            <a:spLocks noGrp="1"/>
          </p:cNvSpPr>
          <p:nvPr>
            <p:ph type="ftr" sz="quarter" idx="3"/>
          </p:nvPr>
        </p:nvSpPr>
        <p:spPr>
          <a:xfrm>
            <a:off x="1043608" y="6356350"/>
            <a:ext cx="6408712" cy="365125"/>
          </a:xfrm>
          <a:prstGeom prst="rect">
            <a:avLst/>
          </a:prstGeom>
        </p:spPr>
        <p:txBody>
          <a:bodyPr vert="horz" lIns="91440" tIns="45720" rIns="91440" bIns="45720" rtlCol="0" anchor="ctr"/>
          <a:lstStyle>
            <a:lvl1pPr algn="l">
              <a:defRPr sz="900" b="1">
                <a:solidFill>
                  <a:srgbClr val="94BB11"/>
                </a:solidFill>
                <a:latin typeface="Calibri" panose="020F0502020204030204" pitchFamily="34" charset="0"/>
              </a:defRPr>
            </a:lvl1pPr>
          </a:lstStyle>
          <a:p>
            <a:endParaRPr lang="it-IT" dirty="0"/>
          </a:p>
        </p:txBody>
      </p:sp>
      <p:sp>
        <p:nvSpPr>
          <p:cNvPr id="8" name="Segnaposto numero diapositiva 7"/>
          <p:cNvSpPr>
            <a:spLocks noGrp="1"/>
          </p:cNvSpPr>
          <p:nvPr>
            <p:ph type="sldNum" sz="quarter" idx="4"/>
          </p:nvPr>
        </p:nvSpPr>
        <p:spPr>
          <a:xfrm>
            <a:off x="323528" y="6356350"/>
            <a:ext cx="648072" cy="365125"/>
          </a:xfrm>
          <a:prstGeom prst="rect">
            <a:avLst/>
          </a:prstGeom>
        </p:spPr>
        <p:txBody>
          <a:bodyPr vert="horz" lIns="91440" tIns="45720" rIns="91440" bIns="45720" rtlCol="0" anchor="ctr"/>
          <a:lstStyle>
            <a:lvl1pPr algn="l">
              <a:defRPr sz="900" b="1">
                <a:solidFill>
                  <a:schemeClr val="bg1">
                    <a:lumMod val="50000"/>
                  </a:schemeClr>
                </a:solidFill>
              </a:defRPr>
            </a:lvl1p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pic>
        <p:nvPicPr>
          <p:cNvPr id="13" name="Immagin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 y="0"/>
            <a:ext cx="9143991" cy="1193090"/>
          </a:xfrm>
          <a:prstGeom prst="rect">
            <a:avLst/>
          </a:prstGeom>
        </p:spPr>
      </p:pic>
    </p:spTree>
    <p:extLst>
      <p:ext uri="{BB962C8B-B14F-4D97-AF65-F5344CB8AC3E}">
        <p14:creationId xmlns:p14="http://schemas.microsoft.com/office/powerpoint/2010/main" val="34307990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Lst>
  <p:transition spd="slow">
    <p:push dir="d"/>
  </p:transition>
  <p:hf hdr="0" ftr="0" dt="0"/>
  <p:txStyles>
    <p:titleStyle>
      <a:lvl1pPr algn="r" rtl="0" eaLnBrk="0" fontAlgn="base" hangingPunct="0">
        <a:spcBef>
          <a:spcPct val="0"/>
        </a:spcBef>
        <a:spcAft>
          <a:spcPct val="0"/>
        </a:spcAft>
        <a:defRPr sz="3500" b="1" kern="1200">
          <a:solidFill>
            <a:srgbClr val="94BB11"/>
          </a:solidFill>
          <a:latin typeface="Calibri"/>
          <a:ea typeface="ＭＳ Ｐゴシック" charset="0"/>
          <a:cs typeface="Calibri"/>
        </a:defRPr>
      </a:lvl1pPr>
      <a:lvl2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2pPr>
      <a:lvl3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3pPr>
      <a:lvl4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4pPr>
      <a:lvl5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0" indent="0" algn="l" rtl="0" eaLnBrk="0" fontAlgn="base" hangingPunct="0">
        <a:spcBef>
          <a:spcPct val="20000"/>
        </a:spcBef>
        <a:spcAft>
          <a:spcPct val="0"/>
        </a:spcAft>
        <a:buFont typeface="Arial" charset="0"/>
        <a:buNone/>
        <a:defRPr sz="2200" kern="1200">
          <a:solidFill>
            <a:schemeClr val="tx1"/>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Calibri"/>
          <a:ea typeface="Arial" charset="0"/>
          <a:cs typeface="Calibri"/>
        </a:defRPr>
      </a:lvl2pPr>
      <a:lvl3pPr marL="1143000" indent="-228600" algn="l" rtl="0" eaLnBrk="0" fontAlgn="base" hangingPunct="0">
        <a:spcBef>
          <a:spcPct val="20000"/>
        </a:spcBef>
        <a:spcAft>
          <a:spcPct val="0"/>
        </a:spcAft>
        <a:buFont typeface="Arial" charset="0"/>
        <a:buChar char="•"/>
        <a:defRPr kern="1200">
          <a:solidFill>
            <a:schemeClr val="tx1"/>
          </a:solidFill>
          <a:latin typeface="Calibri"/>
          <a:ea typeface="Arial" charset="0"/>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Arial" charset="0"/>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Arial"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alphaModFix amt="0"/>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1052737"/>
            <a:ext cx="8229600"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dirty="0"/>
              <a:t>Click to </a:t>
            </a:r>
            <a:r>
              <a:rPr lang="it-IT" altLang="it-IT" dirty="0" err="1"/>
              <a:t>edit</a:t>
            </a:r>
            <a:r>
              <a:rPr lang="it-IT" altLang="it-IT" dirty="0"/>
              <a:t> Master </a:t>
            </a:r>
            <a:r>
              <a:rPr lang="it-IT" altLang="it-IT" dirty="0" err="1"/>
              <a:t>title</a:t>
            </a:r>
            <a:r>
              <a:rPr lang="it-IT" altLang="it-IT" dirty="0"/>
              <a:t> style</a:t>
            </a:r>
          </a:p>
        </p:txBody>
      </p:sp>
      <p:sp>
        <p:nvSpPr>
          <p:cNvPr id="1027" name="Segnaposto testo 2"/>
          <p:cNvSpPr>
            <a:spLocks noGrp="1"/>
          </p:cNvSpPr>
          <p:nvPr>
            <p:ph type="body" idx="1"/>
          </p:nvPr>
        </p:nvSpPr>
        <p:spPr bwMode="auto">
          <a:xfrm>
            <a:off x="457200" y="1772816"/>
            <a:ext cx="8229600" cy="4320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dirty="0"/>
              <a:t>Click to </a:t>
            </a:r>
            <a:r>
              <a:rPr lang="it-IT" altLang="it-IT" dirty="0" err="1"/>
              <a:t>edit</a:t>
            </a:r>
            <a:r>
              <a:rPr lang="it-IT" altLang="it-IT" dirty="0"/>
              <a:t> Master text </a:t>
            </a:r>
            <a:r>
              <a:rPr lang="it-IT" altLang="it-IT" dirty="0" err="1"/>
              <a:t>styles</a:t>
            </a:r>
            <a:endParaRPr lang="it-IT" altLang="it-IT" dirty="0"/>
          </a:p>
          <a:p>
            <a:pPr lvl="1"/>
            <a:r>
              <a:rPr lang="it-IT" altLang="it-IT" dirty="0"/>
              <a:t>Second </a:t>
            </a:r>
            <a:r>
              <a:rPr lang="it-IT" altLang="it-IT" dirty="0" err="1"/>
              <a:t>level</a:t>
            </a:r>
            <a:endParaRPr lang="it-IT" altLang="it-IT" dirty="0"/>
          </a:p>
          <a:p>
            <a:pPr lvl="2"/>
            <a:r>
              <a:rPr lang="it-IT" altLang="it-IT" dirty="0"/>
              <a:t>Third </a:t>
            </a:r>
            <a:r>
              <a:rPr lang="it-IT" altLang="it-IT" dirty="0" err="1"/>
              <a:t>level</a:t>
            </a:r>
            <a:endParaRPr lang="it-IT" altLang="it-IT" dirty="0"/>
          </a:p>
          <a:p>
            <a:pPr lvl="3"/>
            <a:r>
              <a:rPr lang="it-IT" altLang="it-IT" dirty="0" err="1"/>
              <a:t>Fourth</a:t>
            </a:r>
            <a:r>
              <a:rPr lang="it-IT" altLang="it-IT" dirty="0"/>
              <a:t> </a:t>
            </a:r>
            <a:r>
              <a:rPr lang="it-IT" altLang="it-IT" dirty="0" err="1"/>
              <a:t>level</a:t>
            </a:r>
            <a:endParaRPr lang="it-IT" altLang="it-IT" dirty="0"/>
          </a:p>
          <a:p>
            <a:pPr lvl="4"/>
            <a:r>
              <a:rPr lang="it-IT" altLang="it-IT" dirty="0" err="1"/>
              <a:t>Fifth</a:t>
            </a:r>
            <a:r>
              <a:rPr lang="it-IT" altLang="it-IT" dirty="0"/>
              <a:t> </a:t>
            </a:r>
            <a:r>
              <a:rPr lang="it-IT" altLang="it-IT" dirty="0" err="1"/>
              <a:t>level</a:t>
            </a:r>
            <a:endParaRPr lang="it-IT" altLang="it-IT" dirty="0"/>
          </a:p>
        </p:txBody>
      </p:sp>
      <p:sp>
        <p:nvSpPr>
          <p:cNvPr id="5" name="Segnaposto data 4"/>
          <p:cNvSpPr>
            <a:spLocks noGrp="1"/>
          </p:cNvSpPr>
          <p:nvPr>
            <p:ph type="dt" sz="half" idx="2"/>
          </p:nvPr>
        </p:nvSpPr>
        <p:spPr>
          <a:xfrm>
            <a:off x="7524328" y="6356350"/>
            <a:ext cx="1125488" cy="365125"/>
          </a:xfrm>
          <a:prstGeom prst="rect">
            <a:avLst/>
          </a:prstGeom>
        </p:spPr>
        <p:txBody>
          <a:bodyPr vert="horz" lIns="91440" tIns="45720" rIns="91440" bIns="45720" rtlCol="0" anchor="ctr"/>
          <a:lstStyle>
            <a:lvl1pPr algn="r">
              <a:defRPr sz="900" b="1">
                <a:solidFill>
                  <a:schemeClr val="bg1">
                    <a:lumMod val="50000"/>
                  </a:schemeClr>
                </a:solidFill>
                <a:latin typeface="Calibri" panose="020F0502020204030204" pitchFamily="34" charset="0"/>
              </a:defRPr>
            </a:lvl1pPr>
          </a:lstStyle>
          <a:p>
            <a:endParaRPr lang="it-IT" dirty="0">
              <a:solidFill>
                <a:prstClr val="white">
                  <a:lumMod val="50000"/>
                </a:prstClr>
              </a:solidFill>
            </a:endParaRPr>
          </a:p>
        </p:txBody>
      </p:sp>
      <p:sp>
        <p:nvSpPr>
          <p:cNvPr id="6" name="Segnaposto piè di pagina 5"/>
          <p:cNvSpPr>
            <a:spLocks noGrp="1"/>
          </p:cNvSpPr>
          <p:nvPr>
            <p:ph type="ftr" sz="quarter" idx="3"/>
          </p:nvPr>
        </p:nvSpPr>
        <p:spPr>
          <a:xfrm>
            <a:off x="1043608" y="6356350"/>
            <a:ext cx="6408712" cy="365125"/>
          </a:xfrm>
          <a:prstGeom prst="rect">
            <a:avLst/>
          </a:prstGeom>
        </p:spPr>
        <p:txBody>
          <a:bodyPr vert="horz" lIns="91440" tIns="45720" rIns="91440" bIns="45720" rtlCol="0" anchor="ctr"/>
          <a:lstStyle>
            <a:lvl1pPr algn="l">
              <a:defRPr sz="900" b="1">
                <a:solidFill>
                  <a:srgbClr val="94BB11"/>
                </a:solidFill>
                <a:latin typeface="Calibri" panose="020F0502020204030204" pitchFamily="34" charset="0"/>
              </a:defRPr>
            </a:lvl1pPr>
          </a:lstStyle>
          <a:p>
            <a:endParaRPr lang="it-IT" dirty="0"/>
          </a:p>
        </p:txBody>
      </p:sp>
      <p:sp>
        <p:nvSpPr>
          <p:cNvPr id="8" name="Segnaposto numero diapositiva 7"/>
          <p:cNvSpPr>
            <a:spLocks noGrp="1"/>
          </p:cNvSpPr>
          <p:nvPr>
            <p:ph type="sldNum" sz="quarter" idx="4"/>
          </p:nvPr>
        </p:nvSpPr>
        <p:spPr>
          <a:xfrm>
            <a:off x="323528" y="6356350"/>
            <a:ext cx="648072" cy="365125"/>
          </a:xfrm>
          <a:prstGeom prst="rect">
            <a:avLst/>
          </a:prstGeom>
        </p:spPr>
        <p:txBody>
          <a:bodyPr vert="horz" lIns="91440" tIns="45720" rIns="91440" bIns="45720" rtlCol="0" anchor="ctr"/>
          <a:lstStyle>
            <a:lvl1pPr algn="l">
              <a:defRPr sz="900" b="1">
                <a:solidFill>
                  <a:schemeClr val="bg1">
                    <a:lumMod val="50000"/>
                  </a:schemeClr>
                </a:solidFill>
              </a:defRPr>
            </a:lvl1pPr>
          </a:lstStyle>
          <a:p>
            <a:fld id="{8D6A79E4-C17F-4C89-93DA-1CDE258D224D}" type="slidenum">
              <a:rPr lang="it-IT" smtClean="0">
                <a:solidFill>
                  <a:prstClr val="white">
                    <a:lumMod val="50000"/>
                  </a:prstClr>
                </a:solidFill>
              </a:rPr>
              <a:pPr/>
              <a:t>‹N›</a:t>
            </a:fld>
            <a:endParaRPr lang="it-IT">
              <a:solidFill>
                <a:prstClr val="white">
                  <a:lumMod val="50000"/>
                </a:prstClr>
              </a:solidFill>
            </a:endParaRPr>
          </a:p>
        </p:txBody>
      </p:sp>
      <p:pic>
        <p:nvPicPr>
          <p:cNvPr id="13" name="Immagin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 y="0"/>
            <a:ext cx="9143991" cy="1193090"/>
          </a:xfrm>
          <a:prstGeom prst="rect">
            <a:avLst/>
          </a:prstGeom>
        </p:spPr>
      </p:pic>
    </p:spTree>
    <p:extLst>
      <p:ext uri="{BB962C8B-B14F-4D97-AF65-F5344CB8AC3E}">
        <p14:creationId xmlns:p14="http://schemas.microsoft.com/office/powerpoint/2010/main" val="2511077780"/>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Lst>
  <p:transition spd="slow">
    <p:push dir="d"/>
  </p:transition>
  <p:hf sldNum="0" hdr="0" ftr="0" dt="0"/>
  <p:txStyles>
    <p:titleStyle>
      <a:lvl1pPr algn="r" rtl="0" eaLnBrk="0" fontAlgn="base" hangingPunct="0">
        <a:spcBef>
          <a:spcPct val="0"/>
        </a:spcBef>
        <a:spcAft>
          <a:spcPct val="0"/>
        </a:spcAft>
        <a:defRPr sz="3500" b="1" kern="1200">
          <a:solidFill>
            <a:srgbClr val="94BB11"/>
          </a:solidFill>
          <a:latin typeface="Calibri"/>
          <a:ea typeface="ＭＳ Ｐゴシック" charset="0"/>
          <a:cs typeface="Calibri"/>
        </a:defRPr>
      </a:lvl1pPr>
      <a:lvl2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2pPr>
      <a:lvl3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3pPr>
      <a:lvl4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4pPr>
      <a:lvl5pPr algn="r" rtl="0" eaLnBrk="0" fontAlgn="base" hangingPunct="0">
        <a:spcBef>
          <a:spcPct val="0"/>
        </a:spcBef>
        <a:spcAft>
          <a:spcPct val="0"/>
        </a:spcAft>
        <a:defRPr sz="2800" b="1">
          <a:solidFill>
            <a:srgbClr val="0091C6"/>
          </a:solidFill>
          <a:latin typeface="Arial" charset="0"/>
          <a:ea typeface="ＭＳ Ｐゴシック"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0" indent="0" algn="l" rtl="0" eaLnBrk="0" fontAlgn="base" hangingPunct="0">
        <a:spcBef>
          <a:spcPct val="20000"/>
        </a:spcBef>
        <a:spcAft>
          <a:spcPct val="0"/>
        </a:spcAft>
        <a:buFont typeface="Arial" charset="0"/>
        <a:buNone/>
        <a:defRPr sz="2200" kern="1200">
          <a:solidFill>
            <a:schemeClr val="tx1"/>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Calibri"/>
          <a:ea typeface="Arial" charset="0"/>
          <a:cs typeface="Calibri"/>
        </a:defRPr>
      </a:lvl2pPr>
      <a:lvl3pPr marL="1143000" indent="-228600" algn="l" rtl="0" eaLnBrk="0" fontAlgn="base" hangingPunct="0">
        <a:spcBef>
          <a:spcPct val="20000"/>
        </a:spcBef>
        <a:spcAft>
          <a:spcPct val="0"/>
        </a:spcAft>
        <a:buFont typeface="Arial" charset="0"/>
        <a:buChar char="•"/>
        <a:defRPr kern="1200">
          <a:solidFill>
            <a:schemeClr val="tx1"/>
          </a:solidFill>
          <a:latin typeface="Calibri"/>
          <a:ea typeface="Arial" charset="0"/>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Arial" charset="0"/>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Arial"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dirty="0">
              <a:solidFill>
                <a:prstClr val="white">
                  <a:lumMod val="50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A79E4-C17F-4C89-93DA-1CDE258D224D}" type="slidenum">
              <a:rPr lang="it-IT" smtClean="0">
                <a:solidFill>
                  <a:prstClr val="white">
                    <a:lumMod val="50000"/>
                  </a:prstClr>
                </a:solidFill>
                <a:latin typeface="Calibri"/>
              </a:rPr>
              <a:pPr/>
              <a:t>‹N›</a:t>
            </a:fld>
            <a:endParaRPr lang="it-IT">
              <a:solidFill>
                <a:prstClr val="white">
                  <a:lumMod val="50000"/>
                </a:prstClr>
              </a:solidFill>
              <a:latin typeface="Calibri"/>
            </a:endParaRPr>
          </a:p>
        </p:txBody>
      </p:sp>
      <p:pic>
        <p:nvPicPr>
          <p:cNvPr id="7" name="Immagin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 y="0"/>
            <a:ext cx="9143991" cy="1193090"/>
          </a:xfrm>
          <a:prstGeom prst="rect">
            <a:avLst/>
          </a:prstGeom>
        </p:spPr>
      </p:pic>
    </p:spTree>
    <p:extLst>
      <p:ext uri="{BB962C8B-B14F-4D97-AF65-F5344CB8AC3E}">
        <p14:creationId xmlns:p14="http://schemas.microsoft.com/office/powerpoint/2010/main" val="127485969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Lst>
  <p:transition spd="slow">
    <p:push dir="d"/>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hyperlink" Target="http://www.agricoltura.regione.basilicata.it/" TargetMode="Externa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xml"/><Relationship Id="rId7" Type="http://schemas.openxmlformats.org/officeDocument/2006/relationships/image" Target="../media/image2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1.jpeg"/><Relationship Id="rId5" Type="http://schemas.openxmlformats.org/officeDocument/2006/relationships/slideLayout" Target="../slideLayouts/slideLayout34.xml"/><Relationship Id="rId4" Type="http://schemas.openxmlformats.org/officeDocument/2006/relationships/tags" Target="../tags/tag4.xm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hyperlink" Target="Implementation+report_2014IT06RDRP017_2017_0_it_12giugno2018.pdf" TargetMode="External"/><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4.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www.europa.basilicata.it/feasr"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01" y="1938969"/>
            <a:ext cx="2965423" cy="348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4269236" y="1783880"/>
            <a:ext cx="464253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457200" eaLnBrk="1" fontAlgn="auto" hangingPunct="1">
              <a:spcBef>
                <a:spcPts val="0"/>
              </a:spcBef>
              <a:spcAft>
                <a:spcPts val="0"/>
              </a:spcAft>
            </a:pPr>
            <a:r>
              <a:rPr lang="it-IT" altLang="it-IT" b="1" dirty="0" smtClean="0">
                <a:solidFill>
                  <a:prstClr val="white"/>
                </a:solidFill>
                <a:latin typeface="Calibri"/>
              </a:rPr>
              <a:t>V </a:t>
            </a:r>
            <a:r>
              <a:rPr lang="it-IT" altLang="it-IT" b="1" dirty="0">
                <a:solidFill>
                  <a:prstClr val="white"/>
                </a:solidFill>
                <a:latin typeface="Calibri"/>
              </a:rPr>
              <a:t>COMITATO DI SORVEGLIANZA</a:t>
            </a:r>
          </a:p>
          <a:p>
            <a:pPr algn="r" defTabSz="457200" eaLnBrk="1" fontAlgn="auto" hangingPunct="1">
              <a:spcBef>
                <a:spcPts val="0"/>
              </a:spcBef>
              <a:spcAft>
                <a:spcPts val="0"/>
              </a:spcAft>
            </a:pPr>
            <a:r>
              <a:rPr lang="it-IT" altLang="it-IT" b="1" dirty="0">
                <a:solidFill>
                  <a:prstClr val="white"/>
                </a:solidFill>
                <a:latin typeface="Calibri"/>
              </a:rPr>
              <a:t>PSR FEASR BASILICATA</a:t>
            </a:r>
          </a:p>
          <a:p>
            <a:pPr algn="r" defTabSz="457200" eaLnBrk="1" fontAlgn="auto" hangingPunct="1">
              <a:spcBef>
                <a:spcPts val="0"/>
              </a:spcBef>
              <a:spcAft>
                <a:spcPts val="0"/>
              </a:spcAft>
            </a:pPr>
            <a:r>
              <a:rPr lang="it-IT" altLang="it-IT" b="1" dirty="0">
                <a:solidFill>
                  <a:prstClr val="white"/>
                </a:solidFill>
                <a:latin typeface="Calibri"/>
              </a:rPr>
              <a:t>2014|2020</a:t>
            </a:r>
          </a:p>
          <a:p>
            <a:pPr algn="r" defTabSz="457200" eaLnBrk="1" fontAlgn="auto" hangingPunct="1">
              <a:spcBef>
                <a:spcPts val="0"/>
              </a:spcBef>
              <a:spcAft>
                <a:spcPts val="0"/>
              </a:spcAft>
            </a:pPr>
            <a:endParaRPr lang="it-IT" altLang="it-IT" b="1" dirty="0">
              <a:solidFill>
                <a:prstClr val="white"/>
              </a:solidFill>
              <a:latin typeface="Calibri"/>
            </a:endParaRPr>
          </a:p>
          <a:p>
            <a:pPr algn="r" defTabSz="457200" eaLnBrk="1" fontAlgn="auto" hangingPunct="1">
              <a:spcBef>
                <a:spcPts val="0"/>
              </a:spcBef>
              <a:spcAft>
                <a:spcPts val="0"/>
              </a:spcAft>
            </a:pPr>
            <a:endParaRPr lang="it-IT" altLang="it-IT" b="1" dirty="0">
              <a:solidFill>
                <a:prstClr val="white"/>
              </a:solidFill>
              <a:latin typeface="Calibri"/>
            </a:endParaRPr>
          </a:p>
          <a:p>
            <a:pPr algn="r" defTabSz="457200" eaLnBrk="1" fontAlgn="auto" hangingPunct="1">
              <a:spcBef>
                <a:spcPts val="0"/>
              </a:spcBef>
              <a:spcAft>
                <a:spcPts val="0"/>
              </a:spcAft>
            </a:pPr>
            <a:endParaRPr lang="it-IT" altLang="it-IT" b="1" dirty="0">
              <a:solidFill>
                <a:prstClr val="white"/>
              </a:solidFill>
              <a:latin typeface="Calibri"/>
            </a:endParaRPr>
          </a:p>
          <a:p>
            <a:pPr algn="r" defTabSz="457200" eaLnBrk="1" fontAlgn="auto" hangingPunct="1">
              <a:spcBef>
                <a:spcPts val="0"/>
              </a:spcBef>
              <a:spcAft>
                <a:spcPts val="0"/>
              </a:spcAft>
            </a:pPr>
            <a:r>
              <a:rPr lang="it-IT" altLang="it-IT" b="1" dirty="0">
                <a:solidFill>
                  <a:prstClr val="white"/>
                </a:solidFill>
                <a:latin typeface="Calibri"/>
              </a:rPr>
              <a:t>Rocco Vittorio Restaino</a:t>
            </a:r>
          </a:p>
          <a:p>
            <a:pPr algn="r" defTabSz="457200" eaLnBrk="1" fontAlgn="auto" hangingPunct="1">
              <a:spcBef>
                <a:spcPts val="0"/>
              </a:spcBef>
              <a:spcAft>
                <a:spcPts val="0"/>
              </a:spcAft>
            </a:pPr>
            <a:r>
              <a:rPr lang="it-IT" altLang="it-IT" b="1" dirty="0">
                <a:solidFill>
                  <a:prstClr val="white"/>
                </a:solidFill>
                <a:latin typeface="Calibri"/>
              </a:rPr>
              <a:t>Autorità di Gestione</a:t>
            </a:r>
          </a:p>
          <a:p>
            <a:pPr algn="r" defTabSz="457200" eaLnBrk="1" fontAlgn="auto" hangingPunct="1">
              <a:spcBef>
                <a:spcPts val="0"/>
              </a:spcBef>
              <a:spcAft>
                <a:spcPts val="0"/>
              </a:spcAft>
            </a:pPr>
            <a:r>
              <a:rPr lang="it-IT" altLang="it-IT" b="1" dirty="0">
                <a:solidFill>
                  <a:prstClr val="white"/>
                </a:solidFill>
                <a:latin typeface="Calibri"/>
              </a:rPr>
              <a:t>PSR FEASR BASILICATA 2014-2020</a:t>
            </a:r>
          </a:p>
        </p:txBody>
      </p:sp>
      <p:sp>
        <p:nvSpPr>
          <p:cNvPr id="8" name="Rettangolo 7"/>
          <p:cNvSpPr/>
          <p:nvPr/>
        </p:nvSpPr>
        <p:spPr>
          <a:xfrm>
            <a:off x="0" y="6196933"/>
            <a:ext cx="4572000" cy="584775"/>
          </a:xfrm>
          <a:prstGeom prst="rect">
            <a:avLst/>
          </a:prstGeom>
        </p:spPr>
        <p:txBody>
          <a:bodyPr>
            <a:spAutoFit/>
          </a:bodyPr>
          <a:lstStyle/>
          <a:p>
            <a:pPr defTabSz="457200" fontAlgn="auto">
              <a:spcBef>
                <a:spcPts val="0"/>
              </a:spcBef>
              <a:spcAft>
                <a:spcPts val="0"/>
              </a:spcAft>
            </a:pPr>
            <a:r>
              <a:rPr lang="it-IT" altLang="it-IT" sz="1600" b="1" dirty="0" smtClean="0">
                <a:solidFill>
                  <a:prstClr val="black"/>
                </a:solidFill>
                <a:latin typeface="Calibri" panose="020F0502020204030204" pitchFamily="34" charset="0"/>
              </a:rPr>
              <a:t>MIGLIONICO, CASTELLO DEL MALCONSIGLIO</a:t>
            </a:r>
            <a:endParaRPr lang="it-IT" altLang="it-IT" sz="1600" b="1" dirty="0">
              <a:solidFill>
                <a:prstClr val="black"/>
              </a:solidFill>
              <a:latin typeface="Calibri" panose="020F0502020204030204" pitchFamily="34" charset="0"/>
            </a:endParaRPr>
          </a:p>
          <a:p>
            <a:pPr defTabSz="457200" fontAlgn="auto">
              <a:spcBef>
                <a:spcPts val="0"/>
              </a:spcBef>
              <a:spcAft>
                <a:spcPts val="0"/>
              </a:spcAft>
            </a:pPr>
            <a:r>
              <a:rPr lang="it-IT" altLang="it-IT" sz="1600" b="1" dirty="0" smtClean="0">
                <a:solidFill>
                  <a:prstClr val="black"/>
                </a:solidFill>
                <a:latin typeface="Calibri" panose="020F0502020204030204" pitchFamily="34" charset="0"/>
              </a:rPr>
              <a:t>19 </a:t>
            </a:r>
            <a:r>
              <a:rPr lang="it-IT" altLang="it-IT" sz="1600" b="1" dirty="0">
                <a:solidFill>
                  <a:prstClr val="black"/>
                </a:solidFill>
                <a:latin typeface="Calibri" panose="020F0502020204030204" pitchFamily="34" charset="0"/>
              </a:rPr>
              <a:t>GIUGNO </a:t>
            </a:r>
            <a:r>
              <a:rPr lang="it-IT" altLang="it-IT" sz="1600" b="1" dirty="0" smtClean="0">
                <a:solidFill>
                  <a:prstClr val="black"/>
                </a:solidFill>
                <a:latin typeface="Calibri" panose="020F0502020204030204" pitchFamily="34" charset="0"/>
              </a:rPr>
              <a:t>2019</a:t>
            </a:r>
            <a:endParaRPr lang="it-IT" altLang="it-IT" sz="1600"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3060666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19550" y="3254625"/>
            <a:ext cx="1104900" cy="657225"/>
          </a:xfrm>
          <a:prstGeom prst="rect">
            <a:avLst/>
          </a:prstGeom>
        </p:spPr>
      </p:pic>
      <p:sp>
        <p:nvSpPr>
          <p:cNvPr id="11" name="Text Box 5"/>
          <p:cNvSpPr txBox="1">
            <a:spLocks noChangeArrowheads="1"/>
          </p:cNvSpPr>
          <p:nvPr/>
        </p:nvSpPr>
        <p:spPr bwMode="auto">
          <a:xfrm>
            <a:off x="215516" y="1196752"/>
            <a:ext cx="8712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457200" eaLnBrk="1" fontAlgn="auto" hangingPunct="1">
              <a:spcBef>
                <a:spcPts val="0"/>
              </a:spcBef>
              <a:spcAft>
                <a:spcPts val="0"/>
              </a:spcAft>
            </a:pPr>
            <a:r>
              <a:rPr lang="it-IT" b="1" dirty="0" smtClean="0">
                <a:solidFill>
                  <a:srgbClr val="006600"/>
                </a:solidFill>
                <a:latin typeface="Calibri"/>
              </a:rPr>
              <a:t>PAGAMENTI </a:t>
            </a:r>
            <a:r>
              <a:rPr lang="it-IT" b="1" dirty="0">
                <a:solidFill>
                  <a:srgbClr val="006600"/>
                </a:solidFill>
                <a:latin typeface="Calibri"/>
              </a:rPr>
              <a:t>PER FOCUS </a:t>
            </a:r>
            <a:r>
              <a:rPr lang="it-IT" b="1" dirty="0" smtClean="0">
                <a:solidFill>
                  <a:srgbClr val="006600"/>
                </a:solidFill>
                <a:latin typeface="Calibri"/>
              </a:rPr>
              <a:t>AREA</a:t>
            </a:r>
            <a:endParaRPr lang="it-IT" b="1" dirty="0">
              <a:solidFill>
                <a:srgbClr val="006600"/>
              </a:solidFill>
              <a:latin typeface="Calibri"/>
            </a:endParaRPr>
          </a:p>
        </p:txBody>
      </p:sp>
      <p:pic>
        <p:nvPicPr>
          <p:cNvPr id="9" name="Picture 3"/>
          <p:cNvPicPr>
            <a:picLocks noChangeAspect="1" noChangeArrowheads="1"/>
          </p:cNvPicPr>
          <p:nvPr/>
        </p:nvPicPr>
        <p:blipFill>
          <a:blip r:embed="rId3" cstate="print"/>
          <a:srcRect/>
          <a:stretch>
            <a:fillRect/>
          </a:stretch>
        </p:blipFill>
        <p:spPr bwMode="auto">
          <a:xfrm>
            <a:off x="179512" y="1628800"/>
            <a:ext cx="8737798" cy="4818046"/>
          </a:xfrm>
          <a:prstGeom prst="rect">
            <a:avLst/>
          </a:prstGeom>
          <a:noFill/>
        </p:spPr>
      </p:pic>
    </p:spTree>
    <p:extLst>
      <p:ext uri="{BB962C8B-B14F-4D97-AF65-F5344CB8AC3E}">
        <p14:creationId xmlns:p14="http://schemas.microsoft.com/office/powerpoint/2010/main" val="2933213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19550" y="3254625"/>
            <a:ext cx="1104900" cy="657225"/>
          </a:xfrm>
          <a:prstGeom prst="rect">
            <a:avLst/>
          </a:prstGeom>
        </p:spPr>
      </p:pic>
      <p:sp>
        <p:nvSpPr>
          <p:cNvPr id="8" name="Text Box 5"/>
          <p:cNvSpPr txBox="1">
            <a:spLocks noChangeArrowheads="1"/>
          </p:cNvSpPr>
          <p:nvPr/>
        </p:nvSpPr>
        <p:spPr bwMode="auto">
          <a:xfrm>
            <a:off x="232700" y="1293439"/>
            <a:ext cx="8587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457200" eaLnBrk="1" fontAlgn="auto" hangingPunct="1">
              <a:spcBef>
                <a:spcPts val="0"/>
              </a:spcBef>
              <a:spcAft>
                <a:spcPts val="0"/>
              </a:spcAft>
            </a:pPr>
            <a:r>
              <a:rPr lang="it-IT" b="1" dirty="0">
                <a:solidFill>
                  <a:srgbClr val="006600"/>
                </a:solidFill>
                <a:latin typeface="Calibri"/>
              </a:rPr>
              <a:t>TARGET FEASR - REGOLA </a:t>
            </a:r>
            <a:r>
              <a:rPr lang="it-IT" b="1" dirty="0" smtClean="0">
                <a:solidFill>
                  <a:srgbClr val="006600"/>
                </a:solidFill>
                <a:latin typeface="Calibri"/>
              </a:rPr>
              <a:t>N+3 – RISCHIO DISIMPEGNO</a:t>
            </a:r>
            <a:endParaRPr lang="it-IT" b="1" dirty="0">
              <a:solidFill>
                <a:srgbClr val="006600"/>
              </a:solidFill>
              <a:latin typeface="Calibri"/>
            </a:endParaRPr>
          </a:p>
        </p:txBody>
      </p:sp>
      <p:pic>
        <p:nvPicPr>
          <p:cNvPr id="9" name="Picture 2"/>
          <p:cNvPicPr>
            <a:picLocks noChangeAspect="1" noChangeArrowheads="1"/>
          </p:cNvPicPr>
          <p:nvPr/>
        </p:nvPicPr>
        <p:blipFill>
          <a:blip r:embed="rId3" cstate="print"/>
          <a:srcRect/>
          <a:stretch>
            <a:fillRect/>
          </a:stretch>
        </p:blipFill>
        <p:spPr bwMode="auto">
          <a:xfrm>
            <a:off x="430530" y="1762844"/>
            <a:ext cx="8282940" cy="4762500"/>
          </a:xfrm>
          <a:prstGeom prst="rect">
            <a:avLst/>
          </a:prstGeom>
          <a:noFill/>
        </p:spPr>
      </p:pic>
    </p:spTree>
    <p:extLst>
      <p:ext uri="{BB962C8B-B14F-4D97-AF65-F5344CB8AC3E}">
        <p14:creationId xmlns:p14="http://schemas.microsoft.com/office/powerpoint/2010/main" val="2833343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19550" y="3254625"/>
            <a:ext cx="1104900" cy="657225"/>
          </a:xfrm>
          <a:prstGeom prst="rect">
            <a:avLst/>
          </a:prstGeom>
        </p:spPr>
      </p:pic>
      <p:sp>
        <p:nvSpPr>
          <p:cNvPr id="8" name="Text Box 5"/>
          <p:cNvSpPr txBox="1">
            <a:spLocks noChangeArrowheads="1"/>
          </p:cNvSpPr>
          <p:nvPr/>
        </p:nvSpPr>
        <p:spPr bwMode="auto">
          <a:xfrm>
            <a:off x="232700" y="1373867"/>
            <a:ext cx="8587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457200" eaLnBrk="1" fontAlgn="auto" hangingPunct="1">
              <a:spcBef>
                <a:spcPts val="0"/>
              </a:spcBef>
              <a:spcAft>
                <a:spcPts val="0"/>
              </a:spcAft>
            </a:pPr>
            <a:r>
              <a:rPr lang="it-IT" b="1" dirty="0">
                <a:solidFill>
                  <a:srgbClr val="006600"/>
                </a:solidFill>
                <a:latin typeface="Calibri"/>
              </a:rPr>
              <a:t>REGOLA N+3 - RISCHIO DISIMPEGNO</a:t>
            </a:r>
          </a:p>
          <a:p>
            <a:pPr algn="ctr" defTabSz="457200" eaLnBrk="1" fontAlgn="auto" hangingPunct="1">
              <a:spcBef>
                <a:spcPts val="0"/>
              </a:spcBef>
              <a:spcAft>
                <a:spcPts val="0"/>
              </a:spcAft>
            </a:pPr>
            <a:r>
              <a:rPr lang="it-IT" b="1" dirty="0">
                <a:solidFill>
                  <a:srgbClr val="006600"/>
                </a:solidFill>
                <a:latin typeface="Calibri"/>
              </a:rPr>
              <a:t>Previsioni di spesa al 31/12/2019</a:t>
            </a:r>
          </a:p>
        </p:txBody>
      </p:sp>
      <p:pic>
        <p:nvPicPr>
          <p:cNvPr id="7" name="Picture 1"/>
          <p:cNvPicPr>
            <a:picLocks noChangeAspect="1" noChangeArrowheads="1"/>
          </p:cNvPicPr>
          <p:nvPr/>
        </p:nvPicPr>
        <p:blipFill>
          <a:blip r:embed="rId3" cstate="print"/>
          <a:srcRect/>
          <a:stretch>
            <a:fillRect/>
          </a:stretch>
        </p:blipFill>
        <p:spPr bwMode="auto">
          <a:xfrm>
            <a:off x="506318" y="2348880"/>
            <a:ext cx="8098130" cy="3096344"/>
          </a:xfrm>
          <a:prstGeom prst="rect">
            <a:avLst/>
          </a:prstGeom>
          <a:noFill/>
        </p:spPr>
      </p:pic>
    </p:spTree>
    <p:extLst>
      <p:ext uri="{BB962C8B-B14F-4D97-AF65-F5344CB8AC3E}">
        <p14:creationId xmlns:p14="http://schemas.microsoft.com/office/powerpoint/2010/main" val="3780017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54076" y="1178169"/>
            <a:ext cx="86384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457200" fontAlgn="auto">
              <a:spcBef>
                <a:spcPts val="0"/>
              </a:spcBef>
              <a:spcAft>
                <a:spcPts val="0"/>
              </a:spcAft>
            </a:pPr>
            <a:r>
              <a:rPr lang="it-IT" b="1" dirty="0">
                <a:solidFill>
                  <a:srgbClr val="006600"/>
                </a:solidFill>
                <a:latin typeface="Calibri"/>
              </a:rPr>
              <a:t>PERFORMANCE FRAMEWORK – MILESTONE 2018 (1/3)</a:t>
            </a:r>
            <a:endParaRPr lang="it-IT" altLang="it-IT" b="1" dirty="0">
              <a:solidFill>
                <a:srgbClr val="006600"/>
              </a:solidFill>
              <a:latin typeface="Calibri"/>
            </a:endParaRPr>
          </a:p>
          <a:p>
            <a:pPr algn="ctr" defTabSz="457200" fontAlgn="auto">
              <a:spcBef>
                <a:spcPts val="0"/>
              </a:spcBef>
              <a:spcAft>
                <a:spcPts val="0"/>
              </a:spcAft>
            </a:pPr>
            <a:r>
              <a:rPr lang="it-IT" b="1" dirty="0">
                <a:solidFill>
                  <a:srgbClr val="006600"/>
                </a:solidFill>
                <a:latin typeface="Calibri"/>
              </a:rPr>
              <a:t>ATTUAZIONE al 31/12/2018</a:t>
            </a:r>
          </a:p>
        </p:txBody>
      </p:sp>
      <p:pic>
        <p:nvPicPr>
          <p:cNvPr id="6" name="Picture 3"/>
          <p:cNvPicPr>
            <a:picLocks noChangeAspect="1" noChangeArrowheads="1"/>
          </p:cNvPicPr>
          <p:nvPr/>
        </p:nvPicPr>
        <p:blipFill>
          <a:blip r:embed="rId2" cstate="print"/>
          <a:srcRect/>
          <a:stretch>
            <a:fillRect/>
          </a:stretch>
        </p:blipFill>
        <p:spPr bwMode="auto">
          <a:xfrm>
            <a:off x="237471" y="2132856"/>
            <a:ext cx="8725989" cy="4145280"/>
          </a:xfrm>
          <a:prstGeom prst="rect">
            <a:avLst/>
          </a:prstGeom>
          <a:noFill/>
        </p:spPr>
      </p:pic>
    </p:spTree>
    <p:extLst>
      <p:ext uri="{BB962C8B-B14F-4D97-AF65-F5344CB8AC3E}">
        <p14:creationId xmlns:p14="http://schemas.microsoft.com/office/powerpoint/2010/main" val="3068671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54076" y="1178169"/>
            <a:ext cx="87104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457200" fontAlgn="auto">
              <a:spcBef>
                <a:spcPts val="0"/>
              </a:spcBef>
              <a:spcAft>
                <a:spcPts val="0"/>
              </a:spcAft>
            </a:pPr>
            <a:r>
              <a:rPr lang="it-IT" b="1" dirty="0">
                <a:solidFill>
                  <a:srgbClr val="006600"/>
                </a:solidFill>
                <a:latin typeface="Calibri"/>
              </a:rPr>
              <a:t>PERFORMANCE FRAMEWORK – MILESTONE 2018 </a:t>
            </a:r>
            <a:r>
              <a:rPr lang="it-IT" b="1" dirty="0" smtClean="0">
                <a:solidFill>
                  <a:srgbClr val="006600"/>
                </a:solidFill>
                <a:latin typeface="Calibri"/>
              </a:rPr>
              <a:t>(2/3</a:t>
            </a:r>
            <a:r>
              <a:rPr lang="it-IT" b="1" dirty="0">
                <a:solidFill>
                  <a:srgbClr val="006600"/>
                </a:solidFill>
                <a:latin typeface="Calibri"/>
              </a:rPr>
              <a:t>)</a:t>
            </a:r>
            <a:endParaRPr lang="it-IT" altLang="it-IT" b="1" dirty="0">
              <a:solidFill>
                <a:srgbClr val="006600"/>
              </a:solidFill>
              <a:latin typeface="Calibri"/>
            </a:endParaRPr>
          </a:p>
          <a:p>
            <a:pPr algn="ctr" defTabSz="457200" fontAlgn="auto">
              <a:spcBef>
                <a:spcPts val="0"/>
              </a:spcBef>
              <a:spcAft>
                <a:spcPts val="0"/>
              </a:spcAft>
            </a:pPr>
            <a:r>
              <a:rPr lang="it-IT" b="1" dirty="0">
                <a:solidFill>
                  <a:srgbClr val="006600"/>
                </a:solidFill>
                <a:latin typeface="Calibri"/>
              </a:rPr>
              <a:t>ATTUAZIONE al 31/12/2018</a:t>
            </a:r>
          </a:p>
          <a:p>
            <a:pPr algn="ctr" defTabSz="457200" fontAlgn="auto">
              <a:spcBef>
                <a:spcPts val="0"/>
              </a:spcBef>
              <a:spcAft>
                <a:spcPts val="0"/>
              </a:spcAft>
            </a:pPr>
            <a:endParaRPr lang="it-IT" sz="1800" b="1" dirty="0">
              <a:solidFill>
                <a:srgbClr val="006600"/>
              </a:solidFill>
              <a:latin typeface="Calibri"/>
            </a:endParaRPr>
          </a:p>
        </p:txBody>
      </p:sp>
      <p:pic>
        <p:nvPicPr>
          <p:cNvPr id="7" name="Picture 4"/>
          <p:cNvPicPr>
            <a:picLocks noChangeAspect="1" noChangeArrowheads="1"/>
          </p:cNvPicPr>
          <p:nvPr/>
        </p:nvPicPr>
        <p:blipFill>
          <a:blip r:embed="rId2" cstate="print"/>
          <a:srcRect/>
          <a:stretch>
            <a:fillRect/>
          </a:stretch>
        </p:blipFill>
        <p:spPr bwMode="auto">
          <a:xfrm>
            <a:off x="163012" y="2204864"/>
            <a:ext cx="8892540" cy="3754036"/>
          </a:xfrm>
          <a:prstGeom prst="rect">
            <a:avLst/>
          </a:prstGeom>
          <a:noFill/>
        </p:spPr>
      </p:pic>
    </p:spTree>
    <p:extLst>
      <p:ext uri="{BB962C8B-B14F-4D97-AF65-F5344CB8AC3E}">
        <p14:creationId xmlns:p14="http://schemas.microsoft.com/office/powerpoint/2010/main" val="1617307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54076" y="1178169"/>
            <a:ext cx="8710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457200" fontAlgn="auto">
              <a:spcBef>
                <a:spcPts val="0"/>
              </a:spcBef>
              <a:spcAft>
                <a:spcPts val="0"/>
              </a:spcAft>
            </a:pPr>
            <a:r>
              <a:rPr lang="it-IT" b="1" dirty="0">
                <a:solidFill>
                  <a:srgbClr val="006600"/>
                </a:solidFill>
                <a:latin typeface="Calibri"/>
              </a:rPr>
              <a:t>PERFORMANCE FRAMEWORK – MILESTONE 2018 </a:t>
            </a:r>
            <a:r>
              <a:rPr lang="it-IT" b="1" dirty="0" smtClean="0">
                <a:solidFill>
                  <a:srgbClr val="006600"/>
                </a:solidFill>
                <a:latin typeface="Calibri"/>
              </a:rPr>
              <a:t>(3/3</a:t>
            </a:r>
            <a:r>
              <a:rPr lang="it-IT" b="1" dirty="0">
                <a:solidFill>
                  <a:srgbClr val="006600"/>
                </a:solidFill>
                <a:latin typeface="Calibri"/>
              </a:rPr>
              <a:t>)</a:t>
            </a:r>
            <a:endParaRPr lang="it-IT" altLang="it-IT" b="1" dirty="0">
              <a:solidFill>
                <a:srgbClr val="006600"/>
              </a:solidFill>
              <a:latin typeface="Calibri"/>
            </a:endParaRPr>
          </a:p>
          <a:p>
            <a:pPr algn="ctr" defTabSz="457200" fontAlgn="auto">
              <a:spcBef>
                <a:spcPts val="0"/>
              </a:spcBef>
              <a:spcAft>
                <a:spcPts val="0"/>
              </a:spcAft>
            </a:pPr>
            <a:r>
              <a:rPr lang="it-IT" b="1" dirty="0">
                <a:solidFill>
                  <a:srgbClr val="006600"/>
                </a:solidFill>
                <a:latin typeface="Calibri"/>
              </a:rPr>
              <a:t>ATTUAZIONE al 31/12/2018</a:t>
            </a:r>
          </a:p>
        </p:txBody>
      </p:sp>
      <p:pic>
        <p:nvPicPr>
          <p:cNvPr id="4" name="Picture 5"/>
          <p:cNvPicPr>
            <a:picLocks noChangeAspect="1" noChangeArrowheads="1"/>
          </p:cNvPicPr>
          <p:nvPr/>
        </p:nvPicPr>
        <p:blipFill>
          <a:blip r:embed="rId2" cstate="print"/>
          <a:srcRect/>
          <a:stretch>
            <a:fillRect/>
          </a:stretch>
        </p:blipFill>
        <p:spPr bwMode="auto">
          <a:xfrm>
            <a:off x="373405" y="2312876"/>
            <a:ext cx="8397190" cy="2232248"/>
          </a:xfrm>
          <a:prstGeom prst="rect">
            <a:avLst/>
          </a:prstGeom>
          <a:noFill/>
        </p:spPr>
      </p:pic>
    </p:spTree>
    <p:extLst>
      <p:ext uri="{BB962C8B-B14F-4D97-AF65-F5344CB8AC3E}">
        <p14:creationId xmlns:p14="http://schemas.microsoft.com/office/powerpoint/2010/main" val="2773575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254076" y="1252530"/>
            <a:ext cx="8713654" cy="830997"/>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457200" fontAlgn="auto">
              <a:spcBef>
                <a:spcPts val="0"/>
              </a:spcBef>
              <a:spcAft>
                <a:spcPts val="0"/>
              </a:spcAft>
            </a:pPr>
            <a:r>
              <a:rPr lang="it-IT" b="1" dirty="0">
                <a:solidFill>
                  <a:srgbClr val="006600"/>
                </a:solidFill>
                <a:latin typeface="Calibri"/>
              </a:rPr>
              <a:t>STATO DELL’ARTE DELLA SELEZIONE DELLE STRATEGIE DI SVILUPPO LOCALE (SSL) NELL’AMBITO DELLA MISURA 19 – SLTP LEADER</a:t>
            </a:r>
          </a:p>
        </p:txBody>
      </p:sp>
      <p:sp>
        <p:nvSpPr>
          <p:cNvPr id="10" name="CasellaDiTesto 9"/>
          <p:cNvSpPr txBox="1"/>
          <p:nvPr/>
        </p:nvSpPr>
        <p:spPr>
          <a:xfrm>
            <a:off x="285720" y="2214554"/>
            <a:ext cx="8424938" cy="2646878"/>
          </a:xfrm>
          <a:prstGeom prst="rect">
            <a:avLst/>
          </a:prstGeom>
          <a:noFill/>
        </p:spPr>
        <p:txBody>
          <a:bodyPr wrap="square" rtlCol="0">
            <a:spAutoFit/>
          </a:bodyPr>
          <a:lstStyle/>
          <a:p>
            <a:pPr marL="285750" indent="-285750" algn="just" defTabSz="457200" fontAlgn="auto">
              <a:spcBef>
                <a:spcPts val="1200"/>
              </a:spcBef>
              <a:spcAft>
                <a:spcPts val="0"/>
              </a:spcAft>
              <a:buFont typeface="Arial" panose="020B0604020202020204" pitchFamily="34" charset="0"/>
              <a:buChar char="•"/>
            </a:pPr>
            <a:r>
              <a:rPr lang="it-IT" sz="1800" b="1" dirty="0">
                <a:solidFill>
                  <a:prstClr val="black"/>
                </a:solidFill>
                <a:latin typeface="Calibri"/>
              </a:rPr>
              <a:t>Ai due GAL già costituiti (Cittadella del Sapere e START 2020) si sono aggiunti, nel corso dell’anno, tre GAL per le rimanenti tre aree dell’approccio LEADER:</a:t>
            </a:r>
          </a:p>
          <a:p>
            <a:pPr marL="742950" lvl="1" indent="-285750" algn="just" defTabSz="457200" fontAlgn="auto">
              <a:spcBef>
                <a:spcPts val="1200"/>
              </a:spcBef>
              <a:spcAft>
                <a:spcPts val="0"/>
              </a:spcAft>
              <a:buFont typeface="Wingdings" panose="05000000000000000000" pitchFamily="2" charset="2"/>
              <a:buChar char="Ø"/>
            </a:pPr>
            <a:r>
              <a:rPr lang="it-IT" sz="1800" dirty="0">
                <a:solidFill>
                  <a:prstClr val="black"/>
                </a:solidFill>
                <a:latin typeface="Calibri"/>
              </a:rPr>
              <a:t>GAL Lucania Interiore (Montagna Materana – Val d’Agri)</a:t>
            </a:r>
          </a:p>
          <a:p>
            <a:pPr marL="742950" lvl="1" indent="-285750" algn="just" defTabSz="457200" fontAlgn="auto">
              <a:spcBef>
                <a:spcPts val="1200"/>
              </a:spcBef>
              <a:spcAft>
                <a:spcPts val="0"/>
              </a:spcAft>
              <a:buFont typeface="Wingdings" panose="05000000000000000000" pitchFamily="2" charset="2"/>
              <a:buChar char="Ø"/>
            </a:pPr>
            <a:r>
              <a:rPr lang="it-IT" sz="1800" dirty="0">
                <a:solidFill>
                  <a:prstClr val="black"/>
                </a:solidFill>
                <a:latin typeface="Calibri"/>
              </a:rPr>
              <a:t>GAL LUCUS (Vulture Alto </a:t>
            </a:r>
            <a:r>
              <a:rPr lang="it-IT" sz="1800" dirty="0" err="1">
                <a:solidFill>
                  <a:prstClr val="black"/>
                </a:solidFill>
                <a:latin typeface="Calibri"/>
              </a:rPr>
              <a:t>Bradano</a:t>
            </a:r>
            <a:r>
              <a:rPr lang="it-IT" sz="1800" dirty="0">
                <a:solidFill>
                  <a:prstClr val="black"/>
                </a:solidFill>
                <a:latin typeface="Calibri"/>
              </a:rPr>
              <a:t>)</a:t>
            </a:r>
          </a:p>
          <a:p>
            <a:pPr marL="742950" lvl="1" indent="-285750" algn="just" defTabSz="457200" fontAlgn="auto">
              <a:spcBef>
                <a:spcPts val="1200"/>
              </a:spcBef>
              <a:spcAft>
                <a:spcPts val="0"/>
              </a:spcAft>
              <a:buFont typeface="Wingdings" panose="05000000000000000000" pitchFamily="2" charset="2"/>
              <a:buChar char="Ø"/>
            </a:pPr>
            <a:r>
              <a:rPr lang="it-IT" sz="1800" dirty="0" smtClean="0">
                <a:solidFill>
                  <a:prstClr val="black"/>
                </a:solidFill>
                <a:latin typeface="Calibri"/>
              </a:rPr>
              <a:t>GAL </a:t>
            </a:r>
            <a:r>
              <a:rPr lang="it-IT" sz="1800" dirty="0" err="1" smtClean="0">
                <a:solidFill>
                  <a:prstClr val="black"/>
                </a:solidFill>
                <a:latin typeface="Calibri"/>
              </a:rPr>
              <a:t>PerCorsi</a:t>
            </a:r>
            <a:r>
              <a:rPr lang="it-IT" sz="1800" dirty="0" smtClean="0">
                <a:solidFill>
                  <a:prstClr val="black"/>
                </a:solidFill>
                <a:latin typeface="Calibri"/>
              </a:rPr>
              <a:t> </a:t>
            </a:r>
            <a:r>
              <a:rPr lang="it-IT" sz="1800" dirty="0">
                <a:solidFill>
                  <a:prstClr val="black"/>
                </a:solidFill>
                <a:latin typeface="Calibri"/>
              </a:rPr>
              <a:t>(Marmo </a:t>
            </a:r>
            <a:r>
              <a:rPr lang="it-IT" sz="1800" dirty="0" err="1" smtClean="0">
                <a:solidFill>
                  <a:prstClr val="black"/>
                </a:solidFill>
                <a:latin typeface="Calibri"/>
              </a:rPr>
              <a:t>Melandro</a:t>
            </a:r>
            <a:r>
              <a:rPr lang="it-IT" sz="1800" dirty="0" smtClean="0">
                <a:solidFill>
                  <a:prstClr val="black"/>
                </a:solidFill>
                <a:latin typeface="Calibri"/>
              </a:rPr>
              <a:t>)</a:t>
            </a:r>
            <a:endParaRPr lang="it-IT" sz="1800" dirty="0">
              <a:solidFill>
                <a:prstClr val="black"/>
              </a:solidFill>
              <a:latin typeface="Calibri"/>
            </a:endParaRPr>
          </a:p>
          <a:p>
            <a:pPr marL="285750" indent="-285750" algn="just" defTabSz="457200" fontAlgn="auto">
              <a:spcBef>
                <a:spcPts val="1200"/>
              </a:spcBef>
              <a:spcAft>
                <a:spcPts val="0"/>
              </a:spcAft>
              <a:buFont typeface="Arial" panose="020B0604020202020204" pitchFamily="34" charset="0"/>
              <a:buChar char="•"/>
            </a:pPr>
            <a:r>
              <a:rPr lang="it-IT" sz="1800" dirty="0">
                <a:solidFill>
                  <a:prstClr val="black"/>
                </a:solidFill>
                <a:latin typeface="Calibri"/>
              </a:rPr>
              <a:t>Sono stati già presentati, e sono in corso di approvazione, i relativi </a:t>
            </a:r>
            <a:r>
              <a:rPr lang="it-IT" sz="1800" dirty="0" err="1">
                <a:solidFill>
                  <a:prstClr val="black"/>
                </a:solidFill>
                <a:latin typeface="Calibri"/>
              </a:rPr>
              <a:t>PdA</a:t>
            </a:r>
            <a:r>
              <a:rPr lang="it-IT" sz="1800" dirty="0">
                <a:solidFill>
                  <a:prstClr val="black"/>
                </a:solidFill>
                <a:latin typeface="Calibri"/>
              </a:rPr>
              <a:t> (Piani di Azione</a:t>
            </a:r>
            <a:r>
              <a:rPr lang="it-IT" sz="1800" dirty="0" smtClean="0">
                <a:solidFill>
                  <a:prstClr val="black"/>
                </a:solidFill>
                <a:latin typeface="Calibri"/>
              </a:rPr>
              <a:t>)</a:t>
            </a:r>
            <a:endParaRPr lang="it-IT" sz="1800" b="1" dirty="0">
              <a:solidFill>
                <a:prstClr val="black"/>
              </a:solidFill>
              <a:latin typeface="Calibri"/>
            </a:endParaRPr>
          </a:p>
        </p:txBody>
      </p:sp>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3808" y="4869160"/>
            <a:ext cx="2989627" cy="1868517"/>
          </a:xfrm>
          <a:prstGeom prst="rect">
            <a:avLst/>
          </a:prstGeom>
        </p:spPr>
      </p:pic>
    </p:spTree>
    <p:extLst>
      <p:ext uri="{BB962C8B-B14F-4D97-AF65-F5344CB8AC3E}">
        <p14:creationId xmlns:p14="http://schemas.microsoft.com/office/powerpoint/2010/main" val="1664700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0-#ppt_w/2"/>
                                          </p:val>
                                        </p:tav>
                                        <p:tav tm="100000">
                                          <p:val>
                                            <p:strVal val="#ppt_x"/>
                                          </p:val>
                                        </p:tav>
                                      </p:tavLst>
                                    </p:anim>
                                    <p:anim calcmode="lin" valueType="num">
                                      <p:cBhvr additive="base">
                                        <p:cTn id="1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467544" y="1268760"/>
            <a:ext cx="8568951" cy="830997"/>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342900"/>
            <a:r>
              <a:rPr lang="it-IT" b="1" dirty="0">
                <a:solidFill>
                  <a:srgbClr val="006600"/>
                </a:solidFill>
                <a:latin typeface="Calibri"/>
              </a:rPr>
              <a:t>STATO DELL’ARTE DELL’ATTUAZIONE DELLE STRATEGIE DI SVILUPPO LOCALE (SSL) NELL’AMBITO DELLA MISURA 19 – SLTP LEADER</a:t>
            </a:r>
          </a:p>
        </p:txBody>
      </p:sp>
      <p:sp>
        <p:nvSpPr>
          <p:cNvPr id="10" name="CasellaDiTesto 9"/>
          <p:cNvSpPr txBox="1"/>
          <p:nvPr/>
        </p:nvSpPr>
        <p:spPr>
          <a:xfrm>
            <a:off x="539552" y="2060848"/>
            <a:ext cx="8208912" cy="4455066"/>
          </a:xfrm>
          <a:prstGeom prst="rect">
            <a:avLst/>
          </a:prstGeom>
          <a:noFill/>
        </p:spPr>
        <p:txBody>
          <a:bodyPr wrap="square" rtlCol="0">
            <a:spAutoFit/>
          </a:bodyPr>
          <a:lstStyle/>
          <a:p>
            <a:pPr algn="just" defTabSz="342900">
              <a:spcBef>
                <a:spcPts val="900"/>
              </a:spcBef>
            </a:pPr>
            <a:r>
              <a:rPr lang="it-IT" sz="1800" dirty="0">
                <a:solidFill>
                  <a:prstClr val="black"/>
                </a:solidFill>
                <a:latin typeface="+mj-lt"/>
              </a:rPr>
              <a:t>I GAL </a:t>
            </a:r>
            <a:r>
              <a:rPr lang="it-IT" sz="1800" dirty="0" smtClean="0">
                <a:solidFill>
                  <a:prstClr val="black"/>
                </a:solidFill>
                <a:latin typeface="+mj-lt"/>
              </a:rPr>
              <a:t>costituiti </a:t>
            </a:r>
            <a:r>
              <a:rPr lang="it-IT" sz="1800" dirty="0">
                <a:solidFill>
                  <a:prstClr val="black"/>
                </a:solidFill>
                <a:latin typeface="+mj-lt"/>
              </a:rPr>
              <a:t>con </a:t>
            </a:r>
            <a:r>
              <a:rPr lang="it-IT" sz="1800" dirty="0" err="1">
                <a:solidFill>
                  <a:prstClr val="black"/>
                </a:solidFill>
                <a:latin typeface="+mj-lt"/>
              </a:rPr>
              <a:t>PdA</a:t>
            </a:r>
            <a:r>
              <a:rPr lang="it-IT" sz="1800" dirty="0">
                <a:solidFill>
                  <a:prstClr val="black"/>
                </a:solidFill>
                <a:latin typeface="+mj-lt"/>
              </a:rPr>
              <a:t> già approvati (Cittadella del Sapere e START 2020) hanno </a:t>
            </a:r>
            <a:r>
              <a:rPr lang="it-IT" sz="1800" dirty="0" smtClean="0">
                <a:solidFill>
                  <a:prstClr val="black"/>
                </a:solidFill>
                <a:latin typeface="+mj-lt"/>
              </a:rPr>
              <a:t>presentato </a:t>
            </a:r>
            <a:r>
              <a:rPr lang="it-IT" sz="1800" dirty="0">
                <a:solidFill>
                  <a:prstClr val="black"/>
                </a:solidFill>
                <a:latin typeface="+mj-lt"/>
              </a:rPr>
              <a:t>domande di sostegno e di pagamento sulla 19.1 (Supporto preparatorio), sulla 19.4 (Animazione e Funzionamento) e su numerose Azioni</a:t>
            </a:r>
          </a:p>
          <a:p>
            <a:pPr marL="285750" indent="-285750" defTabSz="342900">
              <a:spcBef>
                <a:spcPts val="900"/>
              </a:spcBef>
              <a:buFont typeface="Wingdings" panose="05000000000000000000" pitchFamily="2" charset="2"/>
              <a:buChar char="ü"/>
            </a:pPr>
            <a:r>
              <a:rPr lang="it-IT" sz="1800" b="1" dirty="0">
                <a:solidFill>
                  <a:prstClr val="black"/>
                </a:solidFill>
                <a:latin typeface="+mj-lt"/>
              </a:rPr>
              <a:t>Cittadella del Sapere</a:t>
            </a:r>
          </a:p>
          <a:p>
            <a:pPr marL="742950" lvl="1" indent="-285750" defTabSz="342900">
              <a:spcBef>
                <a:spcPts val="900"/>
              </a:spcBef>
              <a:buFont typeface="Wingdings" panose="05000000000000000000" pitchFamily="2" charset="2"/>
              <a:buChar char="v"/>
            </a:pPr>
            <a:r>
              <a:rPr lang="it-IT" sz="1800" dirty="0">
                <a:solidFill>
                  <a:prstClr val="black"/>
                </a:solidFill>
                <a:latin typeface="+mj-lt"/>
              </a:rPr>
              <a:t>113 – </a:t>
            </a:r>
            <a:r>
              <a:rPr lang="it-IT" sz="1800" dirty="0" err="1">
                <a:solidFill>
                  <a:prstClr val="black"/>
                </a:solidFill>
                <a:latin typeface="+mj-lt"/>
              </a:rPr>
              <a:t>Microcredito</a:t>
            </a:r>
            <a:r>
              <a:rPr lang="it-IT" sz="1800" dirty="0">
                <a:solidFill>
                  <a:prstClr val="black"/>
                </a:solidFill>
                <a:latin typeface="+mj-lt"/>
              </a:rPr>
              <a:t> (</a:t>
            </a:r>
            <a:r>
              <a:rPr lang="it-IT" sz="1800" i="1" dirty="0">
                <a:solidFill>
                  <a:prstClr val="black"/>
                </a:solidFill>
                <a:latin typeface="+mj-lt"/>
              </a:rPr>
              <a:t>Bando in corso di </a:t>
            </a:r>
            <a:r>
              <a:rPr lang="it-IT" sz="1800" i="1" dirty="0" err="1">
                <a:solidFill>
                  <a:prstClr val="black"/>
                </a:solidFill>
                <a:latin typeface="+mj-lt"/>
              </a:rPr>
              <a:t>profilazione</a:t>
            </a:r>
            <a:r>
              <a:rPr lang="it-IT" sz="1800" dirty="0">
                <a:solidFill>
                  <a:prstClr val="black"/>
                </a:solidFill>
                <a:latin typeface="+mj-lt"/>
              </a:rPr>
              <a:t>)</a:t>
            </a:r>
          </a:p>
          <a:p>
            <a:pPr marL="742950" lvl="1" indent="-285750" defTabSz="342900">
              <a:spcBef>
                <a:spcPts val="900"/>
              </a:spcBef>
              <a:buFont typeface="Wingdings" panose="05000000000000000000" pitchFamily="2" charset="2"/>
              <a:buChar char="v"/>
            </a:pPr>
            <a:r>
              <a:rPr lang="it-IT" sz="1800" dirty="0">
                <a:solidFill>
                  <a:prstClr val="black"/>
                </a:solidFill>
                <a:latin typeface="+mj-lt"/>
              </a:rPr>
              <a:t>122 - Promozione enogastronomia</a:t>
            </a:r>
          </a:p>
          <a:p>
            <a:pPr marL="742950" lvl="1" indent="-285750" defTabSz="342900">
              <a:spcBef>
                <a:spcPts val="900"/>
              </a:spcBef>
              <a:buFont typeface="Wingdings" panose="05000000000000000000" pitchFamily="2" charset="2"/>
              <a:buChar char="v"/>
            </a:pPr>
            <a:r>
              <a:rPr lang="it-IT" sz="1800" dirty="0">
                <a:solidFill>
                  <a:prstClr val="black"/>
                </a:solidFill>
                <a:latin typeface="+mj-lt"/>
              </a:rPr>
              <a:t>311 - Analisi attrattività turistica</a:t>
            </a:r>
          </a:p>
          <a:p>
            <a:pPr marL="742950" lvl="1" indent="-285750" defTabSz="342900">
              <a:spcBef>
                <a:spcPts val="900"/>
              </a:spcBef>
              <a:buFont typeface="Wingdings" panose="05000000000000000000" pitchFamily="2" charset="2"/>
              <a:buChar char="v"/>
            </a:pPr>
            <a:r>
              <a:rPr lang="it-IT" sz="1800" dirty="0">
                <a:solidFill>
                  <a:prstClr val="black"/>
                </a:solidFill>
                <a:latin typeface="+mj-lt"/>
              </a:rPr>
              <a:t>411 - Misurazione multidimensionale benessere</a:t>
            </a:r>
          </a:p>
          <a:p>
            <a:pPr marL="742950" lvl="1" indent="-285750" defTabSz="342900">
              <a:spcBef>
                <a:spcPts val="900"/>
              </a:spcBef>
              <a:buFont typeface="Wingdings" panose="05000000000000000000" pitchFamily="2" charset="2"/>
              <a:buChar char="v"/>
            </a:pPr>
            <a:r>
              <a:rPr lang="it-IT" sz="1800" dirty="0">
                <a:solidFill>
                  <a:prstClr val="black"/>
                </a:solidFill>
                <a:latin typeface="+mj-lt"/>
              </a:rPr>
              <a:t>412 - Supporto implementazione strategia SNAI</a:t>
            </a:r>
          </a:p>
          <a:p>
            <a:pPr marL="285750" indent="-285750" defTabSz="342900">
              <a:spcBef>
                <a:spcPts val="900"/>
              </a:spcBef>
              <a:buFont typeface="Wingdings" panose="05000000000000000000" pitchFamily="2" charset="2"/>
              <a:buChar char="ü"/>
            </a:pPr>
            <a:r>
              <a:rPr lang="it-IT" sz="1800" b="1" dirty="0">
                <a:solidFill>
                  <a:prstClr val="black"/>
                </a:solidFill>
                <a:latin typeface="+mj-lt"/>
              </a:rPr>
              <a:t>START 2020</a:t>
            </a:r>
          </a:p>
          <a:p>
            <a:pPr marL="742950" lvl="1" indent="-285750" defTabSz="342900">
              <a:spcBef>
                <a:spcPts val="900"/>
              </a:spcBef>
              <a:buFont typeface="Wingdings" panose="05000000000000000000" pitchFamily="2" charset="2"/>
              <a:buChar char="v"/>
            </a:pPr>
            <a:r>
              <a:rPr lang="it-IT" sz="1800" dirty="0">
                <a:solidFill>
                  <a:prstClr val="black"/>
                </a:solidFill>
                <a:latin typeface="+mj-lt"/>
              </a:rPr>
              <a:t>19.2.B.4 – Turismo dell’esperienza</a:t>
            </a:r>
          </a:p>
          <a:p>
            <a:pPr marL="742950" lvl="1" indent="-285750" defTabSz="342900">
              <a:spcBef>
                <a:spcPts val="900"/>
              </a:spcBef>
              <a:buFont typeface="Wingdings" panose="05000000000000000000" pitchFamily="2" charset="2"/>
              <a:buChar char="v"/>
            </a:pPr>
            <a:r>
              <a:rPr lang="it-IT" sz="1800" dirty="0">
                <a:solidFill>
                  <a:prstClr val="black"/>
                </a:solidFill>
                <a:latin typeface="+mj-lt"/>
              </a:rPr>
              <a:t>19.2.B.2.1.A – Ultimo Miglio (</a:t>
            </a:r>
            <a:r>
              <a:rPr lang="it-IT" sz="1800" i="1" dirty="0">
                <a:solidFill>
                  <a:prstClr val="black"/>
                </a:solidFill>
                <a:latin typeface="+mj-lt"/>
              </a:rPr>
              <a:t>Bando concluso</a:t>
            </a:r>
            <a:r>
              <a:rPr lang="it-IT" sz="1800" dirty="0" smtClean="0">
                <a:solidFill>
                  <a:prstClr val="black"/>
                </a:solidFill>
                <a:latin typeface="+mj-lt"/>
              </a:rPr>
              <a:t>)</a:t>
            </a:r>
            <a:endParaRPr lang="it-IT" sz="1800" dirty="0">
              <a:solidFill>
                <a:prstClr val="black"/>
              </a:solidFill>
              <a:latin typeface="+mj-lt"/>
            </a:endParaRPr>
          </a:p>
        </p:txBody>
      </p:sp>
    </p:spTree>
    <p:extLst>
      <p:ext uri="{BB962C8B-B14F-4D97-AF65-F5344CB8AC3E}">
        <p14:creationId xmlns:p14="http://schemas.microsoft.com/office/powerpoint/2010/main" val="2288032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50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1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0">
                                            <p:txEl>
                                              <p:pRg st="1" end="1"/>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000"/>
                                  </p:stCondLst>
                                  <p:childTnLst>
                                    <p:set>
                                      <p:cBhvr>
                                        <p:cTn id="15" dur="1" fill="hold">
                                          <p:stCondLst>
                                            <p:cond delay="0"/>
                                          </p:stCondLst>
                                        </p:cTn>
                                        <p:tgtEl>
                                          <p:spTgt spid="10">
                                            <p:txEl>
                                              <p:pRg st="2" end="2"/>
                                            </p:txEl>
                                          </p:spTgt>
                                        </p:tgtEl>
                                        <p:attrNameLst>
                                          <p:attrName>style.visibility</p:attrName>
                                        </p:attrNameLst>
                                      </p:cBhvr>
                                      <p:to>
                                        <p:strVal val="visible"/>
                                      </p:to>
                                    </p:set>
                                    <p:anim calcmode="lin" valueType="num">
                                      <p:cBhvr additive="base">
                                        <p:cTn id="16" dur="10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10">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500"/>
                                  </p:stCondLst>
                                  <p:childTnLst>
                                    <p:set>
                                      <p:cBhvr>
                                        <p:cTn id="19" dur="1" fill="hold">
                                          <p:stCondLst>
                                            <p:cond delay="0"/>
                                          </p:stCondLst>
                                        </p:cTn>
                                        <p:tgtEl>
                                          <p:spTgt spid="10">
                                            <p:txEl>
                                              <p:pRg st="3" end="3"/>
                                            </p:txEl>
                                          </p:spTgt>
                                        </p:tgtEl>
                                        <p:attrNameLst>
                                          <p:attrName>style.visibility</p:attrName>
                                        </p:attrNameLst>
                                      </p:cBhvr>
                                      <p:to>
                                        <p:strVal val="visible"/>
                                      </p:to>
                                    </p:set>
                                    <p:anim calcmode="lin" valueType="num">
                                      <p:cBhvr additive="base">
                                        <p:cTn id="20" dur="10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10">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1500"/>
                                  </p:stCondLst>
                                  <p:childTnLst>
                                    <p:set>
                                      <p:cBhvr>
                                        <p:cTn id="23" dur="1" fill="hold">
                                          <p:stCondLst>
                                            <p:cond delay="0"/>
                                          </p:stCondLst>
                                        </p:cTn>
                                        <p:tgtEl>
                                          <p:spTgt spid="10">
                                            <p:txEl>
                                              <p:pRg st="4" end="4"/>
                                            </p:txEl>
                                          </p:spTgt>
                                        </p:tgtEl>
                                        <p:attrNameLst>
                                          <p:attrName>style.visibility</p:attrName>
                                        </p:attrNameLst>
                                      </p:cBhvr>
                                      <p:to>
                                        <p:strVal val="visible"/>
                                      </p:to>
                                    </p:set>
                                    <p:anim calcmode="lin" valueType="num">
                                      <p:cBhvr additive="base">
                                        <p:cTn id="24" dur="10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10">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500"/>
                                  </p:stCondLst>
                                  <p:childTnLst>
                                    <p:set>
                                      <p:cBhvr>
                                        <p:cTn id="27" dur="1" fill="hold">
                                          <p:stCondLst>
                                            <p:cond delay="0"/>
                                          </p:stCondLst>
                                        </p:cTn>
                                        <p:tgtEl>
                                          <p:spTgt spid="10">
                                            <p:txEl>
                                              <p:pRg st="5" end="5"/>
                                            </p:txEl>
                                          </p:spTgt>
                                        </p:tgtEl>
                                        <p:attrNameLst>
                                          <p:attrName>style.visibility</p:attrName>
                                        </p:attrNameLst>
                                      </p:cBhvr>
                                      <p:to>
                                        <p:strVal val="visible"/>
                                      </p:to>
                                    </p:set>
                                    <p:anim calcmode="lin" valueType="num">
                                      <p:cBhvr additive="base">
                                        <p:cTn id="28" dur="10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10">
                                            <p:txEl>
                                              <p:pRg st="5" end="5"/>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1500"/>
                                  </p:stCondLst>
                                  <p:childTnLst>
                                    <p:set>
                                      <p:cBhvr>
                                        <p:cTn id="31" dur="1" fill="hold">
                                          <p:stCondLst>
                                            <p:cond delay="0"/>
                                          </p:stCondLst>
                                        </p:cTn>
                                        <p:tgtEl>
                                          <p:spTgt spid="10">
                                            <p:txEl>
                                              <p:pRg st="6" end="6"/>
                                            </p:txEl>
                                          </p:spTgt>
                                        </p:tgtEl>
                                        <p:attrNameLst>
                                          <p:attrName>style.visibility</p:attrName>
                                        </p:attrNameLst>
                                      </p:cBhvr>
                                      <p:to>
                                        <p:strVal val="visible"/>
                                      </p:to>
                                    </p:set>
                                    <p:anim calcmode="lin" valueType="num">
                                      <p:cBhvr additive="base">
                                        <p:cTn id="32" dur="10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 presetClass="entr" presetSubtype="8" fill="hold" grpId="0" nodeType="afterEffect">
                                  <p:stCondLst>
                                    <p:cond delay="1000"/>
                                  </p:stCondLst>
                                  <p:childTnLst>
                                    <p:set>
                                      <p:cBhvr>
                                        <p:cTn id="36" dur="1" fill="hold">
                                          <p:stCondLst>
                                            <p:cond delay="0"/>
                                          </p:stCondLst>
                                        </p:cTn>
                                        <p:tgtEl>
                                          <p:spTgt spid="10">
                                            <p:txEl>
                                              <p:pRg st="7" end="7"/>
                                            </p:txEl>
                                          </p:spTgt>
                                        </p:tgtEl>
                                        <p:attrNameLst>
                                          <p:attrName>style.visibility</p:attrName>
                                        </p:attrNameLst>
                                      </p:cBhvr>
                                      <p:to>
                                        <p:strVal val="visible"/>
                                      </p:to>
                                    </p:set>
                                    <p:anim calcmode="lin" valueType="num">
                                      <p:cBhvr additive="base">
                                        <p:cTn id="37" dur="10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0">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1000"/>
                                  </p:stCondLst>
                                  <p:childTnLst>
                                    <p:set>
                                      <p:cBhvr>
                                        <p:cTn id="40" dur="1" fill="hold">
                                          <p:stCondLst>
                                            <p:cond delay="0"/>
                                          </p:stCondLst>
                                        </p:cTn>
                                        <p:tgtEl>
                                          <p:spTgt spid="10">
                                            <p:txEl>
                                              <p:pRg st="8" end="8"/>
                                            </p:txEl>
                                          </p:spTgt>
                                        </p:tgtEl>
                                        <p:attrNameLst>
                                          <p:attrName>style.visibility</p:attrName>
                                        </p:attrNameLst>
                                      </p:cBhvr>
                                      <p:to>
                                        <p:strVal val="visible"/>
                                      </p:to>
                                    </p:set>
                                    <p:anim calcmode="lin" valueType="num">
                                      <p:cBhvr additive="base">
                                        <p:cTn id="41" dur="10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10">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1500"/>
                                  </p:stCondLst>
                                  <p:childTnLst>
                                    <p:set>
                                      <p:cBhvr>
                                        <p:cTn id="44" dur="1" fill="hold">
                                          <p:stCondLst>
                                            <p:cond delay="0"/>
                                          </p:stCondLst>
                                        </p:cTn>
                                        <p:tgtEl>
                                          <p:spTgt spid="10">
                                            <p:txEl>
                                              <p:pRg st="9" end="9"/>
                                            </p:txEl>
                                          </p:spTgt>
                                        </p:tgtEl>
                                        <p:attrNameLst>
                                          <p:attrName>style.visibility</p:attrName>
                                        </p:attrNameLst>
                                      </p:cBhvr>
                                      <p:to>
                                        <p:strVal val="visible"/>
                                      </p:to>
                                    </p:set>
                                    <p:anim calcmode="lin" valueType="num">
                                      <p:cBhvr additive="base">
                                        <p:cTn id="45" dur="10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dvAuto="5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254076" y="1095127"/>
            <a:ext cx="8713654" cy="461665"/>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457200" fontAlgn="auto">
              <a:spcBef>
                <a:spcPts val="0"/>
              </a:spcBef>
              <a:spcAft>
                <a:spcPts val="0"/>
              </a:spcAft>
            </a:pPr>
            <a:r>
              <a:rPr lang="it-IT" b="1" dirty="0">
                <a:solidFill>
                  <a:srgbClr val="006600"/>
                </a:solidFill>
                <a:latin typeface="Calibri"/>
              </a:rPr>
              <a:t>SISTEMA DI MONITORAGGIO SIARB –  a giugno </a:t>
            </a:r>
            <a:r>
              <a:rPr lang="it-IT" b="1" dirty="0" smtClean="0">
                <a:solidFill>
                  <a:srgbClr val="006600"/>
                </a:solidFill>
                <a:latin typeface="Calibri"/>
              </a:rPr>
              <a:t>2019</a:t>
            </a:r>
            <a:endParaRPr lang="it-IT" b="1" dirty="0">
              <a:solidFill>
                <a:srgbClr val="FF0000"/>
              </a:solidFill>
              <a:latin typeface="Calibri"/>
            </a:endParaRPr>
          </a:p>
        </p:txBody>
      </p:sp>
      <p:sp>
        <p:nvSpPr>
          <p:cNvPr id="5" name="Rettangolo 4"/>
          <p:cNvSpPr/>
          <p:nvPr/>
        </p:nvSpPr>
        <p:spPr>
          <a:xfrm>
            <a:off x="212882" y="1484784"/>
            <a:ext cx="8607590" cy="738664"/>
          </a:xfrm>
          <a:prstGeom prst="rect">
            <a:avLst/>
          </a:prstGeom>
        </p:spPr>
        <p:txBody>
          <a:bodyPr wrap="square">
            <a:spAutoFit/>
          </a:bodyPr>
          <a:lstStyle/>
          <a:p>
            <a:pPr defTabSz="457200" fontAlgn="auto">
              <a:spcBef>
                <a:spcPts val="0"/>
              </a:spcBef>
              <a:spcAft>
                <a:spcPts val="0"/>
              </a:spcAft>
            </a:pPr>
            <a:r>
              <a:rPr lang="it-IT" b="1" dirty="0">
                <a:solidFill>
                  <a:prstClr val="black"/>
                </a:solidFill>
                <a:latin typeface="Calibri"/>
              </a:rPr>
              <a:t>Avviato il 28.01.2016, comprende:  </a:t>
            </a:r>
            <a:r>
              <a:rPr lang="it-IT" dirty="0">
                <a:solidFill>
                  <a:srgbClr val="000000"/>
                </a:solidFill>
                <a:latin typeface="Calibri"/>
              </a:rPr>
              <a:t>Impianto della Base Informativa di riferimento;  Monitoraggio; Informatizzazione dei procedimenti amministrativi; </a:t>
            </a:r>
            <a:r>
              <a:rPr lang="it-IT" dirty="0" smtClean="0">
                <a:solidFill>
                  <a:srgbClr val="000000"/>
                </a:solidFill>
                <a:latin typeface="Calibri"/>
              </a:rPr>
              <a:t>Portale </a:t>
            </a:r>
            <a:r>
              <a:rPr lang="it-IT" dirty="0">
                <a:solidFill>
                  <a:srgbClr val="000000"/>
                </a:solidFill>
                <a:latin typeface="Calibri"/>
              </a:rPr>
              <a:t>dei Servizi in agricoltura online: </a:t>
            </a:r>
            <a:r>
              <a:rPr lang="it-IT" u="sng" dirty="0">
                <a:solidFill>
                  <a:srgbClr val="000000"/>
                </a:solidFill>
                <a:latin typeface="Calibri"/>
                <a:hlinkClick r:id="rId2"/>
              </a:rPr>
              <a:t>www.agricoltura.regione.basilicata.it</a:t>
            </a:r>
            <a:r>
              <a:rPr lang="it-IT" u="sng" dirty="0">
                <a:solidFill>
                  <a:srgbClr val="000000"/>
                </a:solidFill>
                <a:latin typeface="Calibri"/>
              </a:rPr>
              <a:t>; </a:t>
            </a:r>
            <a:r>
              <a:rPr lang="it-IT" dirty="0">
                <a:solidFill>
                  <a:srgbClr val="000000"/>
                </a:solidFill>
                <a:latin typeface="Calibri"/>
              </a:rPr>
              <a:t>Formazione e Comunicazione; Gestione e Manutenzione</a:t>
            </a:r>
            <a:r>
              <a:rPr lang="it-IT" dirty="0">
                <a:solidFill>
                  <a:prstClr val="black"/>
                </a:solidFill>
                <a:latin typeface="Calibri"/>
              </a:rPr>
              <a:t> </a:t>
            </a:r>
          </a:p>
        </p:txBody>
      </p:sp>
      <p:sp>
        <p:nvSpPr>
          <p:cNvPr id="12" name="Segnaposto numero diapositiva 11"/>
          <p:cNvSpPr>
            <a:spLocks noGrp="1"/>
          </p:cNvSpPr>
          <p:nvPr>
            <p:ph type="sldNum" sz="quarter" idx="12"/>
          </p:nvPr>
        </p:nvSpPr>
        <p:spPr>
          <a:xfrm>
            <a:off x="6686872" y="6360041"/>
            <a:ext cx="2133600" cy="365125"/>
          </a:xfrm>
        </p:spPr>
        <p:txBody>
          <a:bodyPr/>
          <a:lstStyle/>
          <a:p>
            <a:fld id="{8D6A79E4-C17F-4C89-93DA-1CDE258D224D}" type="slidenum">
              <a:rPr lang="it-IT" smtClean="0">
                <a:solidFill>
                  <a:prstClr val="white">
                    <a:lumMod val="50000"/>
                  </a:prstClr>
                </a:solidFill>
              </a:rPr>
              <a:pPr/>
              <a:t>18</a:t>
            </a:fld>
            <a:endParaRPr lang="it-IT">
              <a:solidFill>
                <a:prstClr val="white">
                  <a:lumMod val="50000"/>
                </a:prstClr>
              </a:solidFill>
            </a:endParaRPr>
          </a:p>
        </p:txBody>
      </p:sp>
      <p:sp>
        <p:nvSpPr>
          <p:cNvPr id="7" name="Rettangolo 6"/>
          <p:cNvSpPr/>
          <p:nvPr/>
        </p:nvSpPr>
        <p:spPr>
          <a:xfrm>
            <a:off x="0" y="2204864"/>
            <a:ext cx="4283968" cy="4129336"/>
          </a:xfrm>
          <a:prstGeom prst="rect">
            <a:avLst/>
          </a:prstGeom>
          <a:solidFill>
            <a:schemeClr val="bg1"/>
          </a:solidFill>
          <a:ln w="12700">
            <a:noFill/>
          </a:ln>
          <a:effectLst>
            <a:outerShdw blurRad="50800" dist="38100" dir="2700000" algn="tl" rotWithShape="0">
              <a:schemeClr val="bg1">
                <a:alpha val="40000"/>
              </a:schemeClr>
            </a:outerShdw>
          </a:effectLst>
        </p:spPr>
        <p:txBody>
          <a:bodyPr wrap="square">
            <a:spAutoFit/>
          </a:bodyPr>
          <a:lstStyle/>
          <a:p>
            <a:pPr marL="457200" lvl="2" defTabSz="457200" fontAlgn="auto">
              <a:spcBef>
                <a:spcPts val="0"/>
              </a:spcBef>
              <a:spcAft>
                <a:spcPts val="200"/>
              </a:spcAft>
            </a:pPr>
            <a:r>
              <a:rPr lang="it-IT" sz="1600" b="1" dirty="0">
                <a:solidFill>
                  <a:prstClr val="black"/>
                </a:solidFill>
                <a:latin typeface="Calibri"/>
              </a:rPr>
              <a:t>Attività completate</a:t>
            </a:r>
            <a:r>
              <a:rPr lang="it-IT" sz="1600" b="1" dirty="0" smtClean="0">
                <a:solidFill>
                  <a:prstClr val="black"/>
                </a:solidFill>
                <a:latin typeface="Calibri"/>
              </a:rPr>
              <a:t>:</a:t>
            </a:r>
            <a:endParaRPr lang="it-IT" sz="1200" dirty="0">
              <a:solidFill>
                <a:prstClr val="black"/>
              </a:solidFill>
              <a:latin typeface="Calibri"/>
            </a:endParaRPr>
          </a:p>
          <a:p>
            <a:pPr lvl="1" indent="-457200" algn="just" defTabSz="457200" fontAlgn="auto">
              <a:spcBef>
                <a:spcPts val="0"/>
              </a:spcBef>
              <a:spcAft>
                <a:spcPts val="200"/>
              </a:spcAft>
              <a:buFont typeface="+mj-lt"/>
              <a:buAutoNum type="arabicPeriod"/>
            </a:pPr>
            <a:r>
              <a:rPr lang="it-IT" sz="1300" dirty="0">
                <a:solidFill>
                  <a:prstClr val="black"/>
                </a:solidFill>
                <a:latin typeface="Calibri"/>
              </a:rPr>
              <a:t>Integrazione con software GUPAR - Protocollo Informatico Regione Basilicata; </a:t>
            </a:r>
          </a:p>
          <a:p>
            <a:pPr lvl="1" indent="-457200" algn="just" defTabSz="457200" fontAlgn="auto">
              <a:spcBef>
                <a:spcPts val="0"/>
              </a:spcBef>
              <a:spcAft>
                <a:spcPts val="200"/>
              </a:spcAft>
              <a:buFont typeface="+mj-lt"/>
              <a:buAutoNum type="arabicPeriod"/>
            </a:pPr>
            <a:r>
              <a:rPr lang="it-IT" sz="1300" dirty="0">
                <a:solidFill>
                  <a:prstClr val="black"/>
                </a:solidFill>
                <a:latin typeface="Calibri"/>
              </a:rPr>
              <a:t>Implementazione monitoraggio misure PSR Basilicata 2014/2020  e trascinamento 2007/2013 connesse alle superfici ed animali e relativa messa in produzione;</a:t>
            </a:r>
          </a:p>
          <a:p>
            <a:pPr lvl="1" indent="-457200" algn="just" defTabSz="457200" fontAlgn="auto">
              <a:spcBef>
                <a:spcPts val="0"/>
              </a:spcBef>
              <a:spcAft>
                <a:spcPts val="200"/>
              </a:spcAft>
              <a:buFont typeface="+mj-lt"/>
              <a:buAutoNum type="arabicPeriod"/>
            </a:pPr>
            <a:r>
              <a:rPr lang="it-IT" sz="1300" dirty="0">
                <a:solidFill>
                  <a:prstClr val="black"/>
                </a:solidFill>
                <a:latin typeface="Calibri"/>
              </a:rPr>
              <a:t>Consegna Modulo Certificazione all’acquisto, alla vendita e alla consulenza dei prodotti fitosanitari – Comparto Fitosanitario e relativa messa in esercizio;</a:t>
            </a:r>
          </a:p>
          <a:p>
            <a:pPr lvl="1" indent="-457200" algn="just" defTabSz="457200" fontAlgn="auto">
              <a:spcBef>
                <a:spcPts val="0"/>
              </a:spcBef>
              <a:spcAft>
                <a:spcPts val="200"/>
              </a:spcAft>
              <a:buFont typeface="+mj-lt"/>
              <a:buAutoNum type="arabicPeriod"/>
            </a:pPr>
            <a:r>
              <a:rPr lang="it-IT" sz="1300" dirty="0">
                <a:solidFill>
                  <a:prstClr val="black"/>
                </a:solidFill>
                <a:latin typeface="Calibri"/>
              </a:rPr>
              <a:t>Consegna Modulo Certificazione </a:t>
            </a:r>
            <a:r>
              <a:rPr lang="it-IT" sz="1300" dirty="0" err="1">
                <a:solidFill>
                  <a:prstClr val="black"/>
                </a:solidFill>
                <a:latin typeface="Calibri"/>
              </a:rPr>
              <a:t>Import/Export</a:t>
            </a:r>
            <a:r>
              <a:rPr lang="it-IT" sz="1300" dirty="0">
                <a:solidFill>
                  <a:prstClr val="black"/>
                </a:solidFill>
                <a:latin typeface="Calibri"/>
              </a:rPr>
              <a:t>  - Comparto Fitosanitario e relativa messa in produzione;</a:t>
            </a:r>
          </a:p>
          <a:p>
            <a:pPr lvl="1" indent="-457200" algn="just" defTabSz="457200" fontAlgn="auto">
              <a:spcBef>
                <a:spcPts val="0"/>
              </a:spcBef>
              <a:spcAft>
                <a:spcPts val="200"/>
              </a:spcAft>
              <a:buFont typeface="+mj-lt"/>
              <a:buAutoNum type="arabicPeriod"/>
            </a:pPr>
            <a:r>
              <a:rPr lang="it-IT" sz="1300" dirty="0">
                <a:solidFill>
                  <a:prstClr val="black"/>
                </a:solidFill>
                <a:latin typeface="Calibri"/>
              </a:rPr>
              <a:t>Consegna Modulo Gestione Inventario Usi Civici e relativa messa in produzione;</a:t>
            </a:r>
          </a:p>
          <a:p>
            <a:pPr lvl="1" indent="-457200" algn="just" defTabSz="457200" fontAlgn="auto">
              <a:spcBef>
                <a:spcPts val="0"/>
              </a:spcBef>
              <a:spcAft>
                <a:spcPts val="200"/>
              </a:spcAft>
              <a:buFont typeface="+mj-lt"/>
              <a:buAutoNum type="arabicPeriod"/>
            </a:pPr>
            <a:r>
              <a:rPr lang="it-IT" sz="1300" dirty="0">
                <a:solidFill>
                  <a:prstClr val="black"/>
                </a:solidFill>
                <a:latin typeface="Calibri"/>
              </a:rPr>
              <a:t>Attività di Comunicazione e Formazione per i moduli messi in esercizio;</a:t>
            </a:r>
          </a:p>
          <a:p>
            <a:pPr lvl="1" indent="-457200" algn="just" defTabSz="457200" fontAlgn="auto">
              <a:spcBef>
                <a:spcPts val="0"/>
              </a:spcBef>
              <a:spcAft>
                <a:spcPts val="200"/>
              </a:spcAft>
              <a:buFont typeface="+mj-lt"/>
              <a:buAutoNum type="arabicPeriod"/>
            </a:pPr>
            <a:r>
              <a:rPr lang="it-IT" sz="1300" dirty="0">
                <a:solidFill>
                  <a:prstClr val="black"/>
                </a:solidFill>
                <a:latin typeface="Calibri"/>
              </a:rPr>
              <a:t>Attività di </a:t>
            </a:r>
            <a:r>
              <a:rPr lang="it-IT" sz="1300" dirty="0" smtClean="0">
                <a:solidFill>
                  <a:prstClr val="black"/>
                </a:solidFill>
                <a:latin typeface="Calibri"/>
              </a:rPr>
              <a:t>Supporto </a:t>
            </a:r>
            <a:r>
              <a:rPr lang="it-IT" sz="1300" dirty="0">
                <a:solidFill>
                  <a:prstClr val="black"/>
                </a:solidFill>
                <a:latin typeface="Calibri"/>
              </a:rPr>
              <a:t>Operativo per i Moduli messi in esercizio.</a:t>
            </a:r>
          </a:p>
          <a:p>
            <a:pPr lvl="1" indent="-457200" defTabSz="457200" fontAlgn="auto">
              <a:spcBef>
                <a:spcPts val="0"/>
              </a:spcBef>
              <a:spcAft>
                <a:spcPts val="200"/>
              </a:spcAft>
              <a:buFont typeface="+mj-lt"/>
              <a:buAutoNum type="arabicPeriod"/>
            </a:pPr>
            <a:endParaRPr lang="it-IT" sz="1200" dirty="0">
              <a:solidFill>
                <a:prstClr val="black"/>
              </a:solidFill>
              <a:latin typeface="Calibri"/>
            </a:endParaRPr>
          </a:p>
        </p:txBody>
      </p:sp>
      <p:sp>
        <p:nvSpPr>
          <p:cNvPr id="8" name="Rettangolo 7"/>
          <p:cNvSpPr/>
          <p:nvPr/>
        </p:nvSpPr>
        <p:spPr>
          <a:xfrm>
            <a:off x="4539351" y="2022127"/>
            <a:ext cx="4393175" cy="4719241"/>
          </a:xfrm>
          <a:prstGeom prst="rect">
            <a:avLst/>
          </a:prstGeom>
          <a:solidFill>
            <a:schemeClr val="bg1"/>
          </a:solidFill>
          <a:ln w="12700">
            <a:noFill/>
          </a:ln>
          <a:effectLst>
            <a:outerShdw blurRad="50800" dist="38100" dir="2700000" algn="tl" rotWithShape="0">
              <a:schemeClr val="bg1">
                <a:alpha val="40000"/>
              </a:schemeClr>
            </a:outerShdw>
          </a:effectLst>
        </p:spPr>
        <p:txBody>
          <a:bodyPr wrap="square">
            <a:spAutoFit/>
          </a:bodyPr>
          <a:lstStyle/>
          <a:p>
            <a:pPr marL="0" lvl="1" defTabSz="457200" fontAlgn="auto">
              <a:spcBef>
                <a:spcPts val="0"/>
              </a:spcBef>
              <a:spcAft>
                <a:spcPts val="200"/>
              </a:spcAft>
            </a:pPr>
            <a:r>
              <a:rPr lang="it-IT" sz="1600" b="1" dirty="0" smtClean="0">
                <a:solidFill>
                  <a:prstClr val="black"/>
                </a:solidFill>
                <a:latin typeface="Calibri"/>
              </a:rPr>
              <a:t>Attività in corso: </a:t>
            </a:r>
          </a:p>
          <a:p>
            <a:pPr marL="342900" lvl="1" indent="-342900" algn="just" defTabSz="457200" fontAlgn="auto">
              <a:spcBef>
                <a:spcPts val="0"/>
              </a:spcBef>
              <a:spcAft>
                <a:spcPts val="200"/>
              </a:spcAft>
              <a:buFont typeface="+mj-lt"/>
              <a:buAutoNum type="arabicPeriod"/>
            </a:pPr>
            <a:r>
              <a:rPr lang="it-IT" sz="1300" dirty="0">
                <a:solidFill>
                  <a:prstClr val="black"/>
                </a:solidFill>
                <a:latin typeface="Calibri"/>
              </a:rPr>
              <a:t>Attività tecnico amministrative, a seguito dell’approvazione della LR n. 19 del 24/07/2017 art. 36 in cui si istituisce l’Anagrafe Agricola Regionale, per l’aggiornamento in tempo reale dei dati dell’Anagrafe Aziendale tra AGEA e Regione Basilicata;</a:t>
            </a:r>
          </a:p>
          <a:p>
            <a:pPr marL="342900" lvl="1" indent="-342900" algn="just" defTabSz="457200" fontAlgn="auto">
              <a:spcBef>
                <a:spcPts val="0"/>
              </a:spcBef>
              <a:spcAft>
                <a:spcPts val="200"/>
              </a:spcAft>
              <a:buFont typeface="+mj-lt"/>
              <a:buAutoNum type="arabicPeriod"/>
            </a:pPr>
            <a:r>
              <a:rPr lang="it-IT" sz="1300" dirty="0">
                <a:solidFill>
                  <a:prstClr val="black"/>
                </a:solidFill>
                <a:latin typeface="Calibri"/>
              </a:rPr>
              <a:t>Avviamento monitoraggio misure PSR Basilicata 2014/2020 ad investimento;</a:t>
            </a:r>
          </a:p>
          <a:p>
            <a:pPr marL="342900" lvl="1" indent="-342900" algn="just" defTabSz="457200" fontAlgn="auto">
              <a:spcBef>
                <a:spcPts val="0"/>
              </a:spcBef>
              <a:spcAft>
                <a:spcPts val="200"/>
              </a:spcAft>
              <a:buFont typeface="+mj-lt"/>
              <a:buAutoNum type="arabicPeriod"/>
            </a:pPr>
            <a:r>
              <a:rPr lang="it-IT" sz="1300" dirty="0">
                <a:solidFill>
                  <a:prstClr val="black"/>
                </a:solidFill>
                <a:latin typeface="Calibri"/>
              </a:rPr>
              <a:t>Implementazione dei procedimenti amministrativi per le operazioni del PSR Basilicata 2014-2020;</a:t>
            </a:r>
          </a:p>
          <a:p>
            <a:pPr marL="342900" lvl="1" indent="-342900" algn="just" defTabSz="457200" fontAlgn="auto">
              <a:spcBef>
                <a:spcPts val="0"/>
              </a:spcBef>
              <a:spcAft>
                <a:spcPts val="200"/>
              </a:spcAft>
              <a:buFont typeface="+mj-lt"/>
              <a:buAutoNum type="arabicPeriod"/>
            </a:pPr>
            <a:r>
              <a:rPr lang="it-IT" sz="1300" dirty="0">
                <a:solidFill>
                  <a:prstClr val="black"/>
                </a:solidFill>
                <a:latin typeface="Calibri"/>
              </a:rPr>
              <a:t>Analisi dei requisiti e relativa implementazione per le procedure amministrative riguardanti il Comparto Olivicolo;</a:t>
            </a:r>
          </a:p>
          <a:p>
            <a:pPr marL="342900" lvl="1" indent="-342900" algn="just" defTabSz="457200" fontAlgn="auto">
              <a:spcBef>
                <a:spcPts val="0"/>
              </a:spcBef>
              <a:spcAft>
                <a:spcPts val="200"/>
              </a:spcAft>
              <a:buFont typeface="+mj-lt"/>
              <a:buAutoNum type="arabicPeriod"/>
            </a:pPr>
            <a:r>
              <a:rPr lang="it-IT" sz="1300" dirty="0">
                <a:solidFill>
                  <a:prstClr val="black"/>
                </a:solidFill>
                <a:latin typeface="Calibri"/>
              </a:rPr>
              <a:t>Analisi dei requisiti e relativa implementazione per le procedure amministrative riguardanti le domande per le Calamità Naturali;</a:t>
            </a:r>
          </a:p>
          <a:p>
            <a:pPr marL="342900" lvl="1" indent="-342900" algn="just" defTabSz="457200" fontAlgn="auto">
              <a:spcBef>
                <a:spcPts val="0"/>
              </a:spcBef>
              <a:spcAft>
                <a:spcPts val="200"/>
              </a:spcAft>
              <a:buFont typeface="+mj-lt"/>
              <a:buAutoNum type="arabicPeriod"/>
            </a:pPr>
            <a:r>
              <a:rPr lang="it-IT" sz="1300" dirty="0">
                <a:solidFill>
                  <a:prstClr val="black"/>
                </a:solidFill>
                <a:latin typeface="Calibri"/>
              </a:rPr>
              <a:t>Analisi dei requisiti e relativa implementazione per le procedure amministrative riguardanti il Comparto Zootecnia;</a:t>
            </a:r>
          </a:p>
          <a:p>
            <a:pPr marL="342900" lvl="1" indent="-342900" algn="just" defTabSz="457200" fontAlgn="auto">
              <a:spcBef>
                <a:spcPts val="0"/>
              </a:spcBef>
              <a:spcAft>
                <a:spcPts val="200"/>
              </a:spcAft>
              <a:buFont typeface="+mj-lt"/>
              <a:buAutoNum type="arabicPeriod"/>
            </a:pPr>
            <a:r>
              <a:rPr lang="it-IT" sz="1300" dirty="0">
                <a:solidFill>
                  <a:prstClr val="black"/>
                </a:solidFill>
                <a:latin typeface="Calibri"/>
              </a:rPr>
              <a:t>Analisi dei requisiti e relativa implementazione per le procedure amministrative riguardanti il Comparto Vitivinicolo.</a:t>
            </a:r>
          </a:p>
        </p:txBody>
      </p:sp>
    </p:spTree>
    <p:extLst>
      <p:ext uri="{BB962C8B-B14F-4D97-AF65-F5344CB8AC3E}">
        <p14:creationId xmlns:p14="http://schemas.microsoft.com/office/powerpoint/2010/main" val="2219363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grpId="0" nodeType="afterEffect">
                                  <p:stCondLst>
                                    <p:cond delay="3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1+#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254076" y="1095127"/>
            <a:ext cx="8713654" cy="461665"/>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457200" fontAlgn="auto">
              <a:spcBef>
                <a:spcPts val="0"/>
              </a:spcBef>
              <a:spcAft>
                <a:spcPts val="0"/>
              </a:spcAft>
            </a:pPr>
            <a:r>
              <a:rPr lang="it-IT" b="1" dirty="0" smtClean="0">
                <a:solidFill>
                  <a:srgbClr val="006600"/>
                </a:solidFill>
                <a:latin typeface="Calibri"/>
              </a:rPr>
              <a:t>Monitoraggio del PSR 2014-2020 SIARB: </a:t>
            </a:r>
            <a:r>
              <a:rPr lang="it-IT" sz="1600" b="1" dirty="0" smtClean="0">
                <a:solidFill>
                  <a:srgbClr val="006600"/>
                </a:solidFill>
                <a:latin typeface="Calibri"/>
              </a:rPr>
              <a:t>soluzioni di monitoraggio prese in riuso</a:t>
            </a:r>
            <a:endParaRPr lang="it-IT" b="1" dirty="0">
              <a:solidFill>
                <a:srgbClr val="006600"/>
              </a:solidFill>
              <a:latin typeface="Calibri"/>
            </a:endParaRPr>
          </a:p>
        </p:txBody>
      </p:sp>
      <p:sp>
        <p:nvSpPr>
          <p:cNvPr id="12" name="Segnaposto numero diapositiva 11"/>
          <p:cNvSpPr>
            <a:spLocks noGrp="1"/>
          </p:cNvSpPr>
          <p:nvPr>
            <p:ph type="sldNum" sz="quarter" idx="12"/>
          </p:nvPr>
        </p:nvSpPr>
        <p:spPr>
          <a:xfrm>
            <a:off x="6686872" y="6360041"/>
            <a:ext cx="2133600" cy="365125"/>
          </a:xfrm>
        </p:spPr>
        <p:txBody>
          <a:bodyPr/>
          <a:lstStyle/>
          <a:p>
            <a:fld id="{8D6A79E4-C17F-4C89-93DA-1CDE258D224D}" type="slidenum">
              <a:rPr lang="it-IT" smtClean="0">
                <a:solidFill>
                  <a:prstClr val="white">
                    <a:lumMod val="50000"/>
                  </a:prstClr>
                </a:solidFill>
              </a:rPr>
              <a:pPr/>
              <a:t>19</a:t>
            </a:fld>
            <a:endParaRPr lang="it-IT">
              <a:solidFill>
                <a:prstClr val="white">
                  <a:lumMod val="50000"/>
                </a:prstClr>
              </a:solidFill>
            </a:endParaRPr>
          </a:p>
        </p:txBody>
      </p:sp>
      <p:sp>
        <p:nvSpPr>
          <p:cNvPr id="10" name="AutoShape 2"/>
          <p:cNvSpPr>
            <a:spLocks noChangeArrowheads="1"/>
          </p:cNvSpPr>
          <p:nvPr>
            <p:custDataLst>
              <p:tags r:id="rId1"/>
            </p:custDataLst>
          </p:nvPr>
        </p:nvSpPr>
        <p:spPr bwMode="auto">
          <a:xfrm>
            <a:off x="386862" y="2324823"/>
            <a:ext cx="4044462" cy="3789485"/>
          </a:xfrm>
          <a:prstGeom prst="roundRect">
            <a:avLst>
              <a:gd name="adj" fmla="val 2106"/>
            </a:avLst>
          </a:prstGeom>
          <a:solidFill>
            <a:srgbClr val="EAEAEA"/>
          </a:solidFill>
          <a:ln w="9525">
            <a:noFill/>
            <a:round/>
            <a:headEnd/>
            <a:tailEnd/>
          </a:ln>
        </p:spPr>
        <p:txBody>
          <a:bodyPr wrap="square" tIns="83077" rIns="33231" bIns="33231"/>
          <a:lstStyle/>
          <a:p>
            <a:pPr>
              <a:lnSpc>
                <a:spcPts val="1800"/>
              </a:lnSpc>
              <a:spcBef>
                <a:spcPct val="20000"/>
              </a:spcBef>
            </a:pPr>
            <a:r>
              <a:rPr lang="en-GB" dirty="0"/>
              <a:t>Il modulo PSR 14-20 include soluzioni di </a:t>
            </a:r>
            <a:r>
              <a:rPr lang="en-GB" b="1" dirty="0"/>
              <a:t>monitoraggio real-time dei principali indicatori </a:t>
            </a:r>
            <a:r>
              <a:rPr lang="en-GB" dirty="0"/>
              <a:t>di avanzamento di bandi e misure</a:t>
            </a:r>
          </a:p>
        </p:txBody>
      </p:sp>
      <p:sp>
        <p:nvSpPr>
          <p:cNvPr id="11" name="AutoShape 5"/>
          <p:cNvSpPr>
            <a:spLocks noChangeArrowheads="1"/>
          </p:cNvSpPr>
          <p:nvPr>
            <p:custDataLst>
              <p:tags r:id="rId2"/>
            </p:custDataLst>
          </p:nvPr>
        </p:nvSpPr>
        <p:spPr bwMode="auto">
          <a:xfrm>
            <a:off x="386862" y="1857364"/>
            <a:ext cx="4044462" cy="424962"/>
          </a:xfrm>
          <a:prstGeom prst="roundRect">
            <a:avLst>
              <a:gd name="adj" fmla="val 17949"/>
            </a:avLst>
          </a:prstGeom>
          <a:solidFill>
            <a:schemeClr val="accent1"/>
          </a:solidFill>
          <a:ln w="9525">
            <a:noFill/>
            <a:round/>
            <a:headEnd/>
            <a:tailEnd/>
          </a:ln>
        </p:spPr>
        <p:txBody>
          <a:bodyPr wrap="none" anchor="ctr"/>
          <a:lstStyle/>
          <a:p>
            <a:pPr algn="ctr" eaLnBrk="0" hangingPunct="0"/>
            <a:r>
              <a:rPr lang="de-DE" sz="1477" b="1" dirty="0">
                <a:solidFill>
                  <a:schemeClr val="bg1"/>
                </a:solidFill>
              </a:rPr>
              <a:t>Monitoraggio in tempo reale</a:t>
            </a:r>
          </a:p>
        </p:txBody>
      </p:sp>
      <p:sp>
        <p:nvSpPr>
          <p:cNvPr id="13" name="AutoShape 7"/>
          <p:cNvSpPr>
            <a:spLocks noChangeArrowheads="1"/>
          </p:cNvSpPr>
          <p:nvPr>
            <p:custDataLst>
              <p:tags r:id="rId3"/>
            </p:custDataLst>
          </p:nvPr>
        </p:nvSpPr>
        <p:spPr bwMode="auto">
          <a:xfrm>
            <a:off x="4572000" y="2321892"/>
            <a:ext cx="4044462" cy="3789485"/>
          </a:xfrm>
          <a:prstGeom prst="roundRect">
            <a:avLst>
              <a:gd name="adj" fmla="val 2106"/>
            </a:avLst>
          </a:prstGeom>
          <a:solidFill>
            <a:srgbClr val="EAEAEA"/>
          </a:solidFill>
          <a:ln w="9525">
            <a:noFill/>
            <a:round/>
            <a:headEnd/>
            <a:tailEnd/>
          </a:ln>
        </p:spPr>
        <p:txBody>
          <a:bodyPr wrap="square" lIns="468000" tIns="83077" rIns="33231" bIns="33231"/>
          <a:lstStyle/>
          <a:p>
            <a:pPr>
              <a:lnSpc>
                <a:spcPts val="1800"/>
              </a:lnSpc>
              <a:spcBef>
                <a:spcPct val="20000"/>
              </a:spcBef>
            </a:pPr>
            <a:r>
              <a:rPr lang="en-GB" dirty="0"/>
              <a:t>Soluzione strutturata basata su </a:t>
            </a:r>
            <a:r>
              <a:rPr lang="en-GB" b="1" dirty="0"/>
              <a:t>prodotti leader di mercato </a:t>
            </a:r>
            <a:r>
              <a:rPr lang="en-GB" dirty="0"/>
              <a:t>(SAS, Business Object): i decisori dispongono di </a:t>
            </a:r>
            <a:r>
              <a:rPr lang="en-GB" b="1" dirty="0"/>
              <a:t>reportistica di sintesi e dettaglio altamente configurabile</a:t>
            </a:r>
          </a:p>
        </p:txBody>
      </p:sp>
      <p:sp>
        <p:nvSpPr>
          <p:cNvPr id="14" name="AutoShape 8"/>
          <p:cNvSpPr>
            <a:spLocks noChangeArrowheads="1"/>
          </p:cNvSpPr>
          <p:nvPr>
            <p:custDataLst>
              <p:tags r:id="rId4"/>
            </p:custDataLst>
          </p:nvPr>
        </p:nvSpPr>
        <p:spPr bwMode="auto">
          <a:xfrm>
            <a:off x="4572000" y="1857364"/>
            <a:ext cx="4044462" cy="424962"/>
          </a:xfrm>
          <a:prstGeom prst="roundRect">
            <a:avLst>
              <a:gd name="adj" fmla="val 17949"/>
            </a:avLst>
          </a:prstGeom>
          <a:solidFill>
            <a:schemeClr val="accent1"/>
          </a:solidFill>
          <a:ln w="9525">
            <a:noFill/>
            <a:round/>
            <a:headEnd/>
            <a:tailEnd/>
          </a:ln>
        </p:spPr>
        <p:txBody>
          <a:bodyPr wrap="none" anchor="ctr"/>
          <a:lstStyle/>
          <a:p>
            <a:pPr algn="ctr" eaLnBrk="0" hangingPunct="0"/>
            <a:r>
              <a:rPr lang="de-DE" sz="1477" b="1" dirty="0">
                <a:solidFill>
                  <a:schemeClr val="bg1"/>
                </a:solidFill>
              </a:rPr>
              <a:t>Reportistica decisionale</a:t>
            </a:r>
          </a:p>
        </p:txBody>
      </p:sp>
      <p:sp>
        <p:nvSpPr>
          <p:cNvPr id="15" name="Oval 9"/>
          <p:cNvSpPr>
            <a:spLocks noChangeArrowheads="1"/>
          </p:cNvSpPr>
          <p:nvPr/>
        </p:nvSpPr>
        <p:spPr bwMode="auto">
          <a:xfrm>
            <a:off x="3500430" y="3786190"/>
            <a:ext cx="1969477" cy="1969477"/>
          </a:xfrm>
          <a:prstGeom prst="ellipse">
            <a:avLst/>
          </a:prstGeom>
          <a:solidFill>
            <a:schemeClr val="tx2"/>
          </a:solidFill>
          <a:ln w="127000">
            <a:solidFill>
              <a:schemeClr val="bg1"/>
            </a:solidFill>
            <a:round/>
            <a:headEnd/>
            <a:tailEnd/>
          </a:ln>
        </p:spPr>
        <p:txBody>
          <a:bodyPr wrap="none" anchor="ctr"/>
          <a:lstStyle/>
          <a:p>
            <a:pPr algn="ctr"/>
            <a:r>
              <a:rPr lang="de-DE" sz="1292" b="1" dirty="0">
                <a:solidFill>
                  <a:schemeClr val="bg1"/>
                </a:solidFill>
              </a:rPr>
              <a:t>PSR </a:t>
            </a:r>
          </a:p>
          <a:p>
            <a:pPr algn="ctr"/>
            <a:r>
              <a:rPr lang="de-DE" sz="1292" b="1" dirty="0">
                <a:solidFill>
                  <a:schemeClr val="bg1"/>
                </a:solidFill>
              </a:rPr>
              <a:t>2014-2020</a:t>
            </a:r>
          </a:p>
        </p:txBody>
      </p:sp>
      <p:pic>
        <p:nvPicPr>
          <p:cNvPr id="16" name="Immagin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662" y="3450823"/>
            <a:ext cx="2849526" cy="3063240"/>
          </a:xfrm>
          <a:prstGeom prst="rect">
            <a:avLst/>
          </a:prstGeom>
          <a:ln w="12700">
            <a:solidFill>
              <a:schemeClr val="tx1"/>
            </a:solidFill>
          </a:ln>
          <a:effectLst>
            <a:outerShdw blurRad="50800" dist="50800" dir="5400000" algn="ctr" rotWithShape="0">
              <a:schemeClr val="tx1"/>
            </a:outerShdw>
          </a:effectLst>
        </p:spPr>
      </p:pic>
      <p:pic>
        <p:nvPicPr>
          <p:cNvPr id="17" name="Immagine 16"/>
          <p:cNvPicPr>
            <a:picLocks noChangeAspect="1"/>
          </p:cNvPicPr>
          <p:nvPr/>
        </p:nvPicPr>
        <p:blipFill>
          <a:blip r:embed="rId7"/>
          <a:stretch>
            <a:fillRect/>
          </a:stretch>
        </p:blipFill>
        <p:spPr>
          <a:xfrm>
            <a:off x="5866116" y="3823891"/>
            <a:ext cx="2847546" cy="2628000"/>
          </a:xfrm>
          <a:prstGeom prst="rect">
            <a:avLst/>
          </a:prstGeom>
          <a:ln w="12700">
            <a:solidFill>
              <a:schemeClr val="tx1"/>
            </a:solidFill>
          </a:ln>
          <a:effectLst>
            <a:outerShdw blurRad="50800" dist="50800" dir="5400000" algn="ctr" rotWithShape="0">
              <a:schemeClr val="tx1"/>
            </a:outerShdw>
          </a:effectLst>
        </p:spPr>
      </p:pic>
      <p:pic>
        <p:nvPicPr>
          <p:cNvPr id="18" name="Immagine 17"/>
          <p:cNvPicPr>
            <a:picLocks noChangeAspect="1"/>
          </p:cNvPicPr>
          <p:nvPr/>
        </p:nvPicPr>
        <p:blipFill>
          <a:blip r:embed="rId8"/>
          <a:stretch>
            <a:fillRect/>
          </a:stretch>
        </p:blipFill>
        <p:spPr>
          <a:xfrm>
            <a:off x="3629285" y="6305368"/>
            <a:ext cx="472754" cy="216000"/>
          </a:xfrm>
          <a:prstGeom prst="rect">
            <a:avLst/>
          </a:prstGeom>
        </p:spPr>
      </p:pic>
      <p:pic>
        <p:nvPicPr>
          <p:cNvPr id="19" name="Picture 2" descr="Risultati immagin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6147" y="6238303"/>
            <a:ext cx="1136247"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363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46844" y="1231999"/>
            <a:ext cx="8817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457200" eaLnBrk="1" fontAlgn="auto" hangingPunct="1">
              <a:spcBef>
                <a:spcPts val="0"/>
              </a:spcBef>
              <a:spcAft>
                <a:spcPts val="0"/>
              </a:spcAft>
            </a:pPr>
            <a:r>
              <a:rPr lang="en-GB" b="1" dirty="0">
                <a:solidFill>
                  <a:srgbClr val="006600"/>
                </a:solidFill>
                <a:latin typeface="Calibri"/>
              </a:rPr>
              <a:t>ORDINE DEL GIORNO</a:t>
            </a:r>
          </a:p>
        </p:txBody>
      </p:sp>
      <p:sp>
        <p:nvSpPr>
          <p:cNvPr id="4" name="Rettangolo 3"/>
          <p:cNvSpPr/>
          <p:nvPr/>
        </p:nvSpPr>
        <p:spPr>
          <a:xfrm>
            <a:off x="251520" y="1918424"/>
            <a:ext cx="8208912" cy="2546851"/>
          </a:xfrm>
          <a:prstGeom prst="rect">
            <a:avLst/>
          </a:prstGeom>
        </p:spPr>
        <p:txBody>
          <a:bodyPr wrap="square">
            <a:spAutoFit/>
          </a:bodyPr>
          <a:lstStyle/>
          <a:p>
            <a:pPr marL="342900" lvl="0" indent="-342900" defTabSz="457200" fontAlgn="auto">
              <a:spcBef>
                <a:spcPts val="0"/>
              </a:spcBef>
              <a:spcAft>
                <a:spcPts val="300"/>
              </a:spcAft>
              <a:buFont typeface="+mj-lt"/>
              <a:buAutoNum type="arabicPeriod"/>
            </a:pPr>
            <a:r>
              <a:rPr lang="it-IT" sz="1800" b="1" dirty="0" smtClean="0">
                <a:latin typeface="Calibri"/>
                <a:ea typeface="+mn-ea"/>
              </a:rPr>
              <a:t>Approvazione </a:t>
            </a:r>
            <a:r>
              <a:rPr lang="it-IT" sz="1800" b="1" dirty="0">
                <a:latin typeface="Calibri"/>
                <a:ea typeface="+mn-ea"/>
              </a:rPr>
              <a:t>ordine del giorno</a:t>
            </a:r>
          </a:p>
          <a:p>
            <a:pPr marL="342900" lvl="0" indent="-342900" defTabSz="457200" fontAlgn="auto">
              <a:spcBef>
                <a:spcPts val="0"/>
              </a:spcBef>
              <a:spcAft>
                <a:spcPts val="300"/>
              </a:spcAft>
              <a:buFont typeface="+mj-lt"/>
              <a:buAutoNum type="arabicPeriod"/>
            </a:pPr>
            <a:r>
              <a:rPr lang="it-IT" sz="1800" b="1" dirty="0" smtClean="0">
                <a:latin typeface="Calibri"/>
                <a:ea typeface="+mn-ea"/>
              </a:rPr>
              <a:t>Illustrazione </a:t>
            </a:r>
            <a:r>
              <a:rPr lang="it-IT" sz="1800" b="1" dirty="0">
                <a:latin typeface="Calibri"/>
                <a:ea typeface="+mn-ea"/>
              </a:rPr>
              <a:t>dello stato di attuazione del Programma alla data del </a:t>
            </a:r>
            <a:r>
              <a:rPr lang="it-IT" sz="1800" b="1" dirty="0" smtClean="0">
                <a:latin typeface="Calibri"/>
                <a:ea typeface="+mn-ea"/>
              </a:rPr>
              <a:t>Comitato</a:t>
            </a:r>
          </a:p>
          <a:p>
            <a:pPr marL="342900" lvl="0" indent="-342900" defTabSz="457200" fontAlgn="auto">
              <a:spcBef>
                <a:spcPts val="0"/>
              </a:spcBef>
              <a:spcAft>
                <a:spcPts val="300"/>
              </a:spcAft>
              <a:buFont typeface="+mj-lt"/>
              <a:buAutoNum type="arabicPeriod"/>
            </a:pPr>
            <a:r>
              <a:rPr lang="it-IT" sz="1800" b="1" dirty="0" smtClean="0">
                <a:latin typeface="Calibri"/>
                <a:ea typeface="+mn-ea"/>
              </a:rPr>
              <a:t>Illustrazione </a:t>
            </a:r>
            <a:r>
              <a:rPr lang="it-IT" sz="1800" b="1" dirty="0">
                <a:latin typeface="Calibri"/>
                <a:ea typeface="+mn-ea"/>
              </a:rPr>
              <a:t>e approvazione della Relazione Annuale di Attuazione (RAA) </a:t>
            </a:r>
            <a:r>
              <a:rPr lang="it-IT" sz="1800" b="1" dirty="0" smtClean="0">
                <a:latin typeface="Calibri"/>
                <a:ea typeface="+mn-ea"/>
              </a:rPr>
              <a:t>2018</a:t>
            </a:r>
            <a:endParaRPr lang="it-IT" sz="1800" b="1" dirty="0">
              <a:latin typeface="Calibri"/>
              <a:ea typeface="+mn-ea"/>
            </a:endParaRPr>
          </a:p>
          <a:p>
            <a:pPr marL="342900" indent="-342900" defTabSz="457200" fontAlgn="auto">
              <a:spcBef>
                <a:spcPts val="0"/>
              </a:spcBef>
              <a:spcAft>
                <a:spcPts val="300"/>
              </a:spcAft>
              <a:buFont typeface="+mj-lt"/>
              <a:buAutoNum type="arabicPeriod"/>
            </a:pPr>
            <a:r>
              <a:rPr lang="it-IT" sz="1800" b="1" dirty="0" smtClean="0">
                <a:latin typeface="Calibri"/>
                <a:ea typeface="+mn-ea"/>
              </a:rPr>
              <a:t>Informativa </a:t>
            </a:r>
            <a:r>
              <a:rPr lang="it-IT" sz="1800" b="1" dirty="0">
                <a:latin typeface="Calibri"/>
                <a:ea typeface="+mn-ea"/>
              </a:rPr>
              <a:t>sulla valutazione in itinere</a:t>
            </a:r>
          </a:p>
          <a:p>
            <a:pPr marL="342900" lvl="0" indent="-342900" defTabSz="457200" fontAlgn="auto">
              <a:spcBef>
                <a:spcPts val="0"/>
              </a:spcBef>
              <a:spcAft>
                <a:spcPts val="300"/>
              </a:spcAft>
              <a:buFont typeface="+mj-lt"/>
              <a:buAutoNum type="arabicPeriod"/>
            </a:pPr>
            <a:r>
              <a:rPr lang="it-IT" sz="1800" b="1" dirty="0" smtClean="0">
                <a:latin typeface="Calibri"/>
                <a:ea typeface="+mn-ea"/>
              </a:rPr>
              <a:t>Informativa </a:t>
            </a:r>
            <a:r>
              <a:rPr lang="it-IT" sz="1800" b="1" dirty="0">
                <a:latin typeface="Calibri"/>
                <a:ea typeface="+mn-ea"/>
              </a:rPr>
              <a:t>sull'attuazione della Strategia di Comunicazione e Pubblicità</a:t>
            </a:r>
          </a:p>
          <a:p>
            <a:pPr marL="342900" indent="-342900" defTabSz="457200" fontAlgn="auto">
              <a:spcBef>
                <a:spcPts val="0"/>
              </a:spcBef>
              <a:spcAft>
                <a:spcPts val="300"/>
              </a:spcAft>
              <a:buFont typeface="+mj-lt"/>
              <a:buAutoNum type="arabicPeriod"/>
            </a:pPr>
            <a:r>
              <a:rPr lang="it-IT" sz="1800" b="1" dirty="0" smtClean="0">
                <a:latin typeface="Calibri"/>
                <a:ea typeface="+mn-ea"/>
              </a:rPr>
              <a:t>Informativa </a:t>
            </a:r>
            <a:r>
              <a:rPr lang="it-IT" sz="1800" b="1" dirty="0">
                <a:latin typeface="Calibri"/>
                <a:ea typeface="+mn-ea"/>
              </a:rPr>
              <a:t>sull'Incontro Annuale </a:t>
            </a:r>
            <a:r>
              <a:rPr lang="it-IT" sz="1800" b="1" dirty="0" smtClean="0">
                <a:latin typeface="Calibri"/>
                <a:ea typeface="+mn-ea"/>
              </a:rPr>
              <a:t>2018</a:t>
            </a:r>
          </a:p>
          <a:p>
            <a:pPr marL="342900" indent="-342900" defTabSz="457200" fontAlgn="auto">
              <a:spcBef>
                <a:spcPts val="0"/>
              </a:spcBef>
              <a:spcAft>
                <a:spcPts val="300"/>
              </a:spcAft>
              <a:buFont typeface="+mj-lt"/>
              <a:buAutoNum type="arabicPeriod"/>
            </a:pPr>
            <a:r>
              <a:rPr lang="it-IT" sz="1800" b="1" dirty="0" smtClean="0">
                <a:latin typeface="Calibri"/>
                <a:ea typeface="+mn-ea"/>
              </a:rPr>
              <a:t>Varie </a:t>
            </a:r>
            <a:r>
              <a:rPr lang="it-IT" sz="1800" b="1" dirty="0">
                <a:latin typeface="Calibri"/>
                <a:ea typeface="+mn-ea"/>
              </a:rPr>
              <a:t>ed eventuali. </a:t>
            </a:r>
          </a:p>
          <a:p>
            <a:pPr lvl="0" algn="just" fontAlgn="auto">
              <a:spcBef>
                <a:spcPts val="0"/>
              </a:spcBef>
              <a:spcAft>
                <a:spcPts val="300"/>
              </a:spcAft>
            </a:pPr>
            <a:endParaRPr lang="it-IT" sz="1600" b="1" dirty="0">
              <a:solidFill>
                <a:srgbClr val="006600"/>
              </a:solidFill>
              <a:latin typeface="Calibri"/>
              <a:ea typeface="+mn-ea"/>
            </a:endParaRPr>
          </a:p>
        </p:txBody>
      </p:sp>
      <p:sp>
        <p:nvSpPr>
          <p:cNvPr id="6" name="AutoShape 2" descr="Risultati immagini per repo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 name="Immagine 2"/>
          <p:cNvPicPr>
            <a:picLocks noChangeAspect="1"/>
          </p:cNvPicPr>
          <p:nvPr/>
        </p:nvPicPr>
        <p:blipFill>
          <a:blip r:embed="rId2" cstate="print"/>
          <a:stretch>
            <a:fillRect/>
          </a:stretch>
        </p:blipFill>
        <p:spPr>
          <a:xfrm>
            <a:off x="6804247" y="4995980"/>
            <a:ext cx="2160241" cy="1703913"/>
          </a:xfrm>
          <a:prstGeom prst="rect">
            <a:avLst/>
          </a:prstGeom>
        </p:spPr>
      </p:pic>
    </p:spTree>
    <p:extLst>
      <p:ext uri="{BB962C8B-B14F-4D97-AF65-F5344CB8AC3E}">
        <p14:creationId xmlns:p14="http://schemas.microsoft.com/office/powerpoint/2010/main" val="1228411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254076" y="1095127"/>
            <a:ext cx="8713654" cy="707886"/>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457200" fontAlgn="auto">
              <a:spcBef>
                <a:spcPts val="0"/>
              </a:spcBef>
              <a:spcAft>
                <a:spcPts val="0"/>
              </a:spcAft>
            </a:pPr>
            <a:r>
              <a:rPr lang="it-IT" b="1" dirty="0" smtClean="0">
                <a:solidFill>
                  <a:srgbClr val="006600"/>
                </a:solidFill>
                <a:latin typeface="Calibri"/>
              </a:rPr>
              <a:t>Monitoraggio misure a superficie – Stato domande </a:t>
            </a:r>
            <a:r>
              <a:rPr lang="it-IT" sz="1600" b="1" dirty="0" smtClean="0">
                <a:solidFill>
                  <a:srgbClr val="006600"/>
                </a:solidFill>
                <a:latin typeface="Calibri"/>
              </a:rPr>
              <a:t>Anno campagna: 2016</a:t>
            </a:r>
          </a:p>
          <a:p>
            <a:pPr defTabSz="457200" fontAlgn="auto">
              <a:spcBef>
                <a:spcPts val="0"/>
              </a:spcBef>
              <a:spcAft>
                <a:spcPts val="0"/>
              </a:spcAft>
            </a:pPr>
            <a:endParaRPr lang="it-IT" sz="1600" b="1" dirty="0">
              <a:solidFill>
                <a:srgbClr val="006600"/>
              </a:solidFill>
              <a:latin typeface="Calibri"/>
            </a:endParaRPr>
          </a:p>
        </p:txBody>
      </p:sp>
      <p:pic>
        <p:nvPicPr>
          <p:cNvPr id="20" name="Immagine 19">
            <a:extLst>
              <a:ext uri="{FF2B5EF4-FFF2-40B4-BE49-F238E27FC236}">
                <a16:creationId xmlns="" xmlns:a16="http://schemas.microsoft.com/office/drawing/2014/main" id="{DE863441-B67E-4807-A971-9CA44119A44D}"/>
              </a:ext>
            </a:extLst>
          </p:cNvPr>
          <p:cNvPicPr>
            <a:picLocks noChangeAspect="1"/>
          </p:cNvPicPr>
          <p:nvPr/>
        </p:nvPicPr>
        <p:blipFill>
          <a:blip r:embed="rId2"/>
          <a:stretch>
            <a:fillRect/>
          </a:stretch>
        </p:blipFill>
        <p:spPr>
          <a:xfrm>
            <a:off x="142844" y="1571612"/>
            <a:ext cx="8643998" cy="5063313"/>
          </a:xfrm>
          <a:prstGeom prst="rect">
            <a:avLst/>
          </a:prstGeom>
        </p:spPr>
      </p:pic>
    </p:spTree>
    <p:extLst>
      <p:ext uri="{BB962C8B-B14F-4D97-AF65-F5344CB8AC3E}">
        <p14:creationId xmlns:p14="http://schemas.microsoft.com/office/powerpoint/2010/main" val="2219363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254076" y="1095127"/>
            <a:ext cx="8713654" cy="830997"/>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457200" fontAlgn="auto">
              <a:spcBef>
                <a:spcPts val="0"/>
              </a:spcBef>
              <a:spcAft>
                <a:spcPts val="0"/>
              </a:spcAft>
            </a:pPr>
            <a:r>
              <a:rPr lang="it-IT" b="1" dirty="0" smtClean="0">
                <a:solidFill>
                  <a:srgbClr val="006600"/>
                </a:solidFill>
                <a:latin typeface="Calibri"/>
              </a:rPr>
              <a:t>Monitoraggio misure a superficie – Statistiche anomalie </a:t>
            </a:r>
            <a:r>
              <a:rPr lang="it-IT" sz="1200" b="1" dirty="0" smtClean="0">
                <a:solidFill>
                  <a:srgbClr val="006600"/>
                </a:solidFill>
                <a:latin typeface="Calibri"/>
              </a:rPr>
              <a:t>Anno campagna: 2016</a:t>
            </a:r>
            <a:endParaRPr lang="it-IT" b="1" dirty="0" smtClean="0">
              <a:solidFill>
                <a:srgbClr val="006600"/>
              </a:solidFill>
              <a:latin typeface="Calibri"/>
            </a:endParaRPr>
          </a:p>
          <a:p>
            <a:pPr defTabSz="457200" fontAlgn="auto">
              <a:spcBef>
                <a:spcPts val="0"/>
              </a:spcBef>
              <a:spcAft>
                <a:spcPts val="0"/>
              </a:spcAft>
            </a:pPr>
            <a:endParaRPr lang="it-IT" b="1" dirty="0">
              <a:solidFill>
                <a:srgbClr val="006600"/>
              </a:solidFill>
              <a:latin typeface="Calibri"/>
            </a:endParaRPr>
          </a:p>
        </p:txBody>
      </p:sp>
      <p:pic>
        <p:nvPicPr>
          <p:cNvPr id="4" name="Immagine 3">
            <a:extLst>
              <a:ext uri="{FF2B5EF4-FFF2-40B4-BE49-F238E27FC236}">
                <a16:creationId xmlns="" xmlns:a16="http://schemas.microsoft.com/office/drawing/2014/main" id="{3972866D-2FFD-48E3-A4D7-36C7E40A8079}"/>
              </a:ext>
            </a:extLst>
          </p:cNvPr>
          <p:cNvPicPr>
            <a:picLocks noChangeAspect="1"/>
          </p:cNvPicPr>
          <p:nvPr/>
        </p:nvPicPr>
        <p:blipFill>
          <a:blip r:embed="rId2"/>
          <a:stretch>
            <a:fillRect/>
          </a:stretch>
        </p:blipFill>
        <p:spPr>
          <a:xfrm>
            <a:off x="500034" y="1643049"/>
            <a:ext cx="7786742" cy="5059243"/>
          </a:xfrm>
          <a:prstGeom prst="rect">
            <a:avLst/>
          </a:prstGeom>
        </p:spPr>
      </p:pic>
    </p:spTree>
    <p:extLst>
      <p:ext uri="{BB962C8B-B14F-4D97-AF65-F5344CB8AC3E}">
        <p14:creationId xmlns:p14="http://schemas.microsoft.com/office/powerpoint/2010/main" val="2219363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0773" y="1714488"/>
            <a:ext cx="1264128" cy="1214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5"/>
          <p:cNvSpPr txBox="1">
            <a:spLocks noChangeArrowheads="1"/>
          </p:cNvSpPr>
          <p:nvPr/>
        </p:nvSpPr>
        <p:spPr bwMode="auto">
          <a:xfrm>
            <a:off x="146844" y="1231999"/>
            <a:ext cx="8817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457200" eaLnBrk="1" fontAlgn="auto" hangingPunct="1">
              <a:spcBef>
                <a:spcPts val="0"/>
              </a:spcBef>
              <a:spcAft>
                <a:spcPts val="0"/>
              </a:spcAft>
            </a:pPr>
            <a:r>
              <a:rPr lang="en-GB" b="1" dirty="0">
                <a:solidFill>
                  <a:srgbClr val="006600"/>
                </a:solidFill>
                <a:latin typeface="Calibri"/>
              </a:rPr>
              <a:t>RELAZIONE ANNUALE DI ATTUAZIONE </a:t>
            </a:r>
            <a:r>
              <a:rPr lang="en-GB" b="1" dirty="0" smtClean="0">
                <a:solidFill>
                  <a:srgbClr val="006600"/>
                </a:solidFill>
                <a:latin typeface="Calibri"/>
              </a:rPr>
              <a:t>2018 </a:t>
            </a:r>
            <a:r>
              <a:rPr lang="en-GB" b="1" dirty="0">
                <a:solidFill>
                  <a:srgbClr val="006600"/>
                </a:solidFill>
                <a:latin typeface="Calibri"/>
              </a:rPr>
              <a:t>DEL PSR 2014-2020</a:t>
            </a:r>
          </a:p>
        </p:txBody>
      </p:sp>
      <p:sp>
        <p:nvSpPr>
          <p:cNvPr id="4" name="Rettangolo 3"/>
          <p:cNvSpPr/>
          <p:nvPr/>
        </p:nvSpPr>
        <p:spPr>
          <a:xfrm>
            <a:off x="251520" y="1700808"/>
            <a:ext cx="8035256" cy="4901342"/>
          </a:xfrm>
          <a:prstGeom prst="rect">
            <a:avLst/>
          </a:prstGeom>
        </p:spPr>
        <p:txBody>
          <a:bodyPr wrap="square">
            <a:spAutoFit/>
          </a:bodyPr>
          <a:lstStyle/>
          <a:p>
            <a:pPr marL="285750" lvl="0" indent="-285750" defTabSz="457200" fontAlgn="auto">
              <a:spcBef>
                <a:spcPts val="0"/>
              </a:spcBef>
              <a:spcAft>
                <a:spcPts val="300"/>
              </a:spcAft>
              <a:buFont typeface="Arial" panose="020B0604020202020204" pitchFamily="34" charset="0"/>
              <a:buChar char="•"/>
            </a:pPr>
            <a:r>
              <a:rPr lang="it-IT" sz="1800" b="1" dirty="0">
                <a:latin typeface="Calibri"/>
                <a:ea typeface="+mn-ea"/>
              </a:rPr>
              <a:t>Reg. (UE) n. 1303/2013 - Articolo 50 Relazioni di attuazione</a:t>
            </a:r>
          </a:p>
          <a:p>
            <a:pPr marL="285750" lvl="0" indent="-285750" defTabSz="457200" fontAlgn="auto">
              <a:spcBef>
                <a:spcPts val="0"/>
              </a:spcBef>
              <a:spcAft>
                <a:spcPts val="300"/>
              </a:spcAft>
              <a:buFont typeface="Arial" panose="020B0604020202020204" pitchFamily="34" charset="0"/>
              <a:buChar char="•"/>
            </a:pPr>
            <a:r>
              <a:rPr lang="it-IT" sz="1800" b="1" dirty="0">
                <a:latin typeface="Calibri"/>
                <a:ea typeface="+mn-ea"/>
              </a:rPr>
              <a:t>Reg.(UE) n. 1305/2013 - Relazione annuale sull’attuazione - Articolo 75 Relazione annuale sull’attuazione </a:t>
            </a:r>
          </a:p>
          <a:p>
            <a:pPr marL="285750" lvl="0" indent="-285750" algn="just" fontAlgn="auto">
              <a:spcBef>
                <a:spcPts val="0"/>
              </a:spcBef>
              <a:spcAft>
                <a:spcPts val="300"/>
              </a:spcAft>
              <a:buFont typeface="Arial" panose="020B0604020202020204" pitchFamily="34" charset="0"/>
              <a:buChar char="•"/>
            </a:pPr>
            <a:r>
              <a:rPr lang="it-IT" sz="1800" b="1" dirty="0">
                <a:latin typeface="Calibri"/>
                <a:ea typeface="+mn-ea"/>
              </a:rPr>
              <a:t>Struttura e contenuti: art. 50 del Reg. UE n. 1303/2013 e all’art. 75 del Reg. UE n. 1305/2013, allegato VII del Reg. di esecuzione </a:t>
            </a:r>
            <a:r>
              <a:rPr lang="it-IT" sz="1800" b="1" dirty="0" smtClean="0">
                <a:latin typeface="Calibri"/>
                <a:ea typeface="+mn-ea"/>
              </a:rPr>
              <a:t>n. 808/2014</a:t>
            </a:r>
            <a:r>
              <a:rPr lang="it-IT" sz="1800" b="1" dirty="0">
                <a:latin typeface="Calibri"/>
                <a:ea typeface="+mn-ea"/>
              </a:rPr>
              <a:t>.</a:t>
            </a:r>
          </a:p>
          <a:p>
            <a:pPr algn="just" defTabSz="457200" fontAlgn="auto">
              <a:spcBef>
                <a:spcPts val="0"/>
              </a:spcBef>
              <a:spcAft>
                <a:spcPts val="300"/>
              </a:spcAft>
            </a:pPr>
            <a:r>
              <a:rPr lang="it-IT" sz="1600" i="1" dirty="0">
                <a:latin typeface="Calibri"/>
                <a:ea typeface="+mn-ea"/>
              </a:rPr>
              <a:t>A partire dal giugno 2016, ogni anno fino al 2024, gli Stati Membri devono presentare alla CE la Relazione Annuale di Esecuzione (RAE) per fornire gli aggiornamenti sullo stato di attuazione del PSR. </a:t>
            </a:r>
            <a:r>
              <a:rPr lang="it-IT" sz="1600" b="1" i="1" dirty="0">
                <a:latin typeface="Calibri"/>
                <a:ea typeface="+mn-ea"/>
              </a:rPr>
              <a:t>In particolare, la RAE </a:t>
            </a:r>
            <a:r>
              <a:rPr lang="it-IT" sz="1600" b="1" i="1" dirty="0" smtClean="0">
                <a:latin typeface="Calibri"/>
                <a:ea typeface="+mn-ea"/>
              </a:rPr>
              <a:t>2018, </a:t>
            </a:r>
            <a:r>
              <a:rPr lang="it-IT" sz="1600" i="1" dirty="0">
                <a:latin typeface="Calibri"/>
                <a:ea typeface="+mn-ea"/>
              </a:rPr>
              <a:t>come stabilito dall’articolo 50 </a:t>
            </a:r>
            <a:r>
              <a:rPr lang="it-IT" sz="1600" i="1" dirty="0" smtClean="0">
                <a:latin typeface="Calibri"/>
                <a:ea typeface="+mn-ea"/>
              </a:rPr>
              <a:t>(5) </a:t>
            </a:r>
            <a:r>
              <a:rPr lang="it-IT" sz="1600" i="1" dirty="0">
                <a:latin typeface="Calibri"/>
                <a:ea typeface="+mn-ea"/>
              </a:rPr>
              <a:t>del Reg. (UE) n. 1303/2013 e dal Regolamento di Esecuzione (UE) n. 808/2014 (Allegato VII, punto 7), </a:t>
            </a:r>
            <a:r>
              <a:rPr lang="it-IT" sz="1600" b="1" i="1" dirty="0">
                <a:latin typeface="Calibri"/>
                <a:ea typeface="+mn-ea"/>
              </a:rPr>
              <a:t>deve contenere </a:t>
            </a:r>
            <a:r>
              <a:rPr lang="it-IT" sz="1600" b="1" i="1" dirty="0" smtClean="0">
                <a:latin typeface="Calibri"/>
                <a:ea typeface="+mn-ea"/>
              </a:rPr>
              <a:t>oltre alla quantificazione </a:t>
            </a:r>
            <a:r>
              <a:rPr lang="it-IT" sz="1600" b="1" i="1" dirty="0">
                <a:latin typeface="Calibri"/>
                <a:ea typeface="+mn-ea"/>
              </a:rPr>
              <a:t>dei risultati raggiunti dai Programmi di Sviluppo Rurale (PSR), </a:t>
            </a:r>
            <a:r>
              <a:rPr lang="it-IT" sz="1600" b="1" i="1" dirty="0" smtClean="0">
                <a:latin typeface="Calibri"/>
                <a:ea typeface="+mn-ea"/>
              </a:rPr>
              <a:t>anche informazioni </a:t>
            </a:r>
            <a:r>
              <a:rPr lang="it-IT" sz="1600" b="1" i="1" dirty="0">
                <a:latin typeface="Calibri"/>
                <a:ea typeface="+mn-ea"/>
              </a:rPr>
              <a:t>e valutazioni sui progressi nel conseguimento degli obiettivi del programma e sul suo contributo alla realizzazione della strategia dell'Unione per una crescita intelligente, sostenibile e inclusiva</a:t>
            </a:r>
            <a:r>
              <a:rPr lang="it-IT" sz="1600" i="1" dirty="0" smtClean="0">
                <a:latin typeface="Calibri"/>
                <a:ea typeface="+mn-ea"/>
              </a:rPr>
              <a:t>.</a:t>
            </a:r>
            <a:endParaRPr lang="it-IT" sz="1600" i="1" dirty="0">
              <a:latin typeface="Calibri"/>
              <a:ea typeface="+mn-ea"/>
            </a:endParaRPr>
          </a:p>
          <a:p>
            <a:pPr lvl="0" defTabSz="457200" fontAlgn="auto">
              <a:spcBef>
                <a:spcPts val="0"/>
              </a:spcBef>
              <a:spcAft>
                <a:spcPts val="300"/>
              </a:spcAft>
            </a:pPr>
            <a:r>
              <a:rPr lang="it-IT" sz="2800" b="1" dirty="0">
                <a:solidFill>
                  <a:srgbClr val="006600"/>
                </a:solidFill>
                <a:latin typeface="Calibri"/>
              </a:rPr>
              <a:t>Riguarda l’anno civile </a:t>
            </a:r>
            <a:r>
              <a:rPr lang="it-IT" sz="2800" b="1" dirty="0" smtClean="0">
                <a:solidFill>
                  <a:srgbClr val="006600"/>
                </a:solidFill>
                <a:latin typeface="Calibri"/>
              </a:rPr>
              <a:t>2018 (RAA rafforzata)</a:t>
            </a:r>
            <a:endParaRPr lang="it-IT" sz="2800" b="1" dirty="0">
              <a:solidFill>
                <a:srgbClr val="006600"/>
              </a:solidFill>
              <a:latin typeface="Calibri"/>
            </a:endParaRPr>
          </a:p>
          <a:p>
            <a:pPr lvl="0" algn="just" defTabSz="457200" fontAlgn="auto">
              <a:spcBef>
                <a:spcPts val="0"/>
              </a:spcBef>
              <a:spcAft>
                <a:spcPts val="300"/>
              </a:spcAft>
            </a:pPr>
            <a:r>
              <a:rPr lang="it-IT" sz="1800" b="1" dirty="0">
                <a:latin typeface="Calibri"/>
                <a:ea typeface="+mn-ea"/>
              </a:rPr>
              <a:t>La </a:t>
            </a:r>
            <a:r>
              <a:rPr lang="it-IT" sz="1800" b="1" u="sng" dirty="0">
                <a:latin typeface="Calibri"/>
                <a:ea typeface="+mn-ea"/>
                <a:hlinkClick r:id="rId3" action="ppaction://hlinkfile"/>
              </a:rPr>
              <a:t>presente Versione </a:t>
            </a:r>
            <a:r>
              <a:rPr lang="it-IT" sz="1800" b="1" u="sng" dirty="0" smtClean="0">
                <a:latin typeface="Calibri"/>
                <a:ea typeface="+mn-ea"/>
                <a:hlinkClick r:id="rId3" action="ppaction://hlinkfile"/>
              </a:rPr>
              <a:t>2018.0</a:t>
            </a:r>
            <a:r>
              <a:rPr lang="it-IT" sz="1800" b="1" dirty="0" smtClean="0">
                <a:latin typeface="Calibri"/>
                <a:ea typeface="+mn-ea"/>
                <a:hlinkClick r:id="rId3" action="ppaction://hlinkfile"/>
              </a:rPr>
              <a:t> </a:t>
            </a:r>
            <a:r>
              <a:rPr lang="it-IT" sz="1800" b="1" dirty="0">
                <a:latin typeface="Calibri"/>
                <a:ea typeface="+mn-ea"/>
              </a:rPr>
              <a:t>è in approvazione al Comitato di Sorveglianza e verrà presentata alla CE entro il </a:t>
            </a:r>
            <a:r>
              <a:rPr lang="it-IT" sz="1800" b="1" dirty="0" smtClean="0">
                <a:latin typeface="Calibri"/>
                <a:ea typeface="+mn-ea"/>
              </a:rPr>
              <a:t>30.06.2019 </a:t>
            </a:r>
            <a:r>
              <a:rPr lang="it-IT" sz="1800" b="1" dirty="0">
                <a:latin typeface="Calibri"/>
                <a:ea typeface="+mn-ea"/>
              </a:rPr>
              <a:t>per le procedure di ammissibilità e approvazione.</a:t>
            </a:r>
            <a:endParaRPr lang="it-IT" sz="1600" b="1" dirty="0">
              <a:solidFill>
                <a:srgbClr val="006600"/>
              </a:solidFill>
              <a:latin typeface="Calibri"/>
              <a:ea typeface="+mn-ea"/>
            </a:endParaRPr>
          </a:p>
        </p:txBody>
      </p:sp>
      <p:sp>
        <p:nvSpPr>
          <p:cNvPr id="6" name="AutoShape 2" descr="Risultati immagini per repo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599862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49190" y="1643050"/>
            <a:ext cx="85873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it-IT" altLang="it-IT" sz="2300" b="1" dirty="0">
                <a:solidFill>
                  <a:schemeClr val="bg1"/>
                </a:solidFill>
                <a:latin typeface="Calibri"/>
                <a:cs typeface="Calibri"/>
              </a:rPr>
              <a:t>PRESENTAZIONE PIANO DI VALUTAZIONE PSR BASILICATA 2014/2020 ED INFORMATIVA SULLA VALUTAZIONE IN ITINERE</a:t>
            </a:r>
          </a:p>
        </p:txBody>
      </p:sp>
      <p:sp>
        <p:nvSpPr>
          <p:cNvPr id="9" name="CasellaDiTesto 8"/>
          <p:cNvSpPr txBox="1"/>
          <p:nvPr/>
        </p:nvSpPr>
        <p:spPr>
          <a:xfrm>
            <a:off x="622753" y="2708920"/>
            <a:ext cx="8240179" cy="1200329"/>
          </a:xfrm>
          <a:prstGeom prst="rect">
            <a:avLst/>
          </a:prstGeom>
          <a:noFill/>
        </p:spPr>
        <p:txBody>
          <a:bodyPr wrap="square" rtlCol="0">
            <a:spAutoFit/>
          </a:bodyPr>
          <a:lstStyle/>
          <a:p>
            <a:r>
              <a:rPr lang="it-IT" sz="2400" b="1" dirty="0">
                <a:solidFill>
                  <a:srgbClr val="006600"/>
                </a:solidFill>
                <a:latin typeface="Calibri"/>
              </a:rPr>
              <a:t>NUCLEO REGIONALE DI VALUTAZIONE</a:t>
            </a:r>
            <a:br>
              <a:rPr lang="it-IT" sz="2400" b="1" dirty="0">
                <a:solidFill>
                  <a:srgbClr val="006600"/>
                </a:solidFill>
                <a:latin typeface="Calibri"/>
              </a:rPr>
            </a:br>
            <a:r>
              <a:rPr lang="it-IT" sz="2400" b="1" dirty="0">
                <a:solidFill>
                  <a:srgbClr val="006600"/>
                </a:solidFill>
                <a:latin typeface="Calibri"/>
              </a:rPr>
              <a:t>E VERIFICA DEGLI INVESTIMENTI </a:t>
            </a:r>
            <a:r>
              <a:rPr lang="it-IT" sz="2400" b="1" dirty="0" smtClean="0">
                <a:solidFill>
                  <a:srgbClr val="006600"/>
                </a:solidFill>
                <a:latin typeface="Calibri"/>
              </a:rPr>
              <a:t>PUBBLICI</a:t>
            </a:r>
            <a:endParaRPr lang="it-IT" altLang="it-IT" sz="2400" b="1" dirty="0">
              <a:solidFill>
                <a:srgbClr val="006600"/>
              </a:solidFill>
              <a:latin typeface="Calibri"/>
            </a:endParaRPr>
          </a:p>
          <a:p>
            <a:pPr algn="ctr"/>
            <a:endParaRPr lang="it-IT" sz="2400" dirty="0"/>
          </a:p>
        </p:txBody>
      </p:sp>
    </p:spTree>
    <p:extLst>
      <p:ext uri="{BB962C8B-B14F-4D97-AF65-F5344CB8AC3E}">
        <p14:creationId xmlns:p14="http://schemas.microsoft.com/office/powerpoint/2010/main" val="24551172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357290" y="1428736"/>
            <a:ext cx="6535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342900" eaLnBrk="1" hangingPunct="1"/>
            <a:r>
              <a:rPr lang="it-IT" sz="1800" b="1" dirty="0">
                <a:solidFill>
                  <a:srgbClr val="006600"/>
                </a:solidFill>
                <a:latin typeface="Calibri"/>
              </a:rPr>
              <a:t>Piano di valutazione PSR Basilicata 2014/2020 ed informativa sulla valutazione in itinere</a:t>
            </a:r>
            <a:endParaRPr lang="it-IT" altLang="it-IT" sz="1800" b="1" dirty="0">
              <a:solidFill>
                <a:srgbClr val="006600"/>
              </a:solidFill>
              <a:latin typeface="Calibri"/>
            </a:endParaRPr>
          </a:p>
        </p:txBody>
      </p:sp>
      <p:sp>
        <p:nvSpPr>
          <p:cNvPr id="2" name="Rettangolo 1"/>
          <p:cNvSpPr/>
          <p:nvPr/>
        </p:nvSpPr>
        <p:spPr>
          <a:xfrm>
            <a:off x="571472" y="2285992"/>
            <a:ext cx="7367542" cy="3477875"/>
          </a:xfrm>
          <a:prstGeom prst="rect">
            <a:avLst/>
          </a:prstGeom>
        </p:spPr>
        <p:txBody>
          <a:bodyPr wrap="square">
            <a:spAutoFit/>
          </a:bodyPr>
          <a:lstStyle/>
          <a:p>
            <a:pPr algn="ctr" fontAlgn="base">
              <a:spcBef>
                <a:spcPct val="0"/>
              </a:spcBef>
              <a:spcAft>
                <a:spcPct val="0"/>
              </a:spcAft>
            </a:pPr>
            <a:r>
              <a:rPr lang="it-IT" sz="2000" b="1" dirty="0">
                <a:solidFill>
                  <a:prstClr val="black"/>
                </a:solidFill>
                <a:latin typeface="+mj-lt"/>
              </a:rPr>
              <a:t>ATTIVITA’ DI VALUTAZIONE DEL PSR</a:t>
            </a:r>
          </a:p>
          <a:p>
            <a:pPr fontAlgn="base">
              <a:spcBef>
                <a:spcPct val="0"/>
              </a:spcBef>
              <a:spcAft>
                <a:spcPct val="0"/>
              </a:spcAft>
            </a:pPr>
            <a:endParaRPr lang="it-IT" sz="2000" dirty="0">
              <a:solidFill>
                <a:prstClr val="black"/>
              </a:solidFill>
              <a:latin typeface="+mj-lt"/>
            </a:endParaRPr>
          </a:p>
          <a:p>
            <a:pPr algn="just" fontAlgn="base">
              <a:spcBef>
                <a:spcPct val="0"/>
              </a:spcBef>
              <a:spcAft>
                <a:spcPct val="0"/>
              </a:spcAft>
            </a:pPr>
            <a:r>
              <a:rPr lang="it-IT" sz="2000" dirty="0">
                <a:solidFill>
                  <a:prstClr val="black"/>
                </a:solidFill>
                <a:latin typeface="+mj-lt"/>
              </a:rPr>
              <a:t>Le attività valutative a valere sul PSR FEASR 2014-2020 sono indicate nel Piano di Valutazione.</a:t>
            </a:r>
          </a:p>
          <a:p>
            <a:pPr fontAlgn="base">
              <a:spcBef>
                <a:spcPct val="0"/>
              </a:spcBef>
              <a:spcAft>
                <a:spcPct val="0"/>
              </a:spcAft>
            </a:pPr>
            <a:endParaRPr lang="it-IT" sz="2000" dirty="0">
              <a:solidFill>
                <a:prstClr val="black"/>
              </a:solidFill>
              <a:latin typeface="+mj-lt"/>
            </a:endParaRPr>
          </a:p>
          <a:p>
            <a:pPr algn="just" fontAlgn="base">
              <a:spcBef>
                <a:spcPct val="0"/>
              </a:spcBef>
              <a:spcAft>
                <a:spcPct val="0"/>
              </a:spcAft>
            </a:pPr>
            <a:r>
              <a:rPr lang="it-IT" sz="2000" dirty="0">
                <a:solidFill>
                  <a:prstClr val="black"/>
                </a:solidFill>
                <a:latin typeface="+mj-lt"/>
              </a:rPr>
              <a:t>Il Piano, approvato in sede di Steering Committee il 4 aprile 2018, si integra nel Disegno Unitario di Valutazione approvato con DGR n. 913/2016.</a:t>
            </a:r>
          </a:p>
          <a:p>
            <a:pPr fontAlgn="base">
              <a:spcBef>
                <a:spcPct val="0"/>
              </a:spcBef>
              <a:spcAft>
                <a:spcPct val="0"/>
              </a:spcAft>
            </a:pPr>
            <a:endParaRPr lang="it-IT" sz="2000" dirty="0">
              <a:solidFill>
                <a:prstClr val="black"/>
              </a:solidFill>
              <a:latin typeface="+mj-lt"/>
            </a:endParaRPr>
          </a:p>
          <a:p>
            <a:pPr fontAlgn="base">
              <a:spcBef>
                <a:spcPct val="0"/>
              </a:spcBef>
              <a:spcAft>
                <a:spcPct val="0"/>
              </a:spcAft>
            </a:pPr>
            <a:r>
              <a:rPr lang="it-IT" sz="2000" dirty="0">
                <a:solidFill>
                  <a:prstClr val="black"/>
                </a:solidFill>
                <a:latin typeface="+mj-lt"/>
              </a:rPr>
              <a:t>Le azioni di valutazione sono affidate al Nucleo Regionale di Valutazione e Verifica degli Investimenti Pubblici ex DGR n. 978/2014.</a:t>
            </a:r>
          </a:p>
        </p:txBody>
      </p:sp>
      <p:pic>
        <p:nvPicPr>
          <p:cNvPr id="3" name="Immagine 2"/>
          <p:cNvPicPr>
            <a:picLocks noChangeAspect="1"/>
          </p:cNvPicPr>
          <p:nvPr/>
        </p:nvPicPr>
        <p:blipFill>
          <a:blip r:embed="rId2"/>
          <a:stretch>
            <a:fillRect/>
          </a:stretch>
        </p:blipFill>
        <p:spPr>
          <a:xfrm>
            <a:off x="7286644" y="5715015"/>
            <a:ext cx="1500198" cy="1014999"/>
          </a:xfrm>
          <a:prstGeom prst="rect">
            <a:avLst/>
          </a:prstGeom>
        </p:spPr>
      </p:pic>
    </p:spTree>
    <p:extLst>
      <p:ext uri="{BB962C8B-B14F-4D97-AF65-F5344CB8AC3E}">
        <p14:creationId xmlns:p14="http://schemas.microsoft.com/office/powerpoint/2010/main" val="2761108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333557" y="1412776"/>
            <a:ext cx="6535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342900" eaLnBrk="1" hangingPunct="1"/>
            <a:r>
              <a:rPr lang="it-IT" sz="1800" b="1" dirty="0">
                <a:solidFill>
                  <a:srgbClr val="006600"/>
                </a:solidFill>
                <a:latin typeface="Calibri"/>
              </a:rPr>
              <a:t>Presentazione Piano di valutazione PSR Basilicata 2014/2020 ed informativa sulla valutazione in itinere</a:t>
            </a:r>
            <a:endParaRPr lang="it-IT" altLang="it-IT" sz="1800" b="1" dirty="0">
              <a:solidFill>
                <a:srgbClr val="006600"/>
              </a:solidFill>
              <a:latin typeface="Calibri"/>
            </a:endParaRPr>
          </a:p>
        </p:txBody>
      </p:sp>
      <p:sp>
        <p:nvSpPr>
          <p:cNvPr id="2" name="Rettangolo 1"/>
          <p:cNvSpPr/>
          <p:nvPr/>
        </p:nvSpPr>
        <p:spPr>
          <a:xfrm>
            <a:off x="770351" y="2204864"/>
            <a:ext cx="7637746" cy="4247317"/>
          </a:xfrm>
          <a:prstGeom prst="rect">
            <a:avLst/>
          </a:prstGeom>
        </p:spPr>
        <p:txBody>
          <a:bodyPr wrap="square">
            <a:spAutoFit/>
          </a:bodyPr>
          <a:lstStyle/>
          <a:p>
            <a:pPr algn="ctr" fontAlgn="base">
              <a:spcBef>
                <a:spcPct val="0"/>
              </a:spcBef>
              <a:spcAft>
                <a:spcPct val="0"/>
              </a:spcAft>
            </a:pPr>
            <a:r>
              <a:rPr lang="it-IT" sz="1800" b="1" dirty="0">
                <a:solidFill>
                  <a:prstClr val="black"/>
                </a:solidFill>
                <a:latin typeface="+mn-lt"/>
              </a:rPr>
              <a:t>PREPARAZIONE E PIANIFICAZIONE DELLA VALUTAZIONE</a:t>
            </a:r>
          </a:p>
          <a:p>
            <a:pPr algn="ctr" fontAlgn="base">
              <a:spcBef>
                <a:spcPct val="0"/>
              </a:spcBef>
              <a:spcAft>
                <a:spcPct val="0"/>
              </a:spcAft>
            </a:pPr>
            <a:endParaRPr lang="it-IT" sz="1800" b="1" dirty="0">
              <a:solidFill>
                <a:prstClr val="black"/>
              </a:solidFill>
              <a:latin typeface="+mn-lt"/>
            </a:endParaRPr>
          </a:p>
          <a:p>
            <a:pPr algn="just" fontAlgn="base">
              <a:spcBef>
                <a:spcPct val="0"/>
              </a:spcBef>
              <a:spcAft>
                <a:spcPct val="0"/>
              </a:spcAft>
            </a:pPr>
            <a:r>
              <a:rPr lang="it-IT" sz="1800" dirty="0">
                <a:solidFill>
                  <a:prstClr val="black"/>
                </a:solidFill>
                <a:latin typeface="+mn-lt"/>
              </a:rPr>
              <a:t>Il Piano di Valutazione, descrive gli obiettivi e lo scopo della valutazione, la </a:t>
            </a:r>
            <a:r>
              <a:rPr lang="it-IT" sz="1800" i="1" dirty="0" err="1">
                <a:solidFill>
                  <a:prstClr val="black"/>
                </a:solidFill>
                <a:latin typeface="+mn-lt"/>
              </a:rPr>
              <a:t>governance</a:t>
            </a:r>
            <a:r>
              <a:rPr lang="it-IT" sz="1800" dirty="0">
                <a:solidFill>
                  <a:prstClr val="black"/>
                </a:solidFill>
                <a:latin typeface="+mn-lt"/>
              </a:rPr>
              <a:t> e il coordinamento, i temi analizzati e le attività previste, le informazioni da raccogliere, il calendario dei lavori, la comunicazione e le risorse previste ai fini della sua attuazione.</a:t>
            </a:r>
          </a:p>
          <a:p>
            <a:pPr algn="just" fontAlgn="base">
              <a:spcBef>
                <a:spcPct val="0"/>
              </a:spcBef>
              <a:spcAft>
                <a:spcPct val="0"/>
              </a:spcAft>
            </a:pPr>
            <a:endParaRPr lang="it-IT" sz="1800" dirty="0">
              <a:solidFill>
                <a:prstClr val="black"/>
              </a:solidFill>
              <a:latin typeface="+mn-lt"/>
            </a:endParaRPr>
          </a:p>
          <a:p>
            <a:pPr algn="ctr" fontAlgn="base">
              <a:spcBef>
                <a:spcPct val="0"/>
              </a:spcBef>
              <a:spcAft>
                <a:spcPct val="0"/>
              </a:spcAft>
            </a:pPr>
            <a:r>
              <a:rPr lang="it-IT" sz="1800" b="1" dirty="0">
                <a:solidFill>
                  <a:prstClr val="black"/>
                </a:solidFill>
                <a:latin typeface="+mn-lt"/>
              </a:rPr>
              <a:t>OBIETTIVO GENERALE</a:t>
            </a:r>
          </a:p>
          <a:p>
            <a:pPr algn="ctr" fontAlgn="base">
              <a:spcBef>
                <a:spcPct val="0"/>
              </a:spcBef>
              <a:spcAft>
                <a:spcPct val="0"/>
              </a:spcAft>
            </a:pPr>
            <a:endParaRPr lang="it-IT" sz="1800" dirty="0">
              <a:solidFill>
                <a:prstClr val="black"/>
              </a:solidFill>
              <a:latin typeface="+mn-lt"/>
            </a:endParaRPr>
          </a:p>
          <a:p>
            <a:pPr algn="just" fontAlgn="base">
              <a:spcBef>
                <a:spcPct val="0"/>
              </a:spcBef>
              <a:spcAft>
                <a:spcPct val="0"/>
              </a:spcAft>
            </a:pPr>
            <a:r>
              <a:rPr lang="it-IT" sz="1800" dirty="0">
                <a:solidFill>
                  <a:prstClr val="black"/>
                </a:solidFill>
                <a:latin typeface="+mn-lt"/>
              </a:rPr>
              <a:t>Valutazione complessiva di efficienza, efficacia ed impatto del programma formulando giudizi argomentati sul PSR utili al suo miglioramento programmatico e attuativo e funzionali alla “rendicontazione” nei confronti della collettività e delle istituzioni regionali, nazionali e comunitarie dei risultati ottenuti, in relazione agli obiettivi che ne hanno giustificato il finanziamento pubblico.</a:t>
            </a:r>
          </a:p>
        </p:txBody>
      </p:sp>
    </p:spTree>
    <p:extLst>
      <p:ext uri="{BB962C8B-B14F-4D97-AF65-F5344CB8AC3E}">
        <p14:creationId xmlns:p14="http://schemas.microsoft.com/office/powerpoint/2010/main" val="1575309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333557" y="1833646"/>
            <a:ext cx="6535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342900" eaLnBrk="1" hangingPunct="1"/>
            <a:r>
              <a:rPr lang="it-IT" sz="1800" b="1" dirty="0">
                <a:solidFill>
                  <a:srgbClr val="006600"/>
                </a:solidFill>
                <a:latin typeface="Calibri"/>
              </a:rPr>
              <a:t>Presentazione Piano di valutazione PSR Basilicata 2014/2020 ed informativa sulla valutazione in itinere</a:t>
            </a:r>
            <a:endParaRPr lang="it-IT" altLang="it-IT" sz="1800" b="1" dirty="0">
              <a:solidFill>
                <a:srgbClr val="006600"/>
              </a:solidFill>
              <a:latin typeface="Calibri"/>
            </a:endParaRPr>
          </a:p>
        </p:txBody>
      </p:sp>
      <p:pic>
        <p:nvPicPr>
          <p:cNvPr id="4" name="Immagine 3">
            <a:extLst>
              <a:ext uri="{FF2B5EF4-FFF2-40B4-BE49-F238E27FC236}">
                <a16:creationId xmlns:a16="http://schemas.microsoft.com/office/drawing/2014/main" xmlns="" id="{C262C548-AB37-44D6-B666-FBBBF8136AE0}"/>
              </a:ext>
            </a:extLst>
          </p:cNvPr>
          <p:cNvPicPr>
            <a:picLocks noChangeAspect="1"/>
          </p:cNvPicPr>
          <p:nvPr/>
        </p:nvPicPr>
        <p:blipFill>
          <a:blip r:embed="rId2"/>
          <a:stretch>
            <a:fillRect/>
          </a:stretch>
        </p:blipFill>
        <p:spPr>
          <a:xfrm>
            <a:off x="167138" y="3140955"/>
            <a:ext cx="6779423" cy="2859795"/>
          </a:xfrm>
          <a:prstGeom prst="rect">
            <a:avLst/>
          </a:prstGeom>
        </p:spPr>
      </p:pic>
      <p:sp>
        <p:nvSpPr>
          <p:cNvPr id="6" name="Rettangolo 5">
            <a:extLst>
              <a:ext uri="{FF2B5EF4-FFF2-40B4-BE49-F238E27FC236}">
                <a16:creationId xmlns:a16="http://schemas.microsoft.com/office/drawing/2014/main" xmlns="" id="{1263CF94-DD77-4FFF-BF53-A5F14A4276C6}"/>
              </a:ext>
            </a:extLst>
          </p:cNvPr>
          <p:cNvSpPr/>
          <p:nvPr/>
        </p:nvSpPr>
        <p:spPr>
          <a:xfrm>
            <a:off x="674212" y="2581471"/>
            <a:ext cx="6562084" cy="369332"/>
          </a:xfrm>
          <a:prstGeom prst="rect">
            <a:avLst/>
          </a:prstGeom>
        </p:spPr>
        <p:txBody>
          <a:bodyPr wrap="square">
            <a:spAutoFit/>
          </a:bodyPr>
          <a:lstStyle/>
          <a:p>
            <a:pPr algn="ctr" fontAlgn="base">
              <a:spcBef>
                <a:spcPct val="0"/>
              </a:spcBef>
              <a:spcAft>
                <a:spcPct val="0"/>
              </a:spcAft>
            </a:pPr>
            <a:r>
              <a:rPr lang="it-IT" sz="1800" b="1" dirty="0">
                <a:solidFill>
                  <a:prstClr val="black"/>
                </a:solidFill>
                <a:latin typeface="+mn-lt"/>
              </a:rPr>
              <a:t>ATTIVITA’ VALUTATIVE DA CRONOPROGRAMMA DEL PDV </a:t>
            </a:r>
          </a:p>
        </p:txBody>
      </p:sp>
      <p:sp>
        <p:nvSpPr>
          <p:cNvPr id="7" name="Rettangolo 6">
            <a:extLst>
              <a:ext uri="{FF2B5EF4-FFF2-40B4-BE49-F238E27FC236}">
                <a16:creationId xmlns:a16="http://schemas.microsoft.com/office/drawing/2014/main" xmlns="" id="{08DDE64E-53DE-4206-99BD-134F1148E22A}"/>
              </a:ext>
            </a:extLst>
          </p:cNvPr>
          <p:cNvSpPr/>
          <p:nvPr/>
        </p:nvSpPr>
        <p:spPr>
          <a:xfrm>
            <a:off x="93247" y="4132653"/>
            <a:ext cx="4100273" cy="230691"/>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9" name="Rettangolo 8">
            <a:extLst>
              <a:ext uri="{FF2B5EF4-FFF2-40B4-BE49-F238E27FC236}">
                <a16:creationId xmlns:a16="http://schemas.microsoft.com/office/drawing/2014/main" xmlns="" id="{E1E530BA-9863-4C93-89D3-9D9ED607C550}"/>
              </a:ext>
            </a:extLst>
          </p:cNvPr>
          <p:cNvSpPr/>
          <p:nvPr/>
        </p:nvSpPr>
        <p:spPr>
          <a:xfrm>
            <a:off x="93246" y="3891882"/>
            <a:ext cx="4100273" cy="213234"/>
          </a:xfrm>
          <a:prstGeom prst="rect">
            <a:avLst/>
          </a:prstGeom>
          <a:no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10" name="Rettangolo 9">
            <a:extLst>
              <a:ext uri="{FF2B5EF4-FFF2-40B4-BE49-F238E27FC236}">
                <a16:creationId xmlns:a16="http://schemas.microsoft.com/office/drawing/2014/main" xmlns="" id="{FFC8D26E-8B41-4594-9598-2D6720B71D60}"/>
              </a:ext>
            </a:extLst>
          </p:cNvPr>
          <p:cNvSpPr/>
          <p:nvPr/>
        </p:nvSpPr>
        <p:spPr>
          <a:xfrm>
            <a:off x="93247" y="4646584"/>
            <a:ext cx="4100272" cy="314037"/>
          </a:xfrm>
          <a:prstGeom prst="rect">
            <a:avLst/>
          </a:prstGeom>
          <a:no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11" name="Rettangolo 10">
            <a:extLst>
              <a:ext uri="{FF2B5EF4-FFF2-40B4-BE49-F238E27FC236}">
                <a16:creationId xmlns:a16="http://schemas.microsoft.com/office/drawing/2014/main" xmlns="" id="{5966A2DE-5F31-4FED-B87C-BAED7753EC84}"/>
              </a:ext>
            </a:extLst>
          </p:cNvPr>
          <p:cNvSpPr/>
          <p:nvPr/>
        </p:nvSpPr>
        <p:spPr>
          <a:xfrm>
            <a:off x="93247" y="4382819"/>
            <a:ext cx="4100273" cy="263078"/>
          </a:xfrm>
          <a:prstGeom prst="rect">
            <a:avLst/>
          </a:prstGeom>
          <a:no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12" name="Rettangolo 11">
            <a:extLst>
              <a:ext uri="{FF2B5EF4-FFF2-40B4-BE49-F238E27FC236}">
                <a16:creationId xmlns:a16="http://schemas.microsoft.com/office/drawing/2014/main" xmlns="" id="{BB38ABFD-86FE-452C-8FF5-C902BA75A651}"/>
              </a:ext>
            </a:extLst>
          </p:cNvPr>
          <p:cNvSpPr/>
          <p:nvPr/>
        </p:nvSpPr>
        <p:spPr>
          <a:xfrm>
            <a:off x="93246" y="5686713"/>
            <a:ext cx="4100272" cy="314037"/>
          </a:xfrm>
          <a:prstGeom prst="rect">
            <a:avLst/>
          </a:prstGeom>
          <a:no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14" name="Rettangolo 13">
            <a:extLst>
              <a:ext uri="{FF2B5EF4-FFF2-40B4-BE49-F238E27FC236}">
                <a16:creationId xmlns:a16="http://schemas.microsoft.com/office/drawing/2014/main" xmlns="" id="{AAB67A29-50B8-465B-9B5E-BF99F49DEC6D}"/>
              </a:ext>
            </a:extLst>
          </p:cNvPr>
          <p:cNvSpPr/>
          <p:nvPr/>
        </p:nvSpPr>
        <p:spPr>
          <a:xfrm>
            <a:off x="7102258" y="3429001"/>
            <a:ext cx="1070975" cy="211025"/>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tx1"/>
                </a:solidFill>
              </a:rPr>
              <a:t>Attività concluse</a:t>
            </a:r>
          </a:p>
        </p:txBody>
      </p:sp>
      <p:sp>
        <p:nvSpPr>
          <p:cNvPr id="15" name="Rettangolo 14">
            <a:extLst>
              <a:ext uri="{FF2B5EF4-FFF2-40B4-BE49-F238E27FC236}">
                <a16:creationId xmlns:a16="http://schemas.microsoft.com/office/drawing/2014/main" xmlns="" id="{AE0ECF1A-7D69-4B9A-B5DA-EBE519F23ACC}"/>
              </a:ext>
            </a:extLst>
          </p:cNvPr>
          <p:cNvSpPr/>
          <p:nvPr/>
        </p:nvSpPr>
        <p:spPr>
          <a:xfrm>
            <a:off x="7102258" y="3787474"/>
            <a:ext cx="1070975" cy="211025"/>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tx1"/>
                </a:solidFill>
              </a:rPr>
              <a:t>Attività in corso</a:t>
            </a:r>
          </a:p>
        </p:txBody>
      </p:sp>
      <p:sp>
        <p:nvSpPr>
          <p:cNvPr id="16" name="Rettangolo 15">
            <a:extLst>
              <a:ext uri="{FF2B5EF4-FFF2-40B4-BE49-F238E27FC236}">
                <a16:creationId xmlns:a16="http://schemas.microsoft.com/office/drawing/2014/main" xmlns="" id="{EABDB502-C73A-406E-B48E-2BB7C7E914CE}"/>
              </a:ext>
            </a:extLst>
          </p:cNvPr>
          <p:cNvSpPr/>
          <p:nvPr/>
        </p:nvSpPr>
        <p:spPr>
          <a:xfrm>
            <a:off x="7102258" y="4145948"/>
            <a:ext cx="1070975" cy="21102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tx1"/>
                </a:solidFill>
              </a:rPr>
              <a:t>Attività da avviare</a:t>
            </a:r>
          </a:p>
        </p:txBody>
      </p:sp>
    </p:spTree>
    <p:extLst>
      <p:ext uri="{BB962C8B-B14F-4D97-AF65-F5344CB8AC3E}">
        <p14:creationId xmlns:p14="http://schemas.microsoft.com/office/powerpoint/2010/main" val="1106140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033398" y="1646803"/>
            <a:ext cx="71962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342900" eaLnBrk="1" hangingPunct="1"/>
            <a:r>
              <a:rPr lang="it-IT" sz="1800" b="1" dirty="0">
                <a:solidFill>
                  <a:srgbClr val="006600"/>
                </a:solidFill>
                <a:latin typeface="Calibri"/>
              </a:rPr>
              <a:t>Piano di valutazione PSR Basilicata 2014/2020 ed informativa sulla valutazione in itinere</a:t>
            </a:r>
            <a:endParaRPr lang="it-IT" altLang="it-IT" sz="1800" b="1" dirty="0">
              <a:solidFill>
                <a:srgbClr val="006600"/>
              </a:solidFill>
              <a:latin typeface="Calibri"/>
            </a:endParaRPr>
          </a:p>
        </p:txBody>
      </p:sp>
      <p:sp>
        <p:nvSpPr>
          <p:cNvPr id="2" name="Rettangolo 1"/>
          <p:cNvSpPr/>
          <p:nvPr/>
        </p:nvSpPr>
        <p:spPr>
          <a:xfrm>
            <a:off x="1439652" y="2365357"/>
            <a:ext cx="6102678" cy="646331"/>
          </a:xfrm>
          <a:prstGeom prst="rect">
            <a:avLst/>
          </a:prstGeom>
        </p:spPr>
        <p:txBody>
          <a:bodyPr wrap="square">
            <a:spAutoFit/>
          </a:bodyPr>
          <a:lstStyle/>
          <a:p>
            <a:pPr algn="ctr" fontAlgn="base">
              <a:spcBef>
                <a:spcPct val="0"/>
              </a:spcBef>
              <a:spcAft>
                <a:spcPct val="0"/>
              </a:spcAft>
            </a:pPr>
            <a:r>
              <a:rPr lang="it-IT" sz="1800" b="1" i="1" dirty="0">
                <a:solidFill>
                  <a:prstClr val="black"/>
                </a:solidFill>
                <a:latin typeface="Arial" panose="020B0604020202020204" pitchFamily="34" charset="0"/>
                <a:cs typeface="Arial" panose="020B0604020202020204" pitchFamily="34" charset="0"/>
              </a:rPr>
              <a:t>Il RAPPORTO ANNUALE DI VALUTAZIONE 2019</a:t>
            </a:r>
          </a:p>
          <a:p>
            <a:pPr algn="ctr" fontAlgn="base">
              <a:spcBef>
                <a:spcPct val="0"/>
              </a:spcBef>
              <a:spcAft>
                <a:spcPct val="0"/>
              </a:spcAft>
            </a:pPr>
            <a:endParaRPr lang="it-IT" sz="1800" b="1" dirty="0">
              <a:solidFill>
                <a:prstClr val="black"/>
              </a:solidFill>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xmlns="" id="{F406292E-E87B-4BB6-B63C-6AF14927E299}"/>
              </a:ext>
            </a:extLst>
          </p:cNvPr>
          <p:cNvSpPr/>
          <p:nvPr/>
        </p:nvSpPr>
        <p:spPr>
          <a:xfrm>
            <a:off x="585592" y="2823140"/>
            <a:ext cx="7493696" cy="3693319"/>
          </a:xfrm>
          <a:prstGeom prst="rect">
            <a:avLst/>
          </a:prstGeom>
        </p:spPr>
        <p:txBody>
          <a:bodyPr wrap="square">
            <a:spAutoFit/>
          </a:bodyPr>
          <a:lstStyle/>
          <a:p>
            <a:r>
              <a:rPr lang="it-IT" sz="1800" b="1" dirty="0">
                <a:latin typeface="+mn-lt"/>
                <a:ea typeface="Calibri" panose="020F0502020204030204" pitchFamily="34" charset="0"/>
                <a:cs typeface="Times New Roman" panose="02020603050405020304" pitchFamily="18" charset="0"/>
              </a:rPr>
              <a:t>RIFERIMENTI NORMATI</a:t>
            </a:r>
          </a:p>
          <a:p>
            <a:pPr marL="214313" indent="-214313">
              <a:buFont typeface="Arial" panose="020B0604020202020204" pitchFamily="34" charset="0"/>
              <a:buChar char="•"/>
            </a:pPr>
            <a:r>
              <a:rPr lang="it-IT" sz="1800" dirty="0">
                <a:latin typeface="+mn-lt"/>
                <a:ea typeface="Calibri" panose="020F0502020204030204" pitchFamily="34" charset="0"/>
                <a:cs typeface="Times New Roman" panose="02020603050405020304" pitchFamily="18" charset="0"/>
              </a:rPr>
              <a:t>Art. 14 del Regolamento (UE) n. 1303/2013, </a:t>
            </a:r>
          </a:p>
          <a:p>
            <a:pPr marL="214313" indent="-214313">
              <a:buFont typeface="Arial" panose="020B0604020202020204" pitchFamily="34" charset="0"/>
              <a:buChar char="•"/>
            </a:pPr>
            <a:r>
              <a:rPr lang="it-IT" sz="1800" dirty="0">
                <a:latin typeface="+mn-lt"/>
                <a:ea typeface="Calibri" panose="020F0502020204030204" pitchFamily="34" charset="0"/>
                <a:cs typeface="Times New Roman" panose="02020603050405020304" pitchFamily="18" charset="0"/>
              </a:rPr>
              <a:t>Artt. 14 e 67 del Regolamento (UE) n. 1305/2013, a</a:t>
            </a:r>
          </a:p>
          <a:p>
            <a:pPr marL="214313" indent="-214313">
              <a:buFont typeface="Arial" panose="020B0604020202020204" pitchFamily="34" charset="0"/>
              <a:buChar char="•"/>
            </a:pPr>
            <a:r>
              <a:rPr lang="it-IT" sz="1800" dirty="0">
                <a:latin typeface="+mn-lt"/>
                <a:ea typeface="Calibri" panose="020F0502020204030204" pitchFamily="34" charset="0"/>
                <a:cs typeface="Times New Roman" panose="02020603050405020304" pitchFamily="18" charset="0"/>
              </a:rPr>
              <a:t>Art.14 e all’allegato V del Regolamento di esecuzione (UE) N. 808/2014 della Commissione (questionario valutativo comune per lo sviluppo rurale-QVC)</a:t>
            </a:r>
            <a:r>
              <a:rPr lang="it-IT" sz="1800" dirty="0">
                <a:latin typeface="+mn-lt"/>
                <a:ea typeface="Calibri" panose="020F0502020204030204" pitchFamily="34" charset="0"/>
              </a:rPr>
              <a:t>. </a:t>
            </a:r>
          </a:p>
          <a:p>
            <a:endParaRPr lang="it-IT" sz="1800" dirty="0">
              <a:latin typeface="+mn-lt"/>
              <a:ea typeface="Calibri" panose="020F0502020204030204" pitchFamily="34" charset="0"/>
              <a:cs typeface="Times New Roman" panose="02020603050405020304" pitchFamily="18" charset="0"/>
            </a:endParaRPr>
          </a:p>
          <a:p>
            <a:endParaRPr lang="it-IT" sz="1800" dirty="0">
              <a:latin typeface="+mn-lt"/>
              <a:ea typeface="Calibri" panose="020F0502020204030204" pitchFamily="34" charset="0"/>
              <a:cs typeface="Times New Roman" panose="02020603050405020304" pitchFamily="18" charset="0"/>
            </a:endParaRPr>
          </a:p>
          <a:p>
            <a:r>
              <a:rPr lang="it-IT" sz="1800" b="1" dirty="0">
                <a:latin typeface="+mn-lt"/>
                <a:ea typeface="Calibri" panose="020F0502020204030204" pitchFamily="34" charset="0"/>
                <a:cs typeface="Times New Roman" panose="02020603050405020304" pitchFamily="18" charset="0"/>
              </a:rPr>
              <a:t>RIFERIMENTI DOCUMENTI TECNICI</a:t>
            </a:r>
          </a:p>
          <a:p>
            <a:pPr marL="214313" indent="-214313">
              <a:buFont typeface="Arial" panose="020B0604020202020204" pitchFamily="34" charset="0"/>
              <a:buChar char="•"/>
            </a:pPr>
            <a:r>
              <a:rPr lang="it-IT" sz="1800" dirty="0">
                <a:latin typeface="+mn-lt"/>
              </a:rPr>
              <a:t>Linee guida “</a:t>
            </a:r>
            <a:r>
              <a:rPr lang="it-IT" sz="1800" i="1" dirty="0" err="1">
                <a:latin typeface="+mn-lt"/>
              </a:rPr>
              <a:t>Assessing</a:t>
            </a:r>
            <a:r>
              <a:rPr lang="it-IT" sz="1800" i="1" dirty="0">
                <a:latin typeface="+mn-lt"/>
              </a:rPr>
              <a:t> RDP </a:t>
            </a:r>
            <a:r>
              <a:rPr lang="it-IT" sz="1800" i="1" dirty="0" err="1">
                <a:latin typeface="+mn-lt"/>
              </a:rPr>
              <a:t>Achievements</a:t>
            </a:r>
            <a:r>
              <a:rPr lang="it-IT" sz="1800" i="1" dirty="0">
                <a:latin typeface="+mn-lt"/>
              </a:rPr>
              <a:t> and impacts in 2019</a:t>
            </a:r>
            <a:r>
              <a:rPr lang="it-IT" sz="1800" dirty="0">
                <a:latin typeface="+mn-lt"/>
              </a:rPr>
              <a:t> “ (agosto 2018)</a:t>
            </a:r>
          </a:p>
          <a:p>
            <a:pPr marL="214313" indent="-214313">
              <a:buFont typeface="Arial" panose="020B0604020202020204" pitchFamily="34" charset="0"/>
              <a:buChar char="•"/>
            </a:pPr>
            <a:r>
              <a:rPr lang="it-IT" sz="1800" i="1" dirty="0">
                <a:latin typeface="+mn-lt"/>
              </a:rPr>
              <a:t>Fiches for </a:t>
            </a:r>
            <a:r>
              <a:rPr lang="it-IT" sz="1800" i="1" dirty="0" err="1">
                <a:latin typeface="+mn-lt"/>
              </a:rPr>
              <a:t>answering</a:t>
            </a:r>
            <a:r>
              <a:rPr lang="it-IT" sz="1800" i="1" dirty="0">
                <a:latin typeface="+mn-lt"/>
              </a:rPr>
              <a:t> common </a:t>
            </a:r>
            <a:r>
              <a:rPr lang="it-IT" sz="1800" i="1" dirty="0" err="1">
                <a:latin typeface="+mn-lt"/>
              </a:rPr>
              <a:t>evaluation</a:t>
            </a:r>
            <a:r>
              <a:rPr lang="it-IT" sz="1800" i="1" dirty="0">
                <a:latin typeface="+mn-lt"/>
              </a:rPr>
              <a:t> </a:t>
            </a:r>
            <a:r>
              <a:rPr lang="it-IT" sz="1800" i="1" dirty="0" err="1">
                <a:latin typeface="+mn-lt"/>
              </a:rPr>
              <a:t>questions</a:t>
            </a:r>
            <a:r>
              <a:rPr lang="it-IT" sz="1800" i="1" dirty="0">
                <a:latin typeface="+mn-lt"/>
              </a:rPr>
              <a:t> for RDP 2014-2020</a:t>
            </a:r>
            <a:endParaRPr lang="it-IT" sz="1800" dirty="0">
              <a:latin typeface="+mn-lt"/>
              <a:ea typeface="Calibri" panose="020F0502020204030204" pitchFamily="34" charset="0"/>
              <a:cs typeface="Times New Roman" panose="02020603050405020304" pitchFamily="18" charset="0"/>
            </a:endParaRPr>
          </a:p>
          <a:p>
            <a:endParaRPr lang="it-IT" sz="1800" dirty="0">
              <a:latin typeface="Calibri" panose="020F0502020204030204" pitchFamily="34" charset="0"/>
              <a:ea typeface="Calibri" panose="020F0502020204030204" pitchFamily="34" charset="0"/>
              <a:cs typeface="Times New Roman" panose="02020603050405020304" pitchFamily="18" charset="0"/>
            </a:endParaRPr>
          </a:p>
          <a:p>
            <a:endParaRPr lang="it-IT" sz="1800" dirty="0"/>
          </a:p>
        </p:txBody>
      </p:sp>
      <p:pic>
        <p:nvPicPr>
          <p:cNvPr id="6" name="Immagine 5">
            <a:extLst>
              <a:ext uri="{FF2B5EF4-FFF2-40B4-BE49-F238E27FC236}">
                <a16:creationId xmlns:a16="http://schemas.microsoft.com/office/drawing/2014/main" xmlns="" id="{15B6B638-31C9-492F-AC30-DC7624495F83}"/>
              </a:ext>
            </a:extLst>
          </p:cNvPr>
          <p:cNvPicPr>
            <a:picLocks noChangeAspect="1"/>
          </p:cNvPicPr>
          <p:nvPr/>
        </p:nvPicPr>
        <p:blipFill>
          <a:blip r:embed="rId2"/>
          <a:stretch>
            <a:fillRect/>
          </a:stretch>
        </p:blipFill>
        <p:spPr>
          <a:xfrm>
            <a:off x="6732240" y="5373216"/>
            <a:ext cx="2100263" cy="1221581"/>
          </a:xfrm>
          <a:prstGeom prst="rect">
            <a:avLst/>
          </a:prstGeom>
        </p:spPr>
      </p:pic>
    </p:spTree>
    <p:extLst>
      <p:ext uri="{BB962C8B-B14F-4D97-AF65-F5344CB8AC3E}">
        <p14:creationId xmlns:p14="http://schemas.microsoft.com/office/powerpoint/2010/main" val="3282077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000100" y="1285860"/>
            <a:ext cx="71962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342900" eaLnBrk="1" hangingPunct="1"/>
            <a:r>
              <a:rPr lang="it-IT" sz="1800" b="1" dirty="0">
                <a:solidFill>
                  <a:srgbClr val="006600"/>
                </a:solidFill>
                <a:latin typeface="Calibri"/>
              </a:rPr>
              <a:t>Piano di valutazione PSR Basilicata 2014/2020 ed informativa sulla valutazione in itinere</a:t>
            </a:r>
            <a:endParaRPr lang="it-IT" altLang="it-IT" sz="1800" b="1" dirty="0">
              <a:solidFill>
                <a:srgbClr val="006600"/>
              </a:solidFill>
              <a:latin typeface="Calibri"/>
            </a:endParaRPr>
          </a:p>
        </p:txBody>
      </p:sp>
      <p:sp>
        <p:nvSpPr>
          <p:cNvPr id="2" name="Rettangolo 1"/>
          <p:cNvSpPr/>
          <p:nvPr/>
        </p:nvSpPr>
        <p:spPr>
          <a:xfrm>
            <a:off x="1406354" y="1909108"/>
            <a:ext cx="6102678" cy="369332"/>
          </a:xfrm>
          <a:prstGeom prst="rect">
            <a:avLst/>
          </a:prstGeom>
        </p:spPr>
        <p:txBody>
          <a:bodyPr wrap="square">
            <a:spAutoFit/>
          </a:bodyPr>
          <a:lstStyle/>
          <a:p>
            <a:pPr algn="ctr" fontAlgn="base">
              <a:spcBef>
                <a:spcPct val="0"/>
              </a:spcBef>
              <a:spcAft>
                <a:spcPct val="0"/>
              </a:spcAft>
            </a:pPr>
            <a:r>
              <a:rPr lang="it-IT" sz="1800" b="1" i="1" dirty="0">
                <a:solidFill>
                  <a:prstClr val="black"/>
                </a:solidFill>
                <a:latin typeface="+mj-lt"/>
              </a:rPr>
              <a:t>Il RAPPORTO ANNUALE DI VALUTAZIONE 2019</a:t>
            </a:r>
          </a:p>
        </p:txBody>
      </p:sp>
      <p:sp>
        <p:nvSpPr>
          <p:cNvPr id="3" name="Rettangolo 2">
            <a:extLst>
              <a:ext uri="{FF2B5EF4-FFF2-40B4-BE49-F238E27FC236}">
                <a16:creationId xmlns:a16="http://schemas.microsoft.com/office/drawing/2014/main" xmlns="" id="{F4A7032D-94D0-4D8D-A10D-E94206ACEA20}"/>
              </a:ext>
            </a:extLst>
          </p:cNvPr>
          <p:cNvSpPr/>
          <p:nvPr/>
        </p:nvSpPr>
        <p:spPr>
          <a:xfrm>
            <a:off x="420771" y="2425116"/>
            <a:ext cx="8118459" cy="4247317"/>
          </a:xfrm>
          <a:prstGeom prst="rect">
            <a:avLst/>
          </a:prstGeom>
        </p:spPr>
        <p:txBody>
          <a:bodyPr wrap="square">
            <a:spAutoFit/>
          </a:bodyPr>
          <a:lstStyle/>
          <a:p>
            <a:pPr marL="214313" indent="-214313" algn="just">
              <a:buFont typeface="Wingdings" panose="05000000000000000000" pitchFamily="2" charset="2"/>
              <a:buChar char="Ø"/>
            </a:pPr>
            <a:r>
              <a:rPr lang="it-IT" sz="1800" b="1" dirty="0">
                <a:solidFill>
                  <a:prstClr val="black"/>
                </a:solidFill>
                <a:latin typeface="+mn-lt"/>
              </a:rPr>
              <a:t>Analisi del comparto agricolo lucano</a:t>
            </a:r>
          </a:p>
          <a:p>
            <a:pPr algn="just" fontAlgn="base">
              <a:spcBef>
                <a:spcPct val="0"/>
              </a:spcBef>
              <a:spcAft>
                <a:spcPct val="0"/>
              </a:spcAft>
            </a:pPr>
            <a:endParaRPr lang="it-IT" sz="1800" dirty="0">
              <a:solidFill>
                <a:prstClr val="black"/>
              </a:solidFill>
              <a:latin typeface="+mn-lt"/>
            </a:endParaRPr>
          </a:p>
          <a:p>
            <a:pPr marL="214313" indent="-214313" algn="just">
              <a:buFont typeface="Wingdings" panose="05000000000000000000" pitchFamily="2" charset="2"/>
              <a:buChar char="Ø"/>
            </a:pPr>
            <a:r>
              <a:rPr lang="it-IT" sz="1800" b="1" dirty="0">
                <a:solidFill>
                  <a:prstClr val="black"/>
                </a:solidFill>
                <a:latin typeface="+mn-lt"/>
              </a:rPr>
              <a:t>Lo stato di attuazione del PSR BASILICATA 2014-2020</a:t>
            </a:r>
          </a:p>
          <a:p>
            <a:pPr marL="557213" lvl="1" indent="-214313" algn="just">
              <a:buFont typeface="Wingdings" panose="05000000000000000000" pitchFamily="2" charset="2"/>
              <a:buChar char="Ø"/>
            </a:pPr>
            <a:r>
              <a:rPr lang="it-IT" sz="1800" dirty="0">
                <a:solidFill>
                  <a:prstClr val="black"/>
                </a:solidFill>
                <a:latin typeface="+mn-lt"/>
              </a:rPr>
              <a:t>L’avanzamento procedurale </a:t>
            </a:r>
          </a:p>
          <a:p>
            <a:pPr marL="557213" lvl="1" indent="-214313" algn="just">
              <a:buFont typeface="Wingdings" panose="05000000000000000000" pitchFamily="2" charset="2"/>
              <a:buChar char="Ø"/>
            </a:pPr>
            <a:r>
              <a:rPr lang="it-IT" sz="1800" dirty="0">
                <a:solidFill>
                  <a:prstClr val="black"/>
                </a:solidFill>
                <a:latin typeface="+mn-lt"/>
              </a:rPr>
              <a:t>L’avanzamento finanziario</a:t>
            </a:r>
          </a:p>
          <a:p>
            <a:pPr lvl="1" algn="just" fontAlgn="base">
              <a:spcBef>
                <a:spcPct val="0"/>
              </a:spcBef>
              <a:spcAft>
                <a:spcPct val="0"/>
              </a:spcAft>
            </a:pPr>
            <a:endParaRPr lang="it-IT" sz="1800" dirty="0">
              <a:solidFill>
                <a:prstClr val="black"/>
              </a:solidFill>
              <a:latin typeface="+mn-lt"/>
            </a:endParaRPr>
          </a:p>
          <a:p>
            <a:pPr marL="214313" indent="-214313" algn="just">
              <a:buFont typeface="Wingdings" panose="05000000000000000000" pitchFamily="2" charset="2"/>
              <a:buChar char="Ø"/>
            </a:pPr>
            <a:r>
              <a:rPr lang="it-IT" sz="1800" b="1" dirty="0">
                <a:solidFill>
                  <a:prstClr val="black"/>
                </a:solidFill>
                <a:latin typeface="+mn-lt"/>
              </a:rPr>
              <a:t>Risposte ai 30 quesiti valutativi (CEQ) </a:t>
            </a:r>
            <a:r>
              <a:rPr lang="it-IT" sz="1800" dirty="0">
                <a:solidFill>
                  <a:prstClr val="black"/>
                </a:solidFill>
                <a:latin typeface="+mn-lt"/>
              </a:rPr>
              <a:t>di cui </a:t>
            </a:r>
            <a:r>
              <a:rPr lang="it-IT" sz="1800" dirty="0">
                <a:latin typeface="+mn-lt"/>
              </a:rPr>
              <a:t>all’allegato V del Regolamento di esecuzione (UE) N. 808/2014</a:t>
            </a:r>
          </a:p>
          <a:p>
            <a:pPr marL="557213" lvl="1" indent="-214313" algn="just">
              <a:buFont typeface="Wingdings" panose="05000000000000000000" pitchFamily="2" charset="2"/>
              <a:buChar char="Ø"/>
            </a:pPr>
            <a:r>
              <a:rPr lang="it-IT" sz="1800" dirty="0">
                <a:latin typeface="+mn-lt"/>
              </a:rPr>
              <a:t>Domande relative alla valutazione degli aspetti specifici </a:t>
            </a:r>
            <a:r>
              <a:rPr lang="it-IT" sz="1800" dirty="0">
                <a:solidFill>
                  <a:prstClr val="black"/>
                </a:solidFill>
                <a:latin typeface="+mn-lt"/>
              </a:rPr>
              <a:t>(CEQ 1-18)  </a:t>
            </a:r>
          </a:p>
          <a:p>
            <a:pPr marL="557213" lvl="1" indent="-214313" algn="just">
              <a:buFont typeface="Wingdings" panose="05000000000000000000" pitchFamily="2" charset="2"/>
              <a:buChar char="Ø"/>
            </a:pPr>
            <a:r>
              <a:rPr lang="it-IT" sz="1800" dirty="0">
                <a:latin typeface="+mn-lt"/>
              </a:rPr>
              <a:t>Domande relative alla valutazione di altri aspetti del PSR </a:t>
            </a:r>
            <a:r>
              <a:rPr lang="it-IT" sz="1800" dirty="0">
                <a:solidFill>
                  <a:prstClr val="black"/>
                </a:solidFill>
                <a:latin typeface="+mn-lt"/>
              </a:rPr>
              <a:t>(CEQ 19-21)  </a:t>
            </a:r>
          </a:p>
          <a:p>
            <a:pPr marL="557213" lvl="1" indent="-214313" algn="just">
              <a:buFont typeface="Wingdings" panose="05000000000000000000" pitchFamily="2" charset="2"/>
              <a:buChar char="Ø"/>
            </a:pPr>
            <a:r>
              <a:rPr lang="it-IT" sz="1800" dirty="0">
                <a:latin typeface="+mn-lt"/>
              </a:rPr>
              <a:t>Domande relative alla valutazione degli obiettivi a livello dell’Unione </a:t>
            </a:r>
            <a:r>
              <a:rPr lang="it-IT" sz="1800" dirty="0">
                <a:solidFill>
                  <a:prstClr val="black"/>
                </a:solidFill>
                <a:latin typeface="+mn-lt"/>
              </a:rPr>
              <a:t>(CEQ 22-30) </a:t>
            </a:r>
          </a:p>
          <a:p>
            <a:pPr marL="0" lvl="1" algn="just"/>
            <a:r>
              <a:rPr lang="it-IT" sz="1800" u="sng" dirty="0" smtClean="0">
                <a:solidFill>
                  <a:prstClr val="black"/>
                </a:solidFill>
                <a:latin typeface="+mn-lt"/>
              </a:rPr>
              <a:t>La </a:t>
            </a:r>
            <a:r>
              <a:rPr lang="it-IT" sz="1800" u="sng" dirty="0">
                <a:solidFill>
                  <a:prstClr val="black"/>
                </a:solidFill>
                <a:latin typeface="+mn-lt"/>
              </a:rPr>
              <a:t>metodologia di analisi adottata sulla base di criteri di giudizio attraverso indicatori di risultato e impatto e informazioni qualitative da cui trarre conclusioni e raccomandazioni</a:t>
            </a:r>
          </a:p>
        </p:txBody>
      </p:sp>
    </p:spTree>
    <p:extLst>
      <p:ext uri="{BB962C8B-B14F-4D97-AF65-F5344CB8AC3E}">
        <p14:creationId xmlns:p14="http://schemas.microsoft.com/office/powerpoint/2010/main" val="1086651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333557" y="1646803"/>
            <a:ext cx="6535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342900" eaLnBrk="1" hangingPunct="1"/>
            <a:r>
              <a:rPr lang="it-IT" sz="1800" b="1" dirty="0">
                <a:solidFill>
                  <a:srgbClr val="006600"/>
                </a:solidFill>
                <a:latin typeface="Calibri"/>
              </a:rPr>
              <a:t>Presentazione Piano di valutazione PSR Basilicata 2014/2020 ed informativa sulla valutazione in itinere</a:t>
            </a:r>
            <a:endParaRPr lang="it-IT" altLang="it-IT" sz="1800" b="1" dirty="0">
              <a:solidFill>
                <a:srgbClr val="006600"/>
              </a:solidFill>
              <a:latin typeface="Calibri"/>
            </a:endParaRPr>
          </a:p>
        </p:txBody>
      </p:sp>
      <p:sp>
        <p:nvSpPr>
          <p:cNvPr id="2" name="Rettangolo 1"/>
          <p:cNvSpPr/>
          <p:nvPr/>
        </p:nvSpPr>
        <p:spPr>
          <a:xfrm>
            <a:off x="1439652" y="2334878"/>
            <a:ext cx="6102678" cy="369332"/>
          </a:xfrm>
          <a:prstGeom prst="rect">
            <a:avLst/>
          </a:prstGeom>
        </p:spPr>
        <p:txBody>
          <a:bodyPr wrap="square">
            <a:spAutoFit/>
          </a:bodyPr>
          <a:lstStyle/>
          <a:p>
            <a:pPr algn="ctr" fontAlgn="base">
              <a:spcBef>
                <a:spcPct val="0"/>
              </a:spcBef>
              <a:spcAft>
                <a:spcPct val="0"/>
              </a:spcAft>
            </a:pPr>
            <a:r>
              <a:rPr lang="it-IT" sz="1800" b="1" dirty="0">
                <a:solidFill>
                  <a:prstClr val="black"/>
                </a:solidFill>
                <a:latin typeface="+mn-lt"/>
              </a:rPr>
              <a:t>STATO DI ATTUAZIONE DEL PSR BASILICATA 2014-2020. SINTESI</a:t>
            </a:r>
          </a:p>
        </p:txBody>
      </p:sp>
      <p:sp>
        <p:nvSpPr>
          <p:cNvPr id="9" name="Rettangolo 8">
            <a:extLst>
              <a:ext uri="{FF2B5EF4-FFF2-40B4-BE49-F238E27FC236}">
                <a16:creationId xmlns:a16="http://schemas.microsoft.com/office/drawing/2014/main" xmlns="" id="{07101EC2-CCA1-47B7-8A6F-F1DB240BF80D}"/>
              </a:ext>
            </a:extLst>
          </p:cNvPr>
          <p:cNvSpPr/>
          <p:nvPr/>
        </p:nvSpPr>
        <p:spPr>
          <a:xfrm>
            <a:off x="333495" y="2670560"/>
            <a:ext cx="3722494" cy="253916"/>
          </a:xfrm>
          <a:prstGeom prst="rect">
            <a:avLst/>
          </a:prstGeom>
        </p:spPr>
        <p:txBody>
          <a:bodyPr wrap="none">
            <a:spAutoFit/>
          </a:bodyPr>
          <a:lstStyle/>
          <a:p>
            <a:r>
              <a:rPr lang="it-IT" sz="1050" b="1" dirty="0">
                <a:latin typeface="Calibri" panose="020F0502020204030204" pitchFamily="34" charset="0"/>
                <a:ea typeface="Calibri" panose="020F0502020204030204" pitchFamily="34" charset="0"/>
                <a:cs typeface="Times New Roman" panose="02020603050405020304" pitchFamily="18" charset="0"/>
              </a:rPr>
              <a:t>Rapporto tra impegnato e programmato per FA (al 31.12.2018) </a:t>
            </a:r>
            <a:endParaRPr lang="it-IT" sz="1050" b="1" dirty="0"/>
          </a:p>
        </p:txBody>
      </p:sp>
      <p:graphicFrame>
        <p:nvGraphicFramePr>
          <p:cNvPr id="10" name="Grafico 9">
            <a:extLst>
              <a:ext uri="{FF2B5EF4-FFF2-40B4-BE49-F238E27FC236}">
                <a16:creationId xmlns:a16="http://schemas.microsoft.com/office/drawing/2014/main" xmlns="" id="{552AE105-8ACA-4E63-B159-9B9BC3217077}"/>
              </a:ext>
            </a:extLst>
          </p:cNvPr>
          <p:cNvGraphicFramePr/>
          <p:nvPr>
            <p:extLst/>
          </p:nvPr>
        </p:nvGraphicFramePr>
        <p:xfrm>
          <a:off x="319414" y="2960076"/>
          <a:ext cx="3804781" cy="23078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fico 10">
            <a:extLst>
              <a:ext uri="{FF2B5EF4-FFF2-40B4-BE49-F238E27FC236}">
                <a16:creationId xmlns:a16="http://schemas.microsoft.com/office/drawing/2014/main" xmlns="" id="{845C59AF-CD56-480D-8224-8DFC7E2E8C18}"/>
              </a:ext>
            </a:extLst>
          </p:cNvPr>
          <p:cNvGraphicFramePr/>
          <p:nvPr>
            <p:extLst/>
          </p:nvPr>
        </p:nvGraphicFramePr>
        <p:xfrm>
          <a:off x="4840529" y="2972364"/>
          <a:ext cx="3804781" cy="229556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ttangolo 11">
            <a:extLst>
              <a:ext uri="{FF2B5EF4-FFF2-40B4-BE49-F238E27FC236}">
                <a16:creationId xmlns:a16="http://schemas.microsoft.com/office/drawing/2014/main" xmlns="" id="{645DE4CF-4B8F-40E3-80F5-1346B8A8024D}"/>
              </a:ext>
            </a:extLst>
          </p:cNvPr>
          <p:cNvSpPr/>
          <p:nvPr/>
        </p:nvSpPr>
        <p:spPr>
          <a:xfrm>
            <a:off x="4783122" y="2676704"/>
            <a:ext cx="3440365" cy="253916"/>
          </a:xfrm>
          <a:prstGeom prst="rect">
            <a:avLst/>
          </a:prstGeom>
        </p:spPr>
        <p:txBody>
          <a:bodyPr wrap="none">
            <a:spAutoFit/>
          </a:bodyPr>
          <a:lstStyle/>
          <a:p>
            <a:r>
              <a:rPr lang="it-IT" sz="1050" b="1" dirty="0">
                <a:latin typeface="Calibri" panose="020F0502020204030204" pitchFamily="34" charset="0"/>
                <a:ea typeface="Calibri" panose="020F0502020204030204" pitchFamily="34" charset="0"/>
                <a:cs typeface="Times New Roman" panose="02020603050405020304" pitchFamily="18" charset="0"/>
              </a:rPr>
              <a:t>Rapporto tra speso e programmato per FA (al 31.12.2018) </a:t>
            </a:r>
            <a:endParaRPr lang="it-IT" sz="1050" b="1" dirty="0"/>
          </a:p>
        </p:txBody>
      </p:sp>
      <p:sp>
        <p:nvSpPr>
          <p:cNvPr id="13" name="Rettangolo 12">
            <a:extLst>
              <a:ext uri="{FF2B5EF4-FFF2-40B4-BE49-F238E27FC236}">
                <a16:creationId xmlns:a16="http://schemas.microsoft.com/office/drawing/2014/main" xmlns="" id="{7CD22201-4C79-4784-A27C-3DB9D99FCFC1}"/>
              </a:ext>
            </a:extLst>
          </p:cNvPr>
          <p:cNvSpPr/>
          <p:nvPr/>
        </p:nvSpPr>
        <p:spPr>
          <a:xfrm>
            <a:off x="268528" y="5373754"/>
            <a:ext cx="3921428" cy="415498"/>
          </a:xfrm>
          <a:prstGeom prst="rect">
            <a:avLst/>
          </a:prstGeom>
        </p:spPr>
        <p:txBody>
          <a:bodyPr wrap="square">
            <a:spAutoFit/>
          </a:bodyPr>
          <a:lstStyle/>
          <a:p>
            <a:r>
              <a:rPr lang="it-IT" sz="1050" dirty="0">
                <a:latin typeface="Calibri" panose="020F0502020204030204" pitchFamily="34" charset="0"/>
                <a:ea typeface="Calibri" panose="020F0502020204030204" pitchFamily="34" charset="0"/>
                <a:cs typeface="Times New Roman" panose="02020603050405020304" pitchFamily="18" charset="0"/>
              </a:rPr>
              <a:t>Gli impegni totali assunti sono 367,35 </a:t>
            </a:r>
            <a:r>
              <a:rPr lang="it-IT" sz="1050" dirty="0" err="1">
                <a:latin typeface="Calibri" panose="020F0502020204030204" pitchFamily="34" charset="0"/>
                <a:ea typeface="Calibri" panose="020F0502020204030204" pitchFamily="34" charset="0"/>
                <a:cs typeface="Times New Roman" panose="02020603050405020304" pitchFamily="18" charset="0"/>
              </a:rPr>
              <a:t>Meuro</a:t>
            </a:r>
            <a:r>
              <a:rPr lang="it-IT" sz="1050" dirty="0">
                <a:latin typeface="Calibri" panose="020F0502020204030204" pitchFamily="34" charset="0"/>
                <a:ea typeface="Calibri" panose="020F0502020204030204" pitchFamily="34" charset="0"/>
                <a:cs typeface="Times New Roman" panose="02020603050405020304" pitchFamily="18" charset="0"/>
              </a:rPr>
              <a:t> pari al 56,7% del budget totale programmato.</a:t>
            </a:r>
            <a:endParaRPr lang="it-IT" sz="1050" dirty="0"/>
          </a:p>
        </p:txBody>
      </p:sp>
      <p:sp>
        <p:nvSpPr>
          <p:cNvPr id="14" name="Rettangolo 13">
            <a:extLst>
              <a:ext uri="{FF2B5EF4-FFF2-40B4-BE49-F238E27FC236}">
                <a16:creationId xmlns:a16="http://schemas.microsoft.com/office/drawing/2014/main" xmlns="" id="{A6BD5FEC-C9BF-43CC-82CF-413BF0351B4A}"/>
              </a:ext>
            </a:extLst>
          </p:cNvPr>
          <p:cNvSpPr/>
          <p:nvPr/>
        </p:nvSpPr>
        <p:spPr>
          <a:xfrm>
            <a:off x="4755720" y="5315314"/>
            <a:ext cx="3921428" cy="577081"/>
          </a:xfrm>
          <a:prstGeom prst="rect">
            <a:avLst/>
          </a:prstGeom>
        </p:spPr>
        <p:txBody>
          <a:bodyPr wrap="square">
            <a:spAutoFit/>
          </a:bodyPr>
          <a:lstStyle/>
          <a:p>
            <a:pPr algn="just"/>
            <a:r>
              <a:rPr lang="it-IT" sz="1050" dirty="0">
                <a:latin typeface="Calibri" panose="020F0502020204030204" pitchFamily="34" charset="0"/>
                <a:ea typeface="Calibri" panose="020F0502020204030204" pitchFamily="34" charset="0"/>
                <a:cs typeface="Times New Roman" panose="02020603050405020304" pitchFamily="18" charset="0"/>
              </a:rPr>
              <a:t>La spesa è stata pari a 147,16 </a:t>
            </a:r>
            <a:r>
              <a:rPr lang="it-IT" sz="1050" dirty="0" err="1">
                <a:latin typeface="Calibri" panose="020F0502020204030204" pitchFamily="34" charset="0"/>
                <a:ea typeface="Calibri" panose="020F0502020204030204" pitchFamily="34" charset="0"/>
                <a:cs typeface="Times New Roman" panose="02020603050405020304" pitchFamily="18" charset="0"/>
              </a:rPr>
              <a:t>Meuro</a:t>
            </a:r>
            <a:r>
              <a:rPr lang="it-IT" sz="1050" dirty="0">
                <a:latin typeface="Calibri" panose="020F0502020204030204" pitchFamily="34" charset="0"/>
                <a:ea typeface="Calibri" panose="020F0502020204030204" pitchFamily="34" charset="0"/>
                <a:cs typeface="Times New Roman" panose="02020603050405020304" pitchFamily="18" charset="0"/>
              </a:rPr>
              <a:t> pari al 22,7% del valore complessivo del programma, di cui 60,33 </a:t>
            </a:r>
            <a:r>
              <a:rPr lang="it-IT" sz="1050" dirty="0" err="1">
                <a:latin typeface="Calibri" panose="020F0502020204030204" pitchFamily="34" charset="0"/>
                <a:ea typeface="Calibri" panose="020F0502020204030204" pitchFamily="34" charset="0"/>
                <a:cs typeface="Times New Roman" panose="02020603050405020304" pitchFamily="18" charset="0"/>
              </a:rPr>
              <a:t>Meuro</a:t>
            </a:r>
            <a:r>
              <a:rPr lang="it-IT" sz="1050" dirty="0">
                <a:latin typeface="Calibri" panose="020F0502020204030204" pitchFamily="34" charset="0"/>
                <a:ea typeface="Calibri" panose="020F0502020204030204" pitchFamily="34" charset="0"/>
                <a:cs typeface="Times New Roman" panose="02020603050405020304" pitchFamily="18" charset="0"/>
              </a:rPr>
              <a:t>, pari al 41% della spesa totale, sono da imputare ai trascinamenti</a:t>
            </a:r>
            <a:endParaRPr lang="it-IT" sz="1050" dirty="0"/>
          </a:p>
        </p:txBody>
      </p:sp>
    </p:spTree>
    <p:extLst>
      <p:ext uri="{BB962C8B-B14F-4D97-AF65-F5344CB8AC3E}">
        <p14:creationId xmlns:p14="http://schemas.microsoft.com/office/powerpoint/2010/main" val="3489626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07504" y="2368475"/>
            <a:ext cx="7632848" cy="2846933"/>
          </a:xfrm>
          <a:prstGeom prst="rect">
            <a:avLst/>
          </a:prstGeom>
          <a:noFill/>
        </p:spPr>
        <p:txBody>
          <a:bodyPr wrap="square">
            <a:spAutoFit/>
          </a:bodyPr>
          <a:lstStyle/>
          <a:p>
            <a:pPr defTabSz="457200" fontAlgn="auto">
              <a:spcBef>
                <a:spcPts val="0"/>
              </a:spcBef>
              <a:spcAft>
                <a:spcPts val="300"/>
              </a:spcAft>
            </a:pPr>
            <a:r>
              <a:rPr lang="it-IT" sz="2400" b="1" dirty="0">
                <a:solidFill>
                  <a:srgbClr val="006600"/>
                </a:solidFill>
                <a:latin typeface="Calibri"/>
              </a:rPr>
              <a:t>Risorse attivate del PSR 2014-2020 = </a:t>
            </a:r>
            <a:r>
              <a:rPr lang="it-IT" sz="2400" b="1" dirty="0" smtClean="0">
                <a:solidFill>
                  <a:srgbClr val="006600"/>
                </a:solidFill>
                <a:latin typeface="Calibri"/>
              </a:rPr>
              <a:t>394,6 </a:t>
            </a:r>
            <a:r>
              <a:rPr lang="it-IT" sz="2400" b="1" dirty="0">
                <a:solidFill>
                  <a:srgbClr val="006600"/>
                </a:solidFill>
                <a:latin typeface="Calibri"/>
              </a:rPr>
              <a:t>milioni di euro</a:t>
            </a:r>
            <a:r>
              <a:rPr lang="it-IT" sz="2000" dirty="0">
                <a:solidFill>
                  <a:prstClr val="black"/>
                </a:solidFill>
                <a:latin typeface="Calibri"/>
              </a:rPr>
              <a:t>, tramite:</a:t>
            </a:r>
          </a:p>
          <a:p>
            <a:pPr defTabSz="457200" fontAlgn="auto">
              <a:spcBef>
                <a:spcPts val="0"/>
              </a:spcBef>
              <a:spcAft>
                <a:spcPts val="300"/>
              </a:spcAft>
            </a:pPr>
            <a:endParaRPr lang="it-IT" sz="2000" dirty="0">
              <a:solidFill>
                <a:prstClr val="black"/>
              </a:solidFill>
              <a:latin typeface="Calibri"/>
            </a:endParaRPr>
          </a:p>
          <a:p>
            <a:pPr marL="800100" lvl="1" indent="-342900" defTabSz="457200" fontAlgn="auto">
              <a:spcBef>
                <a:spcPts val="0"/>
              </a:spcBef>
              <a:spcAft>
                <a:spcPts val="300"/>
              </a:spcAft>
              <a:buFont typeface="Arial" panose="020B0604020202020204" pitchFamily="34" charset="0"/>
              <a:buChar char="•"/>
            </a:pPr>
            <a:r>
              <a:rPr lang="it-IT" sz="2000" b="1" dirty="0" smtClean="0">
                <a:solidFill>
                  <a:prstClr val="black"/>
                </a:solidFill>
                <a:latin typeface="Calibri"/>
              </a:rPr>
              <a:t>44</a:t>
            </a:r>
            <a:r>
              <a:rPr lang="it-IT" sz="2000" dirty="0" smtClean="0">
                <a:solidFill>
                  <a:prstClr val="black"/>
                </a:solidFill>
                <a:latin typeface="Calibri"/>
              </a:rPr>
              <a:t> </a:t>
            </a:r>
            <a:r>
              <a:rPr lang="it-IT" sz="2000" dirty="0">
                <a:solidFill>
                  <a:prstClr val="black"/>
                </a:solidFill>
                <a:latin typeface="Calibri"/>
              </a:rPr>
              <a:t>Bandi di misura;</a:t>
            </a:r>
          </a:p>
          <a:p>
            <a:pPr marL="800100" lvl="1" indent="-342900" defTabSz="457200" fontAlgn="auto">
              <a:spcBef>
                <a:spcPts val="0"/>
              </a:spcBef>
              <a:spcAft>
                <a:spcPts val="300"/>
              </a:spcAft>
              <a:buFont typeface="Arial" panose="020B0604020202020204" pitchFamily="34" charset="0"/>
              <a:buChar char="•"/>
            </a:pPr>
            <a:r>
              <a:rPr lang="it-IT" sz="2000" b="1" dirty="0">
                <a:solidFill>
                  <a:prstClr val="black"/>
                </a:solidFill>
                <a:latin typeface="Calibri"/>
              </a:rPr>
              <a:t>1</a:t>
            </a:r>
            <a:r>
              <a:rPr lang="it-IT" sz="2000" dirty="0">
                <a:solidFill>
                  <a:prstClr val="black"/>
                </a:solidFill>
                <a:latin typeface="Calibri"/>
              </a:rPr>
              <a:t> Bando di selezione delle Strategie di sviluppo locale;</a:t>
            </a:r>
          </a:p>
          <a:p>
            <a:pPr marL="800100" lvl="1" indent="-342900" defTabSz="457200" fontAlgn="auto">
              <a:spcBef>
                <a:spcPts val="0"/>
              </a:spcBef>
              <a:spcAft>
                <a:spcPts val="300"/>
              </a:spcAft>
              <a:buFont typeface="Arial" panose="020B0604020202020204" pitchFamily="34" charset="0"/>
              <a:buChar char="•"/>
            </a:pPr>
            <a:r>
              <a:rPr lang="it-IT" sz="2000" b="1" dirty="0">
                <a:solidFill>
                  <a:prstClr val="black"/>
                </a:solidFill>
                <a:latin typeface="Calibri"/>
              </a:rPr>
              <a:t>3</a:t>
            </a:r>
            <a:r>
              <a:rPr lang="it-IT" sz="2000" dirty="0">
                <a:solidFill>
                  <a:prstClr val="black"/>
                </a:solidFill>
                <a:latin typeface="Calibri"/>
              </a:rPr>
              <a:t> Avvisi per manifestazioni di interesse per la Cooperazione;</a:t>
            </a:r>
          </a:p>
          <a:p>
            <a:pPr marL="800100" lvl="1" indent="-342900" defTabSz="457200" fontAlgn="auto">
              <a:spcBef>
                <a:spcPts val="0"/>
              </a:spcBef>
              <a:spcAft>
                <a:spcPts val="300"/>
              </a:spcAft>
              <a:buFont typeface="Arial" panose="020B0604020202020204" pitchFamily="34" charset="0"/>
              <a:buChar char="•"/>
            </a:pPr>
            <a:r>
              <a:rPr lang="it-IT" sz="2000" dirty="0">
                <a:solidFill>
                  <a:prstClr val="black"/>
                </a:solidFill>
                <a:latin typeface="Calibri"/>
              </a:rPr>
              <a:t>Attività di assistenza tecnica.</a:t>
            </a:r>
          </a:p>
          <a:p>
            <a:pPr lvl="1" defTabSz="457200" fontAlgn="auto">
              <a:spcBef>
                <a:spcPts val="0"/>
              </a:spcBef>
              <a:spcAft>
                <a:spcPts val="300"/>
              </a:spcAft>
            </a:pPr>
            <a:endParaRPr lang="it-IT" sz="2000" dirty="0">
              <a:solidFill>
                <a:prstClr val="black"/>
              </a:solidFill>
              <a:latin typeface="Calibri"/>
            </a:endParaRPr>
          </a:p>
        </p:txBody>
      </p:sp>
      <p:sp>
        <p:nvSpPr>
          <p:cNvPr id="5" name="Text Box 5"/>
          <p:cNvSpPr txBox="1">
            <a:spLocks noChangeArrowheads="1"/>
          </p:cNvSpPr>
          <p:nvPr/>
        </p:nvSpPr>
        <p:spPr bwMode="auto">
          <a:xfrm>
            <a:off x="146844" y="1455748"/>
            <a:ext cx="881764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457200" eaLnBrk="1" fontAlgn="auto" hangingPunct="1">
              <a:spcBef>
                <a:spcPts val="0"/>
              </a:spcBef>
              <a:spcAft>
                <a:spcPts val="0"/>
              </a:spcAft>
            </a:pPr>
            <a:r>
              <a:rPr lang="it-IT" b="1" dirty="0">
                <a:solidFill>
                  <a:srgbClr val="006600"/>
                </a:solidFill>
                <a:latin typeface="Calibri"/>
              </a:rPr>
              <a:t>STATO DI ATTUAZIONE  DEL PSR BASILICATA 2014-2020 </a:t>
            </a:r>
          </a:p>
          <a:p>
            <a:pPr defTabSz="457200" eaLnBrk="1" fontAlgn="auto" hangingPunct="1">
              <a:spcBef>
                <a:spcPts val="0"/>
              </a:spcBef>
              <a:spcAft>
                <a:spcPts val="0"/>
              </a:spcAft>
            </a:pPr>
            <a:r>
              <a:rPr lang="it-IT" sz="1400" b="1" i="1" dirty="0">
                <a:solidFill>
                  <a:srgbClr val="FF0000"/>
                </a:solidFill>
                <a:latin typeface="Calibri"/>
              </a:rPr>
              <a:t>giugno </a:t>
            </a:r>
            <a:r>
              <a:rPr lang="it-IT" sz="1400" b="1" i="1" dirty="0" smtClean="0">
                <a:solidFill>
                  <a:srgbClr val="FF0000"/>
                </a:solidFill>
                <a:latin typeface="Calibri"/>
              </a:rPr>
              <a:t>2019</a:t>
            </a:r>
            <a:endParaRPr lang="it-IT" sz="1400" b="1" i="1" dirty="0">
              <a:solidFill>
                <a:srgbClr val="FF0000"/>
              </a:solidFill>
              <a:latin typeface="Calibri"/>
            </a:endParaRPr>
          </a:p>
        </p:txBody>
      </p:sp>
      <p:pic>
        <p:nvPicPr>
          <p:cNvPr id="3" name="Immagine 2"/>
          <p:cNvPicPr>
            <a:picLocks noChangeAspect="1"/>
          </p:cNvPicPr>
          <p:nvPr/>
        </p:nvPicPr>
        <p:blipFill>
          <a:blip r:embed="rId2" cstate="print"/>
          <a:stretch>
            <a:fillRect/>
          </a:stretch>
        </p:blipFill>
        <p:spPr>
          <a:xfrm>
            <a:off x="6156176" y="5157192"/>
            <a:ext cx="2810510" cy="1270619"/>
          </a:xfrm>
          <a:prstGeom prst="rect">
            <a:avLst/>
          </a:prstGeom>
        </p:spPr>
      </p:pic>
    </p:spTree>
    <p:extLst>
      <p:ext uri="{BB962C8B-B14F-4D97-AF65-F5344CB8AC3E}">
        <p14:creationId xmlns:p14="http://schemas.microsoft.com/office/powerpoint/2010/main" val="20751717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1000"/>
                                        <p:tgtEl>
                                          <p:spTgt spid="7">
                                            <p:txEl>
                                              <p:pRg st="0" end="0"/>
                                            </p:txEl>
                                          </p:spTgt>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1000"/>
                                        <p:tgtEl>
                                          <p:spTgt spid="7">
                                            <p:txEl>
                                              <p:pRg st="2" end="2"/>
                                            </p:txEl>
                                          </p:spTgt>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left)">
                                      <p:cBhvr>
                                        <p:cTn id="20" dur="1000"/>
                                        <p:tgtEl>
                                          <p:spTgt spid="7">
                                            <p:txEl>
                                              <p:pRg st="3" end="3"/>
                                            </p:txEl>
                                          </p:spTgt>
                                        </p:tgtEl>
                                      </p:cBhvr>
                                    </p:animEffect>
                                  </p:childTnLst>
                                </p:cTn>
                              </p:par>
                            </p:childTnLst>
                          </p:cTn>
                        </p:par>
                        <p:par>
                          <p:cTn id="21" fill="hold">
                            <p:stCondLst>
                              <p:cond delay="3500"/>
                            </p:stCondLst>
                            <p:childTnLst>
                              <p:par>
                                <p:cTn id="22" presetID="22" presetClass="entr" presetSubtype="8" fill="hold" grpId="0" nodeType="after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left)">
                                      <p:cBhvr>
                                        <p:cTn id="24" dur="1000"/>
                                        <p:tgtEl>
                                          <p:spTgt spid="7">
                                            <p:txEl>
                                              <p:pRg st="4" end="4"/>
                                            </p:txEl>
                                          </p:spTgt>
                                        </p:tgtEl>
                                      </p:cBhvr>
                                    </p:animEffect>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wipe(left)">
                                      <p:cBhvr>
                                        <p:cTn id="28"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333557" y="1484784"/>
            <a:ext cx="6535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342900" eaLnBrk="1" hangingPunct="1"/>
            <a:r>
              <a:rPr lang="it-IT" sz="1800" b="1" dirty="0">
                <a:solidFill>
                  <a:srgbClr val="006600"/>
                </a:solidFill>
                <a:latin typeface="Calibri"/>
              </a:rPr>
              <a:t>Presentazione Piano di valutazione PSR Basilicata 2014/2020 ed informativa sulla valutazione in itinere</a:t>
            </a:r>
            <a:endParaRPr lang="it-IT" altLang="it-IT" sz="1800" b="1" dirty="0">
              <a:solidFill>
                <a:srgbClr val="006600"/>
              </a:solidFill>
              <a:latin typeface="Calibri"/>
            </a:endParaRPr>
          </a:p>
        </p:txBody>
      </p:sp>
      <p:sp>
        <p:nvSpPr>
          <p:cNvPr id="2" name="Rettangolo 1"/>
          <p:cNvSpPr/>
          <p:nvPr/>
        </p:nvSpPr>
        <p:spPr>
          <a:xfrm>
            <a:off x="1439652" y="2334878"/>
            <a:ext cx="6102678" cy="369332"/>
          </a:xfrm>
          <a:prstGeom prst="rect">
            <a:avLst/>
          </a:prstGeom>
        </p:spPr>
        <p:txBody>
          <a:bodyPr wrap="square">
            <a:spAutoFit/>
          </a:bodyPr>
          <a:lstStyle/>
          <a:p>
            <a:pPr algn="ctr" fontAlgn="base">
              <a:spcBef>
                <a:spcPct val="0"/>
              </a:spcBef>
              <a:spcAft>
                <a:spcPct val="0"/>
              </a:spcAft>
            </a:pPr>
            <a:r>
              <a:rPr lang="it-IT" sz="1800" b="1" dirty="0">
                <a:solidFill>
                  <a:prstClr val="black"/>
                </a:solidFill>
                <a:latin typeface="+mn-lt"/>
              </a:rPr>
              <a:t>STATO DI ATTUAZIONE DEL PSR BASILICATA 2014-2020. SINTESI</a:t>
            </a:r>
          </a:p>
        </p:txBody>
      </p:sp>
      <p:graphicFrame>
        <p:nvGraphicFramePr>
          <p:cNvPr id="15" name="Grafico 14">
            <a:extLst>
              <a:ext uri="{FF2B5EF4-FFF2-40B4-BE49-F238E27FC236}">
                <a16:creationId xmlns:a16="http://schemas.microsoft.com/office/drawing/2014/main" xmlns="" id="{6F676B4B-F731-482B-AB5E-8F52808A041B}"/>
              </a:ext>
            </a:extLst>
          </p:cNvPr>
          <p:cNvGraphicFramePr>
            <a:graphicFrameLocks/>
          </p:cNvGraphicFramePr>
          <p:nvPr>
            <p:extLst/>
          </p:nvPr>
        </p:nvGraphicFramePr>
        <p:xfrm>
          <a:off x="112735" y="2754944"/>
          <a:ext cx="4250480" cy="25740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a 2">
            <a:extLst>
              <a:ext uri="{FF2B5EF4-FFF2-40B4-BE49-F238E27FC236}">
                <a16:creationId xmlns:a16="http://schemas.microsoft.com/office/drawing/2014/main" xmlns="" id="{14F97DDC-C3D8-4F15-908F-80B42EFBD7C3}"/>
              </a:ext>
            </a:extLst>
          </p:cNvPr>
          <p:cNvGraphicFramePr>
            <a:graphicFrameLocks noGrp="1"/>
          </p:cNvGraphicFramePr>
          <p:nvPr>
            <p:extLst/>
          </p:nvPr>
        </p:nvGraphicFramePr>
        <p:xfrm>
          <a:off x="4363215" y="2900362"/>
          <a:ext cx="4527131" cy="1989466"/>
        </p:xfrm>
        <a:graphic>
          <a:graphicData uri="http://schemas.openxmlformats.org/drawingml/2006/table">
            <a:tbl>
              <a:tblPr firstRow="1" firstCol="1" bandRow="1">
                <a:tableStyleId>{0505E3EF-67EA-436B-97B2-0124C06EBD24}</a:tableStyleId>
              </a:tblPr>
              <a:tblGrid>
                <a:gridCol w="2165977">
                  <a:extLst>
                    <a:ext uri="{9D8B030D-6E8A-4147-A177-3AD203B41FA5}">
                      <a16:colId xmlns:a16="http://schemas.microsoft.com/office/drawing/2014/main" xmlns="" val="1638894234"/>
                    </a:ext>
                  </a:extLst>
                </a:gridCol>
                <a:gridCol w="610644">
                  <a:extLst>
                    <a:ext uri="{9D8B030D-6E8A-4147-A177-3AD203B41FA5}">
                      <a16:colId xmlns:a16="http://schemas.microsoft.com/office/drawing/2014/main" xmlns="" val="3258027798"/>
                    </a:ext>
                  </a:extLst>
                </a:gridCol>
                <a:gridCol w="667011">
                  <a:extLst>
                    <a:ext uri="{9D8B030D-6E8A-4147-A177-3AD203B41FA5}">
                      <a16:colId xmlns:a16="http://schemas.microsoft.com/office/drawing/2014/main" xmlns="" val="2894030386"/>
                    </a:ext>
                  </a:extLst>
                </a:gridCol>
                <a:gridCol w="526093">
                  <a:extLst>
                    <a:ext uri="{9D8B030D-6E8A-4147-A177-3AD203B41FA5}">
                      <a16:colId xmlns:a16="http://schemas.microsoft.com/office/drawing/2014/main" xmlns="" val="773304506"/>
                    </a:ext>
                  </a:extLst>
                </a:gridCol>
                <a:gridCol w="557406">
                  <a:extLst>
                    <a:ext uri="{9D8B030D-6E8A-4147-A177-3AD203B41FA5}">
                      <a16:colId xmlns:a16="http://schemas.microsoft.com/office/drawing/2014/main" xmlns="" val="951589314"/>
                    </a:ext>
                  </a:extLst>
                </a:gridCol>
              </a:tblGrid>
              <a:tr h="308630">
                <a:tc rowSpan="2">
                  <a:txBody>
                    <a:bodyPr/>
                    <a:lstStyle/>
                    <a:p>
                      <a:pPr algn="ctr">
                        <a:spcBef>
                          <a:spcPts val="300"/>
                        </a:spcBef>
                        <a:spcAft>
                          <a:spcPts val="300"/>
                        </a:spcAft>
                      </a:pPr>
                      <a:r>
                        <a:rPr lang="it-IT" sz="900" dirty="0">
                          <a:effectLst/>
                        </a:rPr>
                        <a:t> </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gridSpan="3">
                  <a:txBody>
                    <a:bodyPr/>
                    <a:lstStyle/>
                    <a:p>
                      <a:pPr algn="ctr">
                        <a:spcBef>
                          <a:spcPts val="300"/>
                        </a:spcBef>
                        <a:spcAft>
                          <a:spcPts val="300"/>
                        </a:spcAft>
                      </a:pPr>
                      <a:r>
                        <a:rPr lang="it-IT" sz="900" dirty="0">
                          <a:effectLst/>
                        </a:rPr>
                        <a:t>Anno</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it-IT"/>
                    </a:p>
                  </a:txBody>
                  <a:tcPr/>
                </a:tc>
                <a:tc hMerge="1">
                  <a:txBody>
                    <a:bodyPr/>
                    <a:lstStyle/>
                    <a:p>
                      <a:endParaRPr lang="it-IT"/>
                    </a:p>
                  </a:txBody>
                  <a:tcPr/>
                </a:tc>
                <a:tc>
                  <a:txBody>
                    <a:bodyPr/>
                    <a:lstStyle/>
                    <a:p>
                      <a:pPr algn="ctr">
                        <a:spcBef>
                          <a:spcPts val="300"/>
                        </a:spcBef>
                        <a:spcAft>
                          <a:spcPts val="300"/>
                        </a:spcAft>
                      </a:pPr>
                      <a:r>
                        <a:rPr lang="it-IT" sz="900">
                          <a:effectLst/>
                        </a:rPr>
                        <a:t> </a:t>
                      </a:r>
                      <a:endParaRPr lang="it-IT"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72380867"/>
                  </a:ext>
                </a:extLst>
              </a:tr>
              <a:tr h="308630">
                <a:tc vMerge="1">
                  <a:txBody>
                    <a:bodyPr/>
                    <a:lstStyle/>
                    <a:p>
                      <a:endParaRPr lang="it-IT"/>
                    </a:p>
                  </a:txBody>
                  <a:tcPr/>
                </a:tc>
                <a:tc>
                  <a:txBody>
                    <a:bodyPr/>
                    <a:lstStyle/>
                    <a:p>
                      <a:pPr algn="ctr">
                        <a:spcBef>
                          <a:spcPts val="300"/>
                        </a:spcBef>
                        <a:spcAft>
                          <a:spcPts val="300"/>
                        </a:spcAft>
                      </a:pPr>
                      <a:r>
                        <a:rPr lang="it-IT" sz="900" b="1" dirty="0">
                          <a:effectLst/>
                        </a:rPr>
                        <a:t>2016</a:t>
                      </a:r>
                      <a:endParaRPr lang="it-IT"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Bef>
                          <a:spcPts val="300"/>
                        </a:spcBef>
                        <a:spcAft>
                          <a:spcPts val="300"/>
                        </a:spcAft>
                      </a:pPr>
                      <a:r>
                        <a:rPr lang="it-IT" sz="900" b="1" dirty="0">
                          <a:effectLst/>
                        </a:rPr>
                        <a:t>2017</a:t>
                      </a:r>
                      <a:endParaRPr lang="it-IT"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Bef>
                          <a:spcPts val="300"/>
                        </a:spcBef>
                        <a:spcAft>
                          <a:spcPts val="300"/>
                        </a:spcAft>
                      </a:pPr>
                      <a:r>
                        <a:rPr lang="it-IT" sz="900" b="1" dirty="0">
                          <a:effectLst/>
                        </a:rPr>
                        <a:t>2018</a:t>
                      </a:r>
                      <a:endParaRPr lang="it-IT"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Bef>
                          <a:spcPts val="300"/>
                        </a:spcBef>
                        <a:spcAft>
                          <a:spcPts val="300"/>
                        </a:spcAft>
                      </a:pPr>
                      <a:r>
                        <a:rPr lang="it-IT" sz="900" b="1" dirty="0">
                          <a:effectLst/>
                        </a:rPr>
                        <a:t>Media</a:t>
                      </a:r>
                      <a:endParaRPr lang="it-IT"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495762034"/>
                  </a:ext>
                </a:extLst>
              </a:tr>
              <a:tr h="608924">
                <a:tc>
                  <a:txBody>
                    <a:bodyPr/>
                    <a:lstStyle/>
                    <a:p>
                      <a:pPr algn="ctr">
                        <a:spcBef>
                          <a:spcPts val="300"/>
                        </a:spcBef>
                        <a:spcAft>
                          <a:spcPts val="300"/>
                        </a:spcAft>
                      </a:pPr>
                      <a:r>
                        <a:rPr lang="it-IT" sz="900" dirty="0">
                          <a:effectLst/>
                        </a:rPr>
                        <a:t>Durata fase pubblica per la presentazione delle istanze [giorni]</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Bef>
                          <a:spcPts val="300"/>
                        </a:spcBef>
                        <a:spcAft>
                          <a:spcPts val="300"/>
                        </a:spcAft>
                      </a:pPr>
                      <a:r>
                        <a:rPr lang="it-IT" sz="900" dirty="0">
                          <a:effectLst/>
                        </a:rPr>
                        <a:t>113</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Bef>
                          <a:spcPts val="300"/>
                        </a:spcBef>
                        <a:spcAft>
                          <a:spcPts val="300"/>
                        </a:spcAft>
                      </a:pPr>
                      <a:r>
                        <a:rPr lang="it-IT" sz="900" dirty="0">
                          <a:effectLst/>
                        </a:rPr>
                        <a:t>272</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Bef>
                          <a:spcPts val="300"/>
                        </a:spcBef>
                        <a:spcAft>
                          <a:spcPts val="300"/>
                        </a:spcAft>
                      </a:pPr>
                      <a:r>
                        <a:rPr lang="it-IT" sz="900" dirty="0">
                          <a:effectLst/>
                        </a:rPr>
                        <a:t>100</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Bef>
                          <a:spcPts val="300"/>
                        </a:spcBef>
                        <a:spcAft>
                          <a:spcPts val="300"/>
                        </a:spcAft>
                      </a:pPr>
                      <a:r>
                        <a:rPr lang="it-IT" sz="900" dirty="0">
                          <a:effectLst/>
                        </a:rPr>
                        <a:t>162</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211899663"/>
                  </a:ext>
                </a:extLst>
              </a:tr>
              <a:tr h="435713">
                <a:tc>
                  <a:txBody>
                    <a:bodyPr/>
                    <a:lstStyle/>
                    <a:p>
                      <a:pPr algn="ctr">
                        <a:spcBef>
                          <a:spcPts val="300"/>
                        </a:spcBef>
                        <a:spcAft>
                          <a:spcPts val="300"/>
                        </a:spcAft>
                      </a:pPr>
                      <a:r>
                        <a:rPr lang="it-IT" sz="900" dirty="0">
                          <a:effectLst/>
                        </a:rPr>
                        <a:t>Durata fase di istruttoria delle istanze [giorni]</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Bef>
                          <a:spcPts val="300"/>
                        </a:spcBef>
                        <a:spcAft>
                          <a:spcPts val="300"/>
                        </a:spcAft>
                      </a:pPr>
                      <a:r>
                        <a:rPr lang="it-IT" sz="900" dirty="0">
                          <a:effectLst/>
                        </a:rPr>
                        <a:t>201</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Bef>
                          <a:spcPts val="300"/>
                        </a:spcBef>
                        <a:spcAft>
                          <a:spcPts val="300"/>
                        </a:spcAft>
                      </a:pPr>
                      <a:r>
                        <a:rPr lang="it-IT" sz="900" dirty="0">
                          <a:effectLst/>
                        </a:rPr>
                        <a:t>208</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Bef>
                          <a:spcPts val="300"/>
                        </a:spcBef>
                        <a:spcAft>
                          <a:spcPts val="300"/>
                        </a:spcAft>
                      </a:pPr>
                      <a:r>
                        <a:rPr lang="it-IT" sz="900" dirty="0">
                          <a:effectLst/>
                        </a:rPr>
                        <a:t>145</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Bef>
                          <a:spcPts val="300"/>
                        </a:spcBef>
                        <a:spcAft>
                          <a:spcPts val="300"/>
                        </a:spcAft>
                      </a:pPr>
                      <a:r>
                        <a:rPr lang="it-IT" sz="900" dirty="0">
                          <a:effectLst/>
                        </a:rPr>
                        <a:t>185</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2462498767"/>
                  </a:ext>
                </a:extLst>
              </a:tr>
              <a:tr h="327569">
                <a:tc>
                  <a:txBody>
                    <a:bodyPr/>
                    <a:lstStyle/>
                    <a:p>
                      <a:pPr algn="ctr">
                        <a:spcBef>
                          <a:spcPts val="300"/>
                        </a:spcBef>
                        <a:spcAft>
                          <a:spcPts val="300"/>
                        </a:spcAft>
                      </a:pPr>
                      <a:r>
                        <a:rPr lang="it-IT" sz="900" dirty="0">
                          <a:effectLst/>
                        </a:rPr>
                        <a:t>Durata del procedimento  [giorni]</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Bef>
                          <a:spcPts val="300"/>
                        </a:spcBef>
                        <a:spcAft>
                          <a:spcPts val="300"/>
                        </a:spcAft>
                      </a:pPr>
                      <a:r>
                        <a:rPr lang="it-IT" sz="900" dirty="0">
                          <a:effectLst/>
                        </a:rPr>
                        <a:t>314</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Bef>
                          <a:spcPts val="300"/>
                        </a:spcBef>
                        <a:spcAft>
                          <a:spcPts val="300"/>
                        </a:spcAft>
                      </a:pPr>
                      <a:r>
                        <a:rPr lang="it-IT" sz="900">
                          <a:effectLst/>
                        </a:rPr>
                        <a:t>463</a:t>
                      </a:r>
                      <a:endParaRPr lang="it-IT"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Bef>
                          <a:spcPts val="300"/>
                        </a:spcBef>
                        <a:spcAft>
                          <a:spcPts val="300"/>
                        </a:spcAft>
                      </a:pPr>
                      <a:r>
                        <a:rPr lang="it-IT" sz="900" dirty="0">
                          <a:effectLst/>
                        </a:rPr>
                        <a:t>214</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spcBef>
                          <a:spcPts val="300"/>
                        </a:spcBef>
                        <a:spcAft>
                          <a:spcPts val="300"/>
                        </a:spcAft>
                      </a:pPr>
                      <a:r>
                        <a:rPr lang="it-IT" sz="900" dirty="0">
                          <a:effectLst/>
                        </a:rPr>
                        <a:t>330</a:t>
                      </a:r>
                      <a:endParaRPr lang="it-IT"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2021314331"/>
                  </a:ext>
                </a:extLst>
              </a:tr>
            </a:tbl>
          </a:graphicData>
        </a:graphic>
      </p:graphicFrame>
    </p:spTree>
    <p:extLst>
      <p:ext uri="{BB962C8B-B14F-4D97-AF65-F5344CB8AC3E}">
        <p14:creationId xmlns:p14="http://schemas.microsoft.com/office/powerpoint/2010/main" val="2071178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333557" y="1484784"/>
            <a:ext cx="6535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342900" eaLnBrk="1" hangingPunct="1"/>
            <a:r>
              <a:rPr lang="it-IT" sz="1800" b="1" dirty="0">
                <a:solidFill>
                  <a:srgbClr val="006600"/>
                </a:solidFill>
                <a:latin typeface="Calibri"/>
              </a:rPr>
              <a:t>Presentazione Piano di valutazione PSR Basilicata 2014/2020 ed informativa sulla valutazione in itinere</a:t>
            </a:r>
            <a:endParaRPr lang="it-IT" altLang="it-IT" sz="1800" b="1" dirty="0">
              <a:solidFill>
                <a:srgbClr val="006600"/>
              </a:solidFill>
              <a:latin typeface="Calibri"/>
            </a:endParaRPr>
          </a:p>
        </p:txBody>
      </p:sp>
      <p:sp>
        <p:nvSpPr>
          <p:cNvPr id="2" name="Rettangolo 1"/>
          <p:cNvSpPr/>
          <p:nvPr/>
        </p:nvSpPr>
        <p:spPr>
          <a:xfrm>
            <a:off x="723378" y="2334878"/>
            <a:ext cx="6818952" cy="646331"/>
          </a:xfrm>
          <a:prstGeom prst="rect">
            <a:avLst/>
          </a:prstGeom>
        </p:spPr>
        <p:txBody>
          <a:bodyPr wrap="square">
            <a:spAutoFit/>
          </a:bodyPr>
          <a:lstStyle/>
          <a:p>
            <a:pPr algn="ctr" fontAlgn="base">
              <a:spcBef>
                <a:spcPct val="0"/>
              </a:spcBef>
              <a:spcAft>
                <a:spcPct val="0"/>
              </a:spcAft>
            </a:pPr>
            <a:r>
              <a:rPr lang="it-IT" sz="1800" b="1" dirty="0">
                <a:solidFill>
                  <a:prstClr val="black"/>
                </a:solidFill>
                <a:latin typeface="+mn-lt"/>
              </a:rPr>
              <a:t>CONSIDERAZIONI VALUTATIVE SULLO STATO DI ATTUAZIONE DEL PSR BASILICATA. SINTESI</a:t>
            </a:r>
          </a:p>
        </p:txBody>
      </p:sp>
      <p:sp>
        <p:nvSpPr>
          <p:cNvPr id="4" name="Rettangolo 3">
            <a:extLst>
              <a:ext uri="{FF2B5EF4-FFF2-40B4-BE49-F238E27FC236}">
                <a16:creationId xmlns:a16="http://schemas.microsoft.com/office/drawing/2014/main" xmlns="" id="{E6BFE0FD-278A-4EDF-B76C-0590E28EAAC0}"/>
              </a:ext>
            </a:extLst>
          </p:cNvPr>
          <p:cNvSpPr/>
          <p:nvPr/>
        </p:nvSpPr>
        <p:spPr>
          <a:xfrm>
            <a:off x="510435" y="2977617"/>
            <a:ext cx="7990655" cy="3164328"/>
          </a:xfrm>
          <a:prstGeom prst="rect">
            <a:avLst/>
          </a:prstGeom>
        </p:spPr>
        <p:txBody>
          <a:bodyPr wrap="square">
            <a:spAutoFit/>
          </a:bodyPr>
          <a:lstStyle/>
          <a:p>
            <a:pPr marL="257175" indent="-257175" algn="just">
              <a:lnSpc>
                <a:spcPct val="120000"/>
              </a:lnSpc>
              <a:spcAft>
                <a:spcPts val="225"/>
              </a:spcAft>
              <a:buFont typeface="+mj-lt"/>
              <a:buAutoNum type="arabicPeriod"/>
            </a:pPr>
            <a:r>
              <a:rPr lang="it-IT"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Ricorso frequente alla proroga della scadenza per la partecipazione agli avvisi</a:t>
            </a:r>
          </a:p>
          <a:p>
            <a:pPr marL="257175" indent="-257175" algn="just">
              <a:lnSpc>
                <a:spcPct val="120000"/>
              </a:lnSpc>
              <a:spcAft>
                <a:spcPts val="225"/>
              </a:spcAft>
              <a:buFont typeface="+mj-lt"/>
              <a:buAutoNum type="arabicPeriod"/>
            </a:pPr>
            <a:r>
              <a:rPr lang="it-IT"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a:t>
            </a:r>
            <a:r>
              <a:rPr lang="it-IT" sz="1800" dirty="0">
                <a:latin typeface="Calibri" panose="020F0502020204030204" pitchFamily="34" charset="0"/>
                <a:ea typeface="Calibri" panose="020F0502020204030204" pitchFamily="34" charset="0"/>
                <a:cs typeface="Times New Roman" panose="02020603050405020304" pitchFamily="18" charset="0"/>
              </a:rPr>
              <a:t>empi lunghi per la chiusura dell’iter istruttorio</a:t>
            </a:r>
          </a:p>
          <a:p>
            <a:pPr marL="257175" indent="-257175" algn="just">
              <a:lnSpc>
                <a:spcPct val="120000"/>
              </a:lnSpc>
              <a:spcAft>
                <a:spcPts val="225"/>
              </a:spcAft>
              <a:buFont typeface="+mj-lt"/>
              <a:buAutoNum type="arabicPeriod"/>
            </a:pPr>
            <a:r>
              <a:rPr lang="it-IT" sz="1800" dirty="0">
                <a:latin typeface="Calibri" panose="020F0502020204030204" pitchFamily="34" charset="0"/>
                <a:cs typeface="Times New Roman" panose="02020603050405020304" pitchFamily="18" charset="0"/>
              </a:rPr>
              <a:t>Tendenza al miglioramento della durata media dei procedimenti </a:t>
            </a:r>
          </a:p>
          <a:p>
            <a:pPr marL="257175" indent="-257175" algn="just">
              <a:lnSpc>
                <a:spcPct val="120000"/>
              </a:lnSpc>
              <a:spcAft>
                <a:spcPts val="225"/>
              </a:spcAft>
              <a:buFont typeface="+mj-lt"/>
              <a:buAutoNum type="arabicPeriod"/>
            </a:pPr>
            <a:r>
              <a:rPr lang="it-IT" sz="1800" dirty="0">
                <a:latin typeface="Calibri" panose="020F0502020204030204" pitchFamily="34" charset="0"/>
                <a:cs typeface="Times New Roman" panose="02020603050405020304" pitchFamily="18" charset="0"/>
              </a:rPr>
              <a:t>Pendenza della linea di tendenza dell’indicatore di impegnato/programmato &gt; della linea dell’indicatore speso/programmato. La gestione del programma nel triennio si è consolidato rispetto alla gestione dei pagamenti</a:t>
            </a:r>
          </a:p>
          <a:p>
            <a:pPr marL="257175" indent="-257175" algn="just">
              <a:lnSpc>
                <a:spcPct val="120000"/>
              </a:lnSpc>
              <a:spcAft>
                <a:spcPts val="225"/>
              </a:spcAft>
              <a:buFont typeface="+mj-lt"/>
              <a:buAutoNum type="arabicPeriod"/>
            </a:pPr>
            <a:r>
              <a:rPr lang="it-IT" sz="1800" dirty="0">
                <a:latin typeface="Calibri" panose="020F0502020204030204" pitchFamily="34" charset="0"/>
                <a:cs typeface="Times New Roman" panose="02020603050405020304" pitchFamily="18" charset="0"/>
              </a:rPr>
              <a:t>Divergenza tra la linea di tendenza dell’indicatore di impegnato/programmato e la linea dell’indicatore speso/programmato. Disallineamento tra «soggetto gestore» e «soggetto pagatore». </a:t>
            </a:r>
          </a:p>
        </p:txBody>
      </p:sp>
    </p:spTree>
    <p:extLst>
      <p:ext uri="{BB962C8B-B14F-4D97-AF65-F5344CB8AC3E}">
        <p14:creationId xmlns:p14="http://schemas.microsoft.com/office/powerpoint/2010/main" val="1909832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333557" y="1484784"/>
            <a:ext cx="6535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342900" eaLnBrk="1" hangingPunct="1"/>
            <a:r>
              <a:rPr lang="it-IT" sz="1800" b="1" dirty="0">
                <a:solidFill>
                  <a:srgbClr val="006600"/>
                </a:solidFill>
                <a:latin typeface="Calibri"/>
              </a:rPr>
              <a:t>Presentazione Piano di valutazione PSR Basilicata 2014/2020 ed informativa sulla valutazione in itinere</a:t>
            </a:r>
            <a:endParaRPr lang="it-IT" altLang="it-IT" sz="1800" b="1" dirty="0">
              <a:solidFill>
                <a:srgbClr val="006600"/>
              </a:solidFill>
              <a:latin typeface="Calibri"/>
            </a:endParaRPr>
          </a:p>
        </p:txBody>
      </p:sp>
      <p:sp>
        <p:nvSpPr>
          <p:cNvPr id="2" name="Rettangolo 1"/>
          <p:cNvSpPr/>
          <p:nvPr/>
        </p:nvSpPr>
        <p:spPr>
          <a:xfrm>
            <a:off x="977030" y="2132856"/>
            <a:ext cx="7123362" cy="646331"/>
          </a:xfrm>
          <a:prstGeom prst="rect">
            <a:avLst/>
          </a:prstGeom>
        </p:spPr>
        <p:txBody>
          <a:bodyPr wrap="square">
            <a:spAutoFit/>
          </a:bodyPr>
          <a:lstStyle/>
          <a:p>
            <a:pPr algn="ctr" fontAlgn="base">
              <a:spcBef>
                <a:spcPct val="0"/>
              </a:spcBef>
              <a:spcAft>
                <a:spcPct val="0"/>
              </a:spcAft>
            </a:pPr>
            <a:r>
              <a:rPr lang="it-IT" sz="1800" b="1" dirty="0">
                <a:solidFill>
                  <a:prstClr val="black"/>
                </a:solidFill>
                <a:latin typeface="+mn-lt"/>
              </a:rPr>
              <a:t>CONSIDERAZIONI VALUTATIVE SUGLI ASPETTI SPECIFICI (CEQ 1–18). SINTESI </a:t>
            </a:r>
          </a:p>
        </p:txBody>
      </p:sp>
      <p:sp>
        <p:nvSpPr>
          <p:cNvPr id="10" name="Rettangolo 9">
            <a:extLst>
              <a:ext uri="{FF2B5EF4-FFF2-40B4-BE49-F238E27FC236}">
                <a16:creationId xmlns:a16="http://schemas.microsoft.com/office/drawing/2014/main" xmlns="" id="{1DA5FFFC-B13C-4CC8-BCF3-64844E3ADB7C}"/>
              </a:ext>
            </a:extLst>
          </p:cNvPr>
          <p:cNvSpPr/>
          <p:nvPr/>
        </p:nvSpPr>
        <p:spPr>
          <a:xfrm>
            <a:off x="38571" y="2996952"/>
            <a:ext cx="4123201" cy="507831"/>
          </a:xfrm>
          <a:prstGeom prst="rect">
            <a:avLst/>
          </a:prstGeom>
          <a:ln>
            <a:solidFill>
              <a:srgbClr val="FF0000"/>
            </a:solidFill>
          </a:ln>
        </p:spPr>
        <p:txBody>
          <a:bodyPr wrap="square">
            <a:spAutoFit/>
          </a:bodyPr>
          <a:lstStyle/>
          <a:p>
            <a:pPr algn="just"/>
            <a:r>
              <a:rPr lang="it-IT" sz="900" dirty="0">
                <a:latin typeface="+mj-lt"/>
                <a:ea typeface="Calibri" panose="020F0502020204030204" pitchFamily="34" charset="0"/>
              </a:rPr>
              <a:t>CEQ4 - Aspetto specifico 2B: in che misura gli interventi del PSR hanno favorito l’ingresso di agricoltori adeguatamente qualificati nel settore agricolo e, in particolare, il ricambio generazionale?</a:t>
            </a:r>
            <a:endParaRPr lang="it-IT" sz="900" dirty="0">
              <a:latin typeface="+mj-lt"/>
            </a:endParaRPr>
          </a:p>
        </p:txBody>
      </p:sp>
      <p:sp>
        <p:nvSpPr>
          <p:cNvPr id="11" name="Rettangolo 10">
            <a:extLst>
              <a:ext uri="{FF2B5EF4-FFF2-40B4-BE49-F238E27FC236}">
                <a16:creationId xmlns:a16="http://schemas.microsoft.com/office/drawing/2014/main" xmlns="" id="{FC44496B-8E23-48CA-8AD7-2B0FC5E25F10}"/>
              </a:ext>
            </a:extLst>
          </p:cNvPr>
          <p:cNvSpPr/>
          <p:nvPr/>
        </p:nvSpPr>
        <p:spPr>
          <a:xfrm>
            <a:off x="0" y="5359577"/>
            <a:ext cx="4152377" cy="797654"/>
          </a:xfrm>
          <a:prstGeom prst="rect">
            <a:avLst/>
          </a:prstGeom>
          <a:ln>
            <a:solidFill>
              <a:srgbClr val="92D050"/>
            </a:solidFill>
          </a:ln>
        </p:spPr>
        <p:txBody>
          <a:bodyPr wrap="square">
            <a:spAutoFit/>
          </a:bodyPr>
          <a:lstStyle/>
          <a:p>
            <a:pPr algn="just">
              <a:lnSpc>
                <a:spcPts val="1125"/>
              </a:lnSpc>
              <a:spcBef>
                <a:spcPts val="900"/>
              </a:spcBef>
              <a:spcAft>
                <a:spcPts val="675"/>
              </a:spcAft>
            </a:pPr>
            <a:r>
              <a:rPr lang="it-IT" sz="900" dirty="0">
                <a:latin typeface="Calibri" panose="020F0502020204030204" pitchFamily="34" charset="0"/>
                <a:cs typeface="Times New Roman" panose="02020603050405020304" pitchFamily="18" charset="0"/>
              </a:rPr>
              <a:t>CEQ 8 - Aspetto specifico 4A: in che misura gli interventi del PSR hanno fornito un sostegno al ripristino, alla salvaguardia e al miglioramento della biodiversità, segnatamente nelle zone Natura 2000, nelle zone soggette a vincoli naturali o ad altri vincoli specifici, nell’agricoltura ad alto valore naturalistico, nonché all’assetto paesaggistico dell’Europa?</a:t>
            </a:r>
          </a:p>
        </p:txBody>
      </p:sp>
      <p:sp>
        <p:nvSpPr>
          <p:cNvPr id="13" name="Rettangolo 12">
            <a:extLst>
              <a:ext uri="{FF2B5EF4-FFF2-40B4-BE49-F238E27FC236}">
                <a16:creationId xmlns:a16="http://schemas.microsoft.com/office/drawing/2014/main" xmlns="" id="{8981A0E7-E011-4F9B-8B62-0BC302BD7252}"/>
              </a:ext>
            </a:extLst>
          </p:cNvPr>
          <p:cNvSpPr/>
          <p:nvPr/>
        </p:nvSpPr>
        <p:spPr>
          <a:xfrm>
            <a:off x="29177" y="3541495"/>
            <a:ext cx="4123200" cy="507831"/>
          </a:xfrm>
          <a:prstGeom prst="rect">
            <a:avLst/>
          </a:prstGeom>
          <a:ln>
            <a:solidFill>
              <a:srgbClr val="92D050"/>
            </a:solidFill>
          </a:ln>
        </p:spPr>
        <p:txBody>
          <a:bodyPr wrap="square">
            <a:spAutoFit/>
          </a:bodyPr>
          <a:lstStyle/>
          <a:p>
            <a:r>
              <a:rPr lang="it-IT" sz="900" dirty="0">
                <a:ea typeface="Calibri" panose="020F0502020204030204" pitchFamily="34" charset="0"/>
              </a:rPr>
              <a:t>CEQ5 - </a:t>
            </a:r>
            <a:r>
              <a:rPr lang="it-IT" sz="900" dirty="0">
                <a:latin typeface="+mj-lt"/>
                <a:ea typeface="Calibri" panose="020F0502020204030204" pitchFamily="34" charset="0"/>
              </a:rPr>
              <a:t>Aspetto specifico 2B: in che misura gli interventi del PSR hanno favorito l’ingresso di agricoltori adeguatamente qualificati nel settore agricolo e, in particolare, il ricambio generazionale? </a:t>
            </a:r>
            <a:endParaRPr lang="it-IT" sz="900" dirty="0">
              <a:latin typeface="+mj-lt"/>
            </a:endParaRPr>
          </a:p>
        </p:txBody>
      </p:sp>
      <p:sp>
        <p:nvSpPr>
          <p:cNvPr id="14" name="Rettangolo 13">
            <a:extLst>
              <a:ext uri="{FF2B5EF4-FFF2-40B4-BE49-F238E27FC236}">
                <a16:creationId xmlns:a16="http://schemas.microsoft.com/office/drawing/2014/main" xmlns="" id="{E61F8932-C83B-467B-9881-83A4C041FEC0}"/>
              </a:ext>
            </a:extLst>
          </p:cNvPr>
          <p:cNvSpPr/>
          <p:nvPr/>
        </p:nvSpPr>
        <p:spPr>
          <a:xfrm>
            <a:off x="18789" y="4089109"/>
            <a:ext cx="4152377" cy="784830"/>
          </a:xfrm>
          <a:prstGeom prst="rect">
            <a:avLst/>
          </a:prstGeom>
          <a:ln>
            <a:solidFill>
              <a:srgbClr val="FFFF00"/>
            </a:solidFill>
          </a:ln>
        </p:spPr>
        <p:txBody>
          <a:bodyPr wrap="square">
            <a:spAutoFit/>
          </a:bodyPr>
          <a:lstStyle/>
          <a:p>
            <a:pPr algn="just"/>
            <a:r>
              <a:rPr lang="it-IT" sz="900" dirty="0">
                <a:ea typeface="Calibri" panose="020F0502020204030204" pitchFamily="34" charset="0"/>
              </a:rPr>
              <a:t>CEQ6 - </a:t>
            </a:r>
            <a:r>
              <a:rPr lang="it-IT" sz="900" dirty="0">
                <a:latin typeface="+mj-lt"/>
                <a:ea typeface="Calibri" panose="020F0502020204030204" pitchFamily="34" charset="0"/>
              </a:rPr>
              <a:t>Aspetto specifico 3A: in che misura gli interventi del PSR hanno contribuito a migliorare la competitività dei produttori primari integrandoli meglio nella filiera agroalimentare attraverso i regimi di qualità, la creazione di un valore aggiunto per i prodotti agricoli, la promozione dei prodotti nei mercati locali, le filiere corte, le associazioni e organizzazioni di produttori e le organizzazioni interprofessionali? </a:t>
            </a:r>
            <a:endParaRPr lang="it-IT" sz="900" dirty="0">
              <a:latin typeface="+mj-lt"/>
            </a:endParaRPr>
          </a:p>
        </p:txBody>
      </p:sp>
      <p:sp>
        <p:nvSpPr>
          <p:cNvPr id="15" name="Rettangolo 14">
            <a:extLst>
              <a:ext uri="{FF2B5EF4-FFF2-40B4-BE49-F238E27FC236}">
                <a16:creationId xmlns:a16="http://schemas.microsoft.com/office/drawing/2014/main" xmlns="" id="{3C84D7F1-F3B1-46D1-AC89-78F359376687}"/>
              </a:ext>
            </a:extLst>
          </p:cNvPr>
          <p:cNvSpPr/>
          <p:nvPr/>
        </p:nvSpPr>
        <p:spPr>
          <a:xfrm>
            <a:off x="18788" y="4931550"/>
            <a:ext cx="4152377" cy="374461"/>
          </a:xfrm>
          <a:prstGeom prst="rect">
            <a:avLst/>
          </a:prstGeom>
          <a:ln>
            <a:solidFill>
              <a:srgbClr val="FF0000"/>
            </a:solidFill>
          </a:ln>
        </p:spPr>
        <p:txBody>
          <a:bodyPr wrap="square">
            <a:spAutoFit/>
          </a:bodyPr>
          <a:lstStyle/>
          <a:p>
            <a:pPr algn="just">
              <a:lnSpc>
                <a:spcPts val="1125"/>
              </a:lnSpc>
              <a:spcBef>
                <a:spcPts val="900"/>
              </a:spcBef>
              <a:spcAft>
                <a:spcPts val="675"/>
              </a:spcAft>
            </a:pPr>
            <a:r>
              <a:rPr lang="it-IT" sz="900" dirty="0">
                <a:ea typeface="Calibri" panose="020F0502020204030204" pitchFamily="34" charset="0"/>
              </a:rPr>
              <a:t>CEQ7 - </a:t>
            </a:r>
            <a:r>
              <a:rPr lang="it-IT" sz="900" dirty="0">
                <a:latin typeface="Calibri" panose="020F0502020204030204" pitchFamily="34" charset="0"/>
                <a:cs typeface="Times New Roman" panose="02020603050405020304" pitchFamily="18" charset="0"/>
              </a:rPr>
              <a:t>Aspetto specifico 3B: in che misura gli interventi del PSR hanno fornito un sostegno alla prevenzione e gestione dei rischi aziendali?</a:t>
            </a:r>
          </a:p>
        </p:txBody>
      </p:sp>
      <p:pic>
        <p:nvPicPr>
          <p:cNvPr id="16" name="Immagine 15">
            <a:extLst>
              <a:ext uri="{FF2B5EF4-FFF2-40B4-BE49-F238E27FC236}">
                <a16:creationId xmlns:a16="http://schemas.microsoft.com/office/drawing/2014/main" xmlns="" id="{1E2F9A40-DFDC-47B6-9E7B-01E0BC3B84F6}"/>
              </a:ext>
            </a:extLst>
          </p:cNvPr>
          <p:cNvPicPr>
            <a:picLocks noChangeAspect="1"/>
          </p:cNvPicPr>
          <p:nvPr/>
        </p:nvPicPr>
        <p:blipFill rotWithShape="1">
          <a:blip r:embed="rId2"/>
          <a:srcRect l="14834" t="27468" r="18682" b="18210"/>
          <a:stretch/>
        </p:blipFill>
        <p:spPr>
          <a:xfrm>
            <a:off x="4171165" y="2978746"/>
            <a:ext cx="4874996" cy="3186558"/>
          </a:xfrm>
          <a:prstGeom prst="rect">
            <a:avLst/>
          </a:prstGeom>
        </p:spPr>
      </p:pic>
    </p:spTree>
    <p:extLst>
      <p:ext uri="{BB962C8B-B14F-4D97-AF65-F5344CB8AC3E}">
        <p14:creationId xmlns:p14="http://schemas.microsoft.com/office/powerpoint/2010/main" val="3027830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333557" y="1340768"/>
            <a:ext cx="6535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342900" eaLnBrk="1" hangingPunct="1"/>
            <a:r>
              <a:rPr lang="it-IT" sz="1800" b="1" dirty="0">
                <a:solidFill>
                  <a:srgbClr val="006600"/>
                </a:solidFill>
                <a:latin typeface="Calibri"/>
              </a:rPr>
              <a:t>Presentazione Piano di valutazione PSR Basilicata 2014/2020 ed informativa sulla valutazione in itinere</a:t>
            </a:r>
            <a:endParaRPr lang="it-IT" altLang="it-IT" sz="1800" b="1" dirty="0">
              <a:solidFill>
                <a:srgbClr val="006600"/>
              </a:solidFill>
              <a:latin typeface="Calibri"/>
            </a:endParaRPr>
          </a:p>
        </p:txBody>
      </p:sp>
      <p:sp>
        <p:nvSpPr>
          <p:cNvPr id="10" name="Rettangolo 9">
            <a:extLst>
              <a:ext uri="{FF2B5EF4-FFF2-40B4-BE49-F238E27FC236}">
                <a16:creationId xmlns:a16="http://schemas.microsoft.com/office/drawing/2014/main" xmlns="" id="{0EF7B970-894A-46F7-BC0C-2CE72124FC3F}"/>
              </a:ext>
            </a:extLst>
          </p:cNvPr>
          <p:cNvSpPr/>
          <p:nvPr/>
        </p:nvSpPr>
        <p:spPr>
          <a:xfrm>
            <a:off x="86816" y="2708920"/>
            <a:ext cx="4304698" cy="515526"/>
          </a:xfrm>
          <a:prstGeom prst="rect">
            <a:avLst/>
          </a:prstGeom>
          <a:ln>
            <a:solidFill>
              <a:srgbClr val="92D050"/>
            </a:solidFill>
          </a:ln>
        </p:spPr>
        <p:txBody>
          <a:bodyPr wrap="square">
            <a:spAutoFit/>
          </a:bodyPr>
          <a:lstStyle/>
          <a:p>
            <a:pPr algn="just">
              <a:lnSpc>
                <a:spcPts val="1125"/>
              </a:lnSpc>
              <a:spcBef>
                <a:spcPts val="900"/>
              </a:spcBef>
              <a:spcAft>
                <a:spcPts val="675"/>
              </a:spcAft>
            </a:pPr>
            <a:r>
              <a:rPr lang="it-IT" sz="825" dirty="0">
                <a:latin typeface="Calibri" panose="020F0502020204030204" pitchFamily="34" charset="0"/>
                <a:cs typeface="Times New Roman" panose="02020603050405020304" pitchFamily="18" charset="0"/>
              </a:rPr>
              <a:t>CEQ 9 - Aspetto specifico 4B: in che misura gli interventi del PSR hanno finanziato il miglioramento della gestione delle risorse idriche, compresa la gestione dei fertilizzanti e dei pesticidi? </a:t>
            </a:r>
          </a:p>
        </p:txBody>
      </p:sp>
      <p:sp>
        <p:nvSpPr>
          <p:cNvPr id="11" name="Rettangolo 10">
            <a:extLst>
              <a:ext uri="{FF2B5EF4-FFF2-40B4-BE49-F238E27FC236}">
                <a16:creationId xmlns:a16="http://schemas.microsoft.com/office/drawing/2014/main" xmlns="" id="{730FA434-0573-445D-B165-8F55F94DCEE7}"/>
              </a:ext>
            </a:extLst>
          </p:cNvPr>
          <p:cNvSpPr/>
          <p:nvPr/>
        </p:nvSpPr>
        <p:spPr>
          <a:xfrm>
            <a:off x="57638" y="3294497"/>
            <a:ext cx="4304698" cy="374461"/>
          </a:xfrm>
          <a:prstGeom prst="rect">
            <a:avLst/>
          </a:prstGeom>
          <a:ln>
            <a:solidFill>
              <a:srgbClr val="FF0000"/>
            </a:solidFill>
          </a:ln>
        </p:spPr>
        <p:txBody>
          <a:bodyPr wrap="square">
            <a:spAutoFit/>
          </a:bodyPr>
          <a:lstStyle/>
          <a:p>
            <a:pPr algn="just">
              <a:lnSpc>
                <a:spcPts val="1125"/>
              </a:lnSpc>
              <a:spcBef>
                <a:spcPts val="900"/>
              </a:spcBef>
              <a:spcAft>
                <a:spcPts val="675"/>
              </a:spcAft>
            </a:pPr>
            <a:r>
              <a:rPr lang="it-IT" sz="900" dirty="0">
                <a:latin typeface="Calibri" panose="020F0502020204030204" pitchFamily="34" charset="0"/>
                <a:cs typeface="Times New Roman" panose="02020603050405020304" pitchFamily="18" charset="0"/>
              </a:rPr>
              <a:t>CEQ 10 - Aspetto specifico 4C: in che misura gli interventi del PSR hanno contribuito alla prevenzione dell’erosione dei suoli e a una migliore gestione degli stessi? </a:t>
            </a:r>
          </a:p>
        </p:txBody>
      </p:sp>
      <p:sp>
        <p:nvSpPr>
          <p:cNvPr id="12" name="Rettangolo 11">
            <a:extLst>
              <a:ext uri="{FF2B5EF4-FFF2-40B4-BE49-F238E27FC236}">
                <a16:creationId xmlns:a16="http://schemas.microsoft.com/office/drawing/2014/main" xmlns="" id="{77DB1C0A-2933-4C9A-A863-ED65B1B1BBED}"/>
              </a:ext>
            </a:extLst>
          </p:cNvPr>
          <p:cNvSpPr/>
          <p:nvPr/>
        </p:nvSpPr>
        <p:spPr>
          <a:xfrm>
            <a:off x="64932" y="3788524"/>
            <a:ext cx="4326581" cy="369332"/>
          </a:xfrm>
          <a:prstGeom prst="rect">
            <a:avLst/>
          </a:prstGeom>
          <a:ln>
            <a:solidFill>
              <a:srgbClr val="92D050"/>
            </a:solidFill>
          </a:ln>
        </p:spPr>
        <p:txBody>
          <a:bodyPr wrap="square">
            <a:spAutoFit/>
          </a:bodyPr>
          <a:lstStyle/>
          <a:p>
            <a:r>
              <a:rPr lang="it-IT" sz="900" dirty="0">
                <a:latin typeface="Calibri" panose="020F0502020204030204" pitchFamily="34" charset="0"/>
                <a:cs typeface="Times New Roman" panose="02020603050405020304" pitchFamily="18" charset="0"/>
              </a:rPr>
              <a:t>CEQ 11 - </a:t>
            </a:r>
            <a:r>
              <a:rPr lang="it-IT" sz="900" dirty="0">
                <a:latin typeface="+mj-lt"/>
                <a:ea typeface="Calibri" panose="020F0502020204030204" pitchFamily="34" charset="0"/>
              </a:rPr>
              <a:t>Aspetto specifico 5A: in che misura gli interventi del PSR hanno contribuito a rendere più efficiente l’uso dell’acqua nell’agricoltura? </a:t>
            </a:r>
            <a:endParaRPr lang="it-IT" sz="900" dirty="0">
              <a:latin typeface="+mj-lt"/>
            </a:endParaRPr>
          </a:p>
        </p:txBody>
      </p:sp>
      <p:sp>
        <p:nvSpPr>
          <p:cNvPr id="13" name="Rettangolo 12">
            <a:extLst>
              <a:ext uri="{FF2B5EF4-FFF2-40B4-BE49-F238E27FC236}">
                <a16:creationId xmlns:a16="http://schemas.microsoft.com/office/drawing/2014/main" xmlns="" id="{64B7BC45-6135-4BC2-9477-CF37881CAC51}"/>
              </a:ext>
            </a:extLst>
          </p:cNvPr>
          <p:cNvSpPr/>
          <p:nvPr/>
        </p:nvSpPr>
        <p:spPr>
          <a:xfrm>
            <a:off x="86816" y="4211192"/>
            <a:ext cx="4304698" cy="473206"/>
          </a:xfrm>
          <a:prstGeom prst="rect">
            <a:avLst/>
          </a:prstGeom>
          <a:ln>
            <a:solidFill>
              <a:srgbClr val="FF0000"/>
            </a:solidFill>
          </a:ln>
        </p:spPr>
        <p:txBody>
          <a:bodyPr wrap="square">
            <a:spAutoFit/>
          </a:bodyPr>
          <a:lstStyle/>
          <a:p>
            <a:r>
              <a:rPr lang="it-IT" sz="825" dirty="0">
                <a:latin typeface="Calibri" panose="020F0502020204030204" pitchFamily="34" charset="0"/>
                <a:cs typeface="Times New Roman" panose="02020603050405020304" pitchFamily="18" charset="0"/>
              </a:rPr>
              <a:t>CEQ 13 - </a:t>
            </a:r>
            <a:r>
              <a:rPr lang="it-IT" sz="825" dirty="0">
                <a:latin typeface="+mj-lt"/>
                <a:ea typeface="Calibri" panose="020F0502020204030204" pitchFamily="34" charset="0"/>
              </a:rPr>
              <a:t>Aspetto specifico 5C: in che misura gli interventi del PSR hanno contribuito a favorire l’approvvigionamento e l’utilizzo di fonti di energia rinnovabili, sottoprodotti, materiali di scarto, residui e altre materie grezze non alimentari ai fini della bioeconomia?</a:t>
            </a:r>
            <a:endParaRPr lang="it-IT" sz="825" dirty="0">
              <a:latin typeface="+mj-lt"/>
            </a:endParaRPr>
          </a:p>
        </p:txBody>
      </p:sp>
      <p:sp>
        <p:nvSpPr>
          <p:cNvPr id="14" name="Rettangolo 13">
            <a:extLst>
              <a:ext uri="{FF2B5EF4-FFF2-40B4-BE49-F238E27FC236}">
                <a16:creationId xmlns:a16="http://schemas.microsoft.com/office/drawing/2014/main" xmlns="" id="{ED5BC05A-8232-4D96-9D72-E0C79D03B585}"/>
              </a:ext>
            </a:extLst>
          </p:cNvPr>
          <p:cNvSpPr/>
          <p:nvPr/>
        </p:nvSpPr>
        <p:spPr>
          <a:xfrm>
            <a:off x="50344" y="4719972"/>
            <a:ext cx="4341169" cy="374461"/>
          </a:xfrm>
          <a:prstGeom prst="rect">
            <a:avLst/>
          </a:prstGeom>
          <a:ln>
            <a:solidFill>
              <a:srgbClr val="FFFF00"/>
            </a:solidFill>
          </a:ln>
        </p:spPr>
        <p:txBody>
          <a:bodyPr wrap="square">
            <a:spAutoFit/>
          </a:bodyPr>
          <a:lstStyle/>
          <a:p>
            <a:pPr algn="just">
              <a:lnSpc>
                <a:spcPts val="1125"/>
              </a:lnSpc>
              <a:spcBef>
                <a:spcPts val="900"/>
              </a:spcBef>
              <a:spcAft>
                <a:spcPts val="675"/>
              </a:spcAft>
            </a:pPr>
            <a:r>
              <a:rPr lang="it-IT" sz="900" dirty="0">
                <a:latin typeface="Calibri" panose="020F0502020204030204" pitchFamily="34" charset="0"/>
                <a:cs typeface="Times New Roman" panose="02020603050405020304" pitchFamily="18" charset="0"/>
              </a:rPr>
              <a:t>CEQ 15 - Aspetto specifico 5E: in che misura gli interventi del PSR hanno contribuito a promuovere la conservazione e il sequestro del carbonio nel settore agricolo e forestale?</a:t>
            </a:r>
          </a:p>
        </p:txBody>
      </p:sp>
      <p:sp>
        <p:nvSpPr>
          <p:cNvPr id="15" name="Rettangolo 14">
            <a:extLst>
              <a:ext uri="{FF2B5EF4-FFF2-40B4-BE49-F238E27FC236}">
                <a16:creationId xmlns:a16="http://schemas.microsoft.com/office/drawing/2014/main" xmlns="" id="{595B28CB-6EEA-4F8B-8B48-333E6C1029ED}"/>
              </a:ext>
            </a:extLst>
          </p:cNvPr>
          <p:cNvSpPr/>
          <p:nvPr/>
        </p:nvSpPr>
        <p:spPr>
          <a:xfrm>
            <a:off x="29178" y="4907759"/>
            <a:ext cx="4304698" cy="369332"/>
          </a:xfrm>
          <a:prstGeom prst="rect">
            <a:avLst/>
          </a:prstGeom>
          <a:ln>
            <a:solidFill>
              <a:srgbClr val="FFFF00"/>
            </a:solidFill>
          </a:ln>
        </p:spPr>
        <p:txBody>
          <a:bodyPr wrap="square">
            <a:spAutoFit/>
          </a:bodyPr>
          <a:lstStyle/>
          <a:p>
            <a:r>
              <a:rPr lang="it-IT" sz="900" dirty="0">
                <a:latin typeface="+mj-lt"/>
                <a:cs typeface="Times New Roman" panose="02020603050405020304" pitchFamily="18" charset="0"/>
              </a:rPr>
              <a:t>CEQ 16 - </a:t>
            </a:r>
            <a:r>
              <a:rPr lang="it-IT" sz="900" dirty="0">
                <a:latin typeface="+mj-lt"/>
                <a:ea typeface="Calibri" panose="020F0502020204030204" pitchFamily="34" charset="0"/>
              </a:rPr>
              <a:t>Aspetto specifico 6A: in che misura gli interventi del PSR hanno favorito la diversificazione, la creazione e lo sviluppo di piccole imprese nonché dell’occupazione? </a:t>
            </a:r>
            <a:endParaRPr lang="it-IT" sz="900" dirty="0">
              <a:latin typeface="+mj-lt"/>
            </a:endParaRPr>
          </a:p>
        </p:txBody>
      </p:sp>
      <p:sp>
        <p:nvSpPr>
          <p:cNvPr id="16" name="Rettangolo 15">
            <a:extLst>
              <a:ext uri="{FF2B5EF4-FFF2-40B4-BE49-F238E27FC236}">
                <a16:creationId xmlns:a16="http://schemas.microsoft.com/office/drawing/2014/main" xmlns="" id="{453C971E-3B25-405C-9BE8-C075464CA7AD}"/>
              </a:ext>
            </a:extLst>
          </p:cNvPr>
          <p:cNvSpPr/>
          <p:nvPr/>
        </p:nvSpPr>
        <p:spPr>
          <a:xfrm>
            <a:off x="29178" y="5314415"/>
            <a:ext cx="4341169" cy="346249"/>
          </a:xfrm>
          <a:prstGeom prst="rect">
            <a:avLst/>
          </a:prstGeom>
          <a:ln>
            <a:solidFill>
              <a:srgbClr val="FF0000"/>
            </a:solidFill>
          </a:ln>
        </p:spPr>
        <p:txBody>
          <a:bodyPr wrap="square">
            <a:spAutoFit/>
          </a:bodyPr>
          <a:lstStyle/>
          <a:p>
            <a:r>
              <a:rPr lang="it-IT" sz="825" dirty="0">
                <a:latin typeface="+mj-lt"/>
                <a:cs typeface="Times New Roman" panose="02020603050405020304" pitchFamily="18" charset="0"/>
              </a:rPr>
              <a:t>CEQ 17 - </a:t>
            </a:r>
            <a:r>
              <a:rPr lang="it-IT" sz="825" dirty="0">
                <a:latin typeface="+mj-lt"/>
                <a:ea typeface="Calibri" panose="020F0502020204030204" pitchFamily="34" charset="0"/>
              </a:rPr>
              <a:t>Aspetto specifico 6B: in che misura gli interventi del PSR hanno stimolato lo sviluppo locale nelle zone rurali? </a:t>
            </a:r>
            <a:endParaRPr lang="it-IT" sz="825" dirty="0">
              <a:latin typeface="+mj-lt"/>
            </a:endParaRPr>
          </a:p>
        </p:txBody>
      </p:sp>
      <p:sp>
        <p:nvSpPr>
          <p:cNvPr id="17" name="Rettangolo 16">
            <a:extLst>
              <a:ext uri="{FF2B5EF4-FFF2-40B4-BE49-F238E27FC236}">
                <a16:creationId xmlns:a16="http://schemas.microsoft.com/office/drawing/2014/main" xmlns="" id="{5D84CBB8-5BC7-4D1F-8C4A-2C568C450BC0}"/>
              </a:ext>
            </a:extLst>
          </p:cNvPr>
          <p:cNvSpPr/>
          <p:nvPr/>
        </p:nvSpPr>
        <p:spPr>
          <a:xfrm>
            <a:off x="72227" y="5925276"/>
            <a:ext cx="4355757" cy="346249"/>
          </a:xfrm>
          <a:prstGeom prst="rect">
            <a:avLst/>
          </a:prstGeom>
          <a:ln>
            <a:solidFill>
              <a:srgbClr val="FF0000"/>
            </a:solidFill>
          </a:ln>
        </p:spPr>
        <p:txBody>
          <a:bodyPr wrap="square">
            <a:spAutoFit/>
          </a:bodyPr>
          <a:lstStyle/>
          <a:p>
            <a:r>
              <a:rPr lang="it-IT" sz="825" dirty="0">
                <a:latin typeface="+mj-lt"/>
                <a:cs typeface="Times New Roman" panose="02020603050405020304" pitchFamily="18" charset="0"/>
              </a:rPr>
              <a:t>CEQ 18 - </a:t>
            </a:r>
            <a:r>
              <a:rPr lang="it-IT" sz="825" dirty="0">
                <a:latin typeface="+mj-lt"/>
                <a:ea typeface="Calibri" panose="020F0502020204030204" pitchFamily="34" charset="0"/>
              </a:rPr>
              <a:t>Aspetto specifico 6C: in che misura gli interventi del PSR hanno promosso l’accessibilità, l’uso e la qualità delle tecnologie dell’informazione e della comunicazione (TIC) nelle zone rurali? </a:t>
            </a:r>
            <a:endParaRPr lang="it-IT" sz="825" dirty="0">
              <a:latin typeface="+mj-lt"/>
            </a:endParaRPr>
          </a:p>
        </p:txBody>
      </p:sp>
      <p:pic>
        <p:nvPicPr>
          <p:cNvPr id="21" name="Immagine 20">
            <a:extLst>
              <a:ext uri="{FF2B5EF4-FFF2-40B4-BE49-F238E27FC236}">
                <a16:creationId xmlns:a16="http://schemas.microsoft.com/office/drawing/2014/main" xmlns="" id="{79B65205-4B18-4E81-95C7-A45D0FB2F9D7}"/>
              </a:ext>
            </a:extLst>
          </p:cNvPr>
          <p:cNvPicPr>
            <a:picLocks noChangeAspect="1"/>
          </p:cNvPicPr>
          <p:nvPr/>
        </p:nvPicPr>
        <p:blipFill rotWithShape="1">
          <a:blip r:embed="rId2"/>
          <a:srcRect l="32251" t="30851" r="1281" b="6283"/>
          <a:stretch/>
        </p:blipFill>
        <p:spPr>
          <a:xfrm>
            <a:off x="4387491" y="2647381"/>
            <a:ext cx="4744477" cy="3589931"/>
          </a:xfrm>
          <a:prstGeom prst="rect">
            <a:avLst/>
          </a:prstGeom>
        </p:spPr>
      </p:pic>
      <p:sp>
        <p:nvSpPr>
          <p:cNvPr id="18" name="Rettangolo 17">
            <a:extLst>
              <a:ext uri="{FF2B5EF4-FFF2-40B4-BE49-F238E27FC236}">
                <a16:creationId xmlns:a16="http://schemas.microsoft.com/office/drawing/2014/main" xmlns="" id="{EE982729-720E-4B1A-B190-5607B9DCE027}"/>
              </a:ext>
            </a:extLst>
          </p:cNvPr>
          <p:cNvSpPr/>
          <p:nvPr/>
        </p:nvSpPr>
        <p:spPr>
          <a:xfrm>
            <a:off x="977030" y="1988840"/>
            <a:ext cx="6706218" cy="646331"/>
          </a:xfrm>
          <a:prstGeom prst="rect">
            <a:avLst/>
          </a:prstGeom>
        </p:spPr>
        <p:txBody>
          <a:bodyPr wrap="square">
            <a:spAutoFit/>
          </a:bodyPr>
          <a:lstStyle/>
          <a:p>
            <a:pPr algn="ctr" fontAlgn="base">
              <a:spcBef>
                <a:spcPct val="0"/>
              </a:spcBef>
              <a:spcAft>
                <a:spcPct val="0"/>
              </a:spcAft>
            </a:pPr>
            <a:r>
              <a:rPr lang="it-IT" sz="1800" b="1" dirty="0">
                <a:solidFill>
                  <a:prstClr val="black"/>
                </a:solidFill>
                <a:latin typeface="+mn-lt"/>
              </a:rPr>
              <a:t>CONSIDERAZIONI VALUTATIVE SUGLI ASPETTI SPECIFICI (CEQ 1–18). SINTESI </a:t>
            </a:r>
          </a:p>
        </p:txBody>
      </p:sp>
    </p:spTree>
    <p:extLst>
      <p:ext uri="{BB962C8B-B14F-4D97-AF65-F5344CB8AC3E}">
        <p14:creationId xmlns:p14="http://schemas.microsoft.com/office/powerpoint/2010/main" val="4151460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333557" y="1412776"/>
            <a:ext cx="6535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342900" eaLnBrk="1" hangingPunct="1"/>
            <a:r>
              <a:rPr lang="it-IT" sz="1800" b="1" dirty="0">
                <a:solidFill>
                  <a:srgbClr val="006600"/>
                </a:solidFill>
                <a:latin typeface="Calibri"/>
              </a:rPr>
              <a:t>Presentazione Piano di valutazione PSR Basilicata 2014/2020 ed informativa sulla valutazione in itinere</a:t>
            </a:r>
            <a:endParaRPr lang="it-IT" altLang="it-IT" sz="1800" b="1" dirty="0">
              <a:solidFill>
                <a:srgbClr val="006600"/>
              </a:solidFill>
              <a:latin typeface="Calibri"/>
            </a:endParaRPr>
          </a:p>
        </p:txBody>
      </p:sp>
      <p:graphicFrame>
        <p:nvGraphicFramePr>
          <p:cNvPr id="18" name="Grafico 17">
            <a:extLst>
              <a:ext uri="{FF2B5EF4-FFF2-40B4-BE49-F238E27FC236}">
                <a16:creationId xmlns:a16="http://schemas.microsoft.com/office/drawing/2014/main" xmlns="" id="{8AA11868-DDF4-4973-95EA-10F3BCE5312F}"/>
              </a:ext>
            </a:extLst>
          </p:cNvPr>
          <p:cNvGraphicFramePr>
            <a:graphicFrameLocks/>
          </p:cNvGraphicFramePr>
          <p:nvPr>
            <p:extLst/>
          </p:nvPr>
        </p:nvGraphicFramePr>
        <p:xfrm>
          <a:off x="473697" y="3978635"/>
          <a:ext cx="3618343" cy="1813151"/>
        </p:xfrm>
        <a:graphic>
          <a:graphicData uri="http://schemas.openxmlformats.org/drawingml/2006/chart">
            <c:chart xmlns:c="http://schemas.openxmlformats.org/drawingml/2006/chart" xmlns:r="http://schemas.openxmlformats.org/officeDocument/2006/relationships" r:id="rId2"/>
          </a:graphicData>
        </a:graphic>
      </p:graphicFrame>
      <p:sp>
        <p:nvSpPr>
          <p:cNvPr id="19" name="Rettangolo 18">
            <a:extLst>
              <a:ext uri="{FF2B5EF4-FFF2-40B4-BE49-F238E27FC236}">
                <a16:creationId xmlns:a16="http://schemas.microsoft.com/office/drawing/2014/main" xmlns="" id="{C796E5A2-859C-4972-9B44-741660673173}"/>
              </a:ext>
            </a:extLst>
          </p:cNvPr>
          <p:cNvSpPr/>
          <p:nvPr/>
        </p:nvSpPr>
        <p:spPr>
          <a:xfrm>
            <a:off x="75156" y="2667850"/>
            <a:ext cx="4415425" cy="3662541"/>
          </a:xfrm>
          <a:prstGeom prst="rect">
            <a:avLst/>
          </a:prstGeom>
          <a:ln>
            <a:solidFill>
              <a:srgbClr val="92D050"/>
            </a:solidFill>
          </a:ln>
        </p:spPr>
        <p:txBody>
          <a:bodyPr wrap="square">
            <a:spAutoFit/>
          </a:bodyPr>
          <a:lstStyle/>
          <a:p>
            <a:pPr algn="ctr" fontAlgn="base">
              <a:spcBef>
                <a:spcPct val="0"/>
              </a:spcBef>
              <a:spcAft>
                <a:spcPct val="0"/>
              </a:spcAft>
            </a:pPr>
            <a:r>
              <a:rPr lang="it-IT" b="1" dirty="0">
                <a:solidFill>
                  <a:prstClr val="black"/>
                </a:solidFill>
                <a:latin typeface="+mn-lt"/>
              </a:rPr>
              <a:t>SINTESI DELLE CONSIDERAZIONI VALUTATIVE</a:t>
            </a:r>
          </a:p>
          <a:p>
            <a:pPr algn="ctr" fontAlgn="base">
              <a:spcBef>
                <a:spcPct val="0"/>
              </a:spcBef>
              <a:spcAft>
                <a:spcPct val="0"/>
              </a:spcAft>
            </a:pPr>
            <a:endParaRPr lang="it-IT" b="1" dirty="0">
              <a:solidFill>
                <a:prstClr val="black"/>
              </a:solidFill>
              <a:latin typeface="+mn-lt"/>
            </a:endParaRPr>
          </a:p>
          <a:p>
            <a:pPr marL="214313" indent="-214313">
              <a:buFont typeface="Wingdings" panose="05000000000000000000" pitchFamily="2" charset="2"/>
              <a:buChar char="§"/>
            </a:pPr>
            <a:r>
              <a:rPr lang="it-IT" dirty="0">
                <a:solidFill>
                  <a:prstClr val="black"/>
                </a:solidFill>
                <a:latin typeface="+mn-lt"/>
              </a:rPr>
              <a:t>Il Livello di attuazione è mediamente in linea con gli obiettivi generali del programma, con 3 FA su 13 che presentano un buon livello di attuazione</a:t>
            </a:r>
          </a:p>
          <a:p>
            <a:pPr fontAlgn="base">
              <a:spcBef>
                <a:spcPct val="0"/>
              </a:spcBef>
              <a:spcAft>
                <a:spcPct val="0"/>
              </a:spcAft>
            </a:pPr>
            <a:endParaRPr lang="it-IT" dirty="0">
              <a:solidFill>
                <a:prstClr val="black"/>
              </a:solidFill>
              <a:latin typeface="+mn-lt"/>
            </a:endParaRPr>
          </a:p>
          <a:p>
            <a:pPr fontAlgn="base">
              <a:spcBef>
                <a:spcPct val="0"/>
              </a:spcBef>
              <a:spcAft>
                <a:spcPct val="0"/>
              </a:spcAft>
            </a:pPr>
            <a:endParaRPr lang="it-IT" dirty="0">
              <a:solidFill>
                <a:prstClr val="black"/>
              </a:solidFill>
              <a:latin typeface="+mn-lt"/>
            </a:endParaRPr>
          </a:p>
          <a:p>
            <a:pPr fontAlgn="base">
              <a:spcBef>
                <a:spcPct val="0"/>
              </a:spcBef>
              <a:spcAft>
                <a:spcPct val="0"/>
              </a:spcAft>
            </a:pPr>
            <a:endParaRPr lang="it-IT" dirty="0">
              <a:solidFill>
                <a:prstClr val="black"/>
              </a:solidFill>
              <a:latin typeface="+mn-lt"/>
            </a:endParaRPr>
          </a:p>
          <a:p>
            <a:pPr fontAlgn="base">
              <a:spcBef>
                <a:spcPct val="0"/>
              </a:spcBef>
              <a:spcAft>
                <a:spcPct val="0"/>
              </a:spcAft>
            </a:pPr>
            <a:endParaRPr lang="it-IT" dirty="0">
              <a:solidFill>
                <a:prstClr val="black"/>
              </a:solidFill>
              <a:latin typeface="+mn-lt"/>
            </a:endParaRPr>
          </a:p>
          <a:p>
            <a:pPr fontAlgn="base">
              <a:spcBef>
                <a:spcPct val="0"/>
              </a:spcBef>
              <a:spcAft>
                <a:spcPct val="0"/>
              </a:spcAft>
            </a:pPr>
            <a:endParaRPr lang="it-IT" dirty="0">
              <a:solidFill>
                <a:prstClr val="black"/>
              </a:solidFill>
              <a:latin typeface="+mn-lt"/>
            </a:endParaRPr>
          </a:p>
          <a:p>
            <a:pPr fontAlgn="base">
              <a:spcBef>
                <a:spcPct val="0"/>
              </a:spcBef>
              <a:spcAft>
                <a:spcPct val="0"/>
              </a:spcAft>
            </a:pPr>
            <a:endParaRPr lang="it-IT" dirty="0">
              <a:solidFill>
                <a:prstClr val="black"/>
              </a:solidFill>
              <a:latin typeface="+mn-lt"/>
            </a:endParaRPr>
          </a:p>
          <a:p>
            <a:pPr fontAlgn="base">
              <a:spcBef>
                <a:spcPct val="0"/>
              </a:spcBef>
              <a:spcAft>
                <a:spcPct val="0"/>
              </a:spcAft>
            </a:pPr>
            <a:endParaRPr lang="it-IT" dirty="0">
              <a:solidFill>
                <a:prstClr val="black"/>
              </a:solidFill>
              <a:latin typeface="+mn-lt"/>
            </a:endParaRPr>
          </a:p>
          <a:p>
            <a:pPr fontAlgn="base">
              <a:spcBef>
                <a:spcPct val="0"/>
              </a:spcBef>
              <a:spcAft>
                <a:spcPct val="0"/>
              </a:spcAft>
            </a:pPr>
            <a:endParaRPr lang="it-IT" dirty="0">
              <a:solidFill>
                <a:prstClr val="black"/>
              </a:solidFill>
              <a:latin typeface="+mn-lt"/>
            </a:endParaRPr>
          </a:p>
          <a:p>
            <a:pPr fontAlgn="base">
              <a:spcBef>
                <a:spcPct val="0"/>
              </a:spcBef>
              <a:spcAft>
                <a:spcPct val="0"/>
              </a:spcAft>
            </a:pPr>
            <a:endParaRPr lang="it-IT" dirty="0">
              <a:solidFill>
                <a:prstClr val="black"/>
              </a:solidFill>
              <a:latin typeface="+mn-lt"/>
            </a:endParaRPr>
          </a:p>
          <a:p>
            <a:pPr fontAlgn="base">
              <a:spcBef>
                <a:spcPct val="0"/>
              </a:spcBef>
              <a:spcAft>
                <a:spcPct val="0"/>
              </a:spcAft>
            </a:pPr>
            <a:endParaRPr lang="it-IT" sz="1200" dirty="0">
              <a:solidFill>
                <a:prstClr val="black"/>
              </a:solidFill>
            </a:endParaRPr>
          </a:p>
          <a:p>
            <a:pPr fontAlgn="base">
              <a:spcBef>
                <a:spcPct val="0"/>
              </a:spcBef>
              <a:spcAft>
                <a:spcPct val="0"/>
              </a:spcAft>
            </a:pPr>
            <a:endParaRPr lang="it-IT" sz="1200" dirty="0">
              <a:solidFill>
                <a:prstClr val="black"/>
              </a:solidFill>
            </a:endParaRPr>
          </a:p>
          <a:p>
            <a:pPr fontAlgn="base">
              <a:spcBef>
                <a:spcPct val="0"/>
              </a:spcBef>
              <a:spcAft>
                <a:spcPct val="0"/>
              </a:spcAft>
            </a:pPr>
            <a:endParaRPr lang="it-IT" sz="1200" dirty="0">
              <a:solidFill>
                <a:prstClr val="black"/>
              </a:solidFill>
            </a:endParaRPr>
          </a:p>
        </p:txBody>
      </p:sp>
      <p:sp>
        <p:nvSpPr>
          <p:cNvPr id="20" name="Rettangolo 19">
            <a:extLst>
              <a:ext uri="{FF2B5EF4-FFF2-40B4-BE49-F238E27FC236}">
                <a16:creationId xmlns:a16="http://schemas.microsoft.com/office/drawing/2014/main" xmlns="" id="{6A8C238D-BB8A-4EC5-8641-2AB8BAC12ECE}"/>
              </a:ext>
            </a:extLst>
          </p:cNvPr>
          <p:cNvSpPr/>
          <p:nvPr/>
        </p:nvSpPr>
        <p:spPr>
          <a:xfrm>
            <a:off x="4572000" y="2667850"/>
            <a:ext cx="4496844" cy="3693319"/>
          </a:xfrm>
          <a:prstGeom prst="rect">
            <a:avLst/>
          </a:prstGeom>
          <a:ln>
            <a:solidFill>
              <a:srgbClr val="92D050"/>
            </a:solidFill>
          </a:ln>
        </p:spPr>
        <p:txBody>
          <a:bodyPr wrap="square">
            <a:spAutoFit/>
          </a:bodyPr>
          <a:lstStyle/>
          <a:p>
            <a:pPr fontAlgn="base">
              <a:spcBef>
                <a:spcPct val="0"/>
              </a:spcBef>
              <a:spcAft>
                <a:spcPct val="0"/>
              </a:spcAft>
            </a:pPr>
            <a:r>
              <a:rPr lang="it-IT" b="1" dirty="0">
                <a:solidFill>
                  <a:prstClr val="black"/>
                </a:solidFill>
                <a:latin typeface="+mn-lt"/>
              </a:rPr>
              <a:t>SINTESI DELLE RACCOMANDAZIONI</a:t>
            </a:r>
          </a:p>
          <a:p>
            <a:pPr fontAlgn="base">
              <a:spcBef>
                <a:spcPct val="0"/>
              </a:spcBef>
              <a:spcAft>
                <a:spcPct val="0"/>
              </a:spcAft>
            </a:pPr>
            <a:endParaRPr lang="it-IT" sz="1200" b="1" dirty="0">
              <a:solidFill>
                <a:prstClr val="black"/>
              </a:solidFill>
            </a:endParaRPr>
          </a:p>
          <a:p>
            <a:pPr marL="214313" indent="-214313">
              <a:buFont typeface="Wingdings" panose="05000000000000000000" pitchFamily="2" charset="2"/>
              <a:buChar char="§"/>
            </a:pPr>
            <a:r>
              <a:rPr lang="it-IT" dirty="0">
                <a:latin typeface="+mn-lt"/>
              </a:rPr>
              <a:t>contenere per il futuro i tempi di progettazione degli interventi ed esecuzione delle procedure (lato programmatore);</a:t>
            </a:r>
          </a:p>
          <a:p>
            <a:pPr lvl="0"/>
            <a:endParaRPr lang="it-IT" dirty="0">
              <a:latin typeface="+mn-lt"/>
            </a:endParaRPr>
          </a:p>
          <a:p>
            <a:pPr marL="214313" indent="-214313">
              <a:buFont typeface="Wingdings" panose="05000000000000000000" pitchFamily="2" charset="2"/>
              <a:buChar char="§"/>
            </a:pPr>
            <a:r>
              <a:rPr lang="it-IT" dirty="0">
                <a:latin typeface="+mn-lt"/>
              </a:rPr>
              <a:t>accelerare il processo di attuazione delle operazioni al fine di recuperare il tempo trascorso e rispettare il programma finanziario del PSR (lato beneficiario);</a:t>
            </a:r>
          </a:p>
          <a:p>
            <a:pPr lvl="0"/>
            <a:endParaRPr lang="it-IT" dirty="0">
              <a:latin typeface="+mn-lt"/>
            </a:endParaRPr>
          </a:p>
          <a:p>
            <a:pPr marL="214313" indent="-214313">
              <a:buFont typeface="Wingdings" panose="05000000000000000000" pitchFamily="2" charset="2"/>
              <a:buChar char="§"/>
            </a:pPr>
            <a:r>
              <a:rPr lang="it-IT" dirty="0">
                <a:latin typeface="+mn-lt"/>
              </a:rPr>
              <a:t>prevedere una modalità di raccolta delle informazioni necessarie per la valutazione degli effetti netti nella fase di presentazione delle domande di ammissione e/o delle domande di pagamento;</a:t>
            </a:r>
          </a:p>
          <a:p>
            <a:pPr marL="214313" indent="-214313">
              <a:buFont typeface="Wingdings" panose="05000000000000000000" pitchFamily="2" charset="2"/>
              <a:buChar char="§"/>
            </a:pPr>
            <a:endParaRPr lang="it-IT" dirty="0">
              <a:latin typeface="+mn-lt"/>
            </a:endParaRPr>
          </a:p>
          <a:p>
            <a:pPr marL="214313" indent="-214313">
              <a:buFont typeface="Wingdings" panose="05000000000000000000" pitchFamily="2" charset="2"/>
              <a:buChar char="§"/>
            </a:pPr>
            <a:r>
              <a:rPr lang="it-IT" dirty="0">
                <a:solidFill>
                  <a:prstClr val="black"/>
                </a:solidFill>
                <a:latin typeface="+mn-lt"/>
              </a:rPr>
              <a:t>prevedere delle note metodologiche di determinazione degli indicatori di risultato</a:t>
            </a:r>
          </a:p>
        </p:txBody>
      </p:sp>
      <p:sp>
        <p:nvSpPr>
          <p:cNvPr id="7" name="Rettangolo 6">
            <a:extLst>
              <a:ext uri="{FF2B5EF4-FFF2-40B4-BE49-F238E27FC236}">
                <a16:creationId xmlns:a16="http://schemas.microsoft.com/office/drawing/2014/main" xmlns="" id="{3BC9B917-A76F-4653-9C1D-4C8C4521342C}"/>
              </a:ext>
            </a:extLst>
          </p:cNvPr>
          <p:cNvSpPr/>
          <p:nvPr/>
        </p:nvSpPr>
        <p:spPr>
          <a:xfrm>
            <a:off x="977030" y="1988840"/>
            <a:ext cx="6706218" cy="646331"/>
          </a:xfrm>
          <a:prstGeom prst="rect">
            <a:avLst/>
          </a:prstGeom>
        </p:spPr>
        <p:txBody>
          <a:bodyPr wrap="square">
            <a:spAutoFit/>
          </a:bodyPr>
          <a:lstStyle/>
          <a:p>
            <a:pPr algn="ctr" fontAlgn="base">
              <a:spcBef>
                <a:spcPct val="0"/>
              </a:spcBef>
              <a:spcAft>
                <a:spcPct val="0"/>
              </a:spcAft>
            </a:pPr>
            <a:r>
              <a:rPr lang="it-IT" sz="1800" b="1" dirty="0">
                <a:solidFill>
                  <a:prstClr val="black"/>
                </a:solidFill>
                <a:latin typeface="+mn-lt"/>
              </a:rPr>
              <a:t>CONSIDERAZIONI VALUTATIVE SUGLI ASPETTI SPECIFICI (CEQ 1–18). SINTESI </a:t>
            </a:r>
          </a:p>
        </p:txBody>
      </p:sp>
    </p:spTree>
    <p:extLst>
      <p:ext uri="{BB962C8B-B14F-4D97-AF65-F5344CB8AC3E}">
        <p14:creationId xmlns:p14="http://schemas.microsoft.com/office/powerpoint/2010/main" val="4281589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333557" y="1340768"/>
            <a:ext cx="6535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342900" eaLnBrk="1" hangingPunct="1"/>
            <a:r>
              <a:rPr lang="it-IT" sz="1800" b="1" dirty="0">
                <a:solidFill>
                  <a:srgbClr val="006600"/>
                </a:solidFill>
                <a:latin typeface="Calibri"/>
              </a:rPr>
              <a:t>Presentazione Piano di valutazione PSR Basilicata 2014/2020 ed informativa sulla valutazione in itinere</a:t>
            </a:r>
            <a:endParaRPr lang="it-IT" altLang="it-IT" sz="1800" b="1" dirty="0">
              <a:solidFill>
                <a:srgbClr val="006600"/>
              </a:solidFill>
              <a:latin typeface="Calibri"/>
            </a:endParaRPr>
          </a:p>
        </p:txBody>
      </p:sp>
      <p:sp>
        <p:nvSpPr>
          <p:cNvPr id="7" name="Rettangolo 6">
            <a:extLst>
              <a:ext uri="{FF2B5EF4-FFF2-40B4-BE49-F238E27FC236}">
                <a16:creationId xmlns:a16="http://schemas.microsoft.com/office/drawing/2014/main" xmlns="" id="{3000202B-C7CE-4418-B48C-898CD6434D4D}"/>
              </a:ext>
            </a:extLst>
          </p:cNvPr>
          <p:cNvSpPr/>
          <p:nvPr/>
        </p:nvSpPr>
        <p:spPr>
          <a:xfrm>
            <a:off x="422752" y="2060848"/>
            <a:ext cx="7121048" cy="646331"/>
          </a:xfrm>
          <a:prstGeom prst="rect">
            <a:avLst/>
          </a:prstGeom>
        </p:spPr>
        <p:txBody>
          <a:bodyPr wrap="square">
            <a:spAutoFit/>
          </a:bodyPr>
          <a:lstStyle/>
          <a:p>
            <a:pPr algn="ctr" fontAlgn="base">
              <a:spcBef>
                <a:spcPct val="0"/>
              </a:spcBef>
              <a:spcAft>
                <a:spcPct val="0"/>
              </a:spcAft>
            </a:pPr>
            <a:r>
              <a:rPr lang="it-IT" sz="1800" b="1" dirty="0">
                <a:solidFill>
                  <a:prstClr val="black"/>
                </a:solidFill>
                <a:latin typeface="+mn-lt"/>
              </a:rPr>
              <a:t>CONSIDERAZIONI VALUTATIVE </a:t>
            </a:r>
            <a:r>
              <a:rPr lang="it-IT" sz="1800" b="1" dirty="0">
                <a:latin typeface="+mn-lt"/>
              </a:rPr>
              <a:t>SUGLI OBIETTIVI A LIVELLO DELL’UNIONE </a:t>
            </a:r>
            <a:r>
              <a:rPr lang="it-IT" sz="1800" b="1" dirty="0">
                <a:solidFill>
                  <a:prstClr val="black"/>
                </a:solidFill>
                <a:latin typeface="+mn-lt"/>
              </a:rPr>
              <a:t>(CEQ 20–30). SINTESI </a:t>
            </a:r>
          </a:p>
        </p:txBody>
      </p:sp>
      <p:sp>
        <p:nvSpPr>
          <p:cNvPr id="4" name="Rettangolo 3">
            <a:extLst>
              <a:ext uri="{FF2B5EF4-FFF2-40B4-BE49-F238E27FC236}">
                <a16:creationId xmlns:a16="http://schemas.microsoft.com/office/drawing/2014/main" xmlns="" id="{FB895257-CE48-4B20-9720-A70228C13297}"/>
              </a:ext>
            </a:extLst>
          </p:cNvPr>
          <p:cNvSpPr/>
          <p:nvPr/>
        </p:nvSpPr>
        <p:spPr>
          <a:xfrm>
            <a:off x="343599" y="2837835"/>
            <a:ext cx="7972817" cy="2893100"/>
          </a:xfrm>
          <a:prstGeom prst="rect">
            <a:avLst/>
          </a:prstGeom>
        </p:spPr>
        <p:txBody>
          <a:bodyPr wrap="square">
            <a:spAutoFit/>
          </a:bodyPr>
          <a:lstStyle/>
          <a:p>
            <a:pPr algn="just"/>
            <a:r>
              <a:rPr lang="it-IT" dirty="0">
                <a:latin typeface="+mn-lt"/>
                <a:ea typeface="Calibri" panose="020F0502020204030204" pitchFamily="34" charset="0"/>
              </a:rPr>
              <a:t>In misura il PSR ha contribuito al raggiungimento degli obiettivi comuni a livello di UE (Strategia Europa 2020):</a:t>
            </a:r>
          </a:p>
          <a:p>
            <a:pPr marL="257175" indent="-257175" algn="just">
              <a:buFont typeface="+mj-lt"/>
              <a:buAutoNum type="arabicPeriod"/>
            </a:pPr>
            <a:r>
              <a:rPr lang="it-IT" dirty="0">
                <a:latin typeface="+mn-lt"/>
              </a:rPr>
              <a:t>Tasso di occupazione al 75% della popolazione di età compresa tra i 20 e i 64 anni;</a:t>
            </a:r>
          </a:p>
          <a:p>
            <a:pPr marL="257175" indent="-257175" algn="just">
              <a:buFont typeface="+mj-lt"/>
              <a:buAutoNum type="arabicPeriod"/>
            </a:pPr>
            <a:r>
              <a:rPr lang="it-IT" dirty="0">
                <a:latin typeface="+mn-lt"/>
              </a:rPr>
              <a:t>Investimenti in ricerca e sviluppo e nell’innovazione al 3% del PIL dell’UE;</a:t>
            </a:r>
          </a:p>
          <a:p>
            <a:pPr marL="257175" indent="-257175" algn="just">
              <a:buFont typeface="+mj-lt"/>
              <a:buAutoNum type="arabicPeriod"/>
            </a:pPr>
            <a:r>
              <a:rPr lang="it-IT" dirty="0">
                <a:latin typeface="+mn-lt"/>
              </a:rPr>
              <a:t>Riduzione delle emissioni di gas a effetto serra di almeno il 20 % rispetto ai livelli del 1990, oppure del 30 % se le condizioni sono favorevoli, nell’aumentare del 20 % la quota di energie rinnovabili nel consumo finale di energia nonché nel conseguire un aumento del 20 % dell’efficienza energetica;</a:t>
            </a:r>
          </a:p>
          <a:p>
            <a:pPr marL="257175" indent="-257175" algn="just">
              <a:buFont typeface="+mj-lt"/>
              <a:buAutoNum type="arabicPeriod"/>
            </a:pPr>
            <a:r>
              <a:rPr lang="it-IT" dirty="0">
                <a:latin typeface="+mn-lt"/>
              </a:rPr>
              <a:t>Riduzione del numero di cittadini europei che vivono al di sotto della soglia nazionale di povertà;</a:t>
            </a:r>
          </a:p>
          <a:p>
            <a:pPr marL="257175" indent="-257175" algn="just">
              <a:buFont typeface="+mj-lt"/>
              <a:buAutoNum type="arabicPeriod"/>
            </a:pPr>
            <a:r>
              <a:rPr lang="it-IT" dirty="0">
                <a:latin typeface="+mn-lt"/>
              </a:rPr>
              <a:t>Arrestare la perdita di biodiversità e il degrado dei servizi </a:t>
            </a:r>
            <a:r>
              <a:rPr lang="it-IT" dirty="0" err="1">
                <a:latin typeface="+mn-lt"/>
              </a:rPr>
              <a:t>ecosistemici</a:t>
            </a:r>
            <a:r>
              <a:rPr lang="it-IT" dirty="0">
                <a:latin typeface="+mn-lt"/>
              </a:rPr>
              <a:t> nonché a ripristinarli;</a:t>
            </a:r>
          </a:p>
          <a:p>
            <a:pPr marL="257175" indent="-257175" algn="just">
              <a:buFont typeface="+mj-lt"/>
              <a:buAutoNum type="arabicPeriod"/>
            </a:pPr>
            <a:r>
              <a:rPr lang="it-IT" dirty="0">
                <a:latin typeface="+mn-lt"/>
              </a:rPr>
              <a:t>Promuovere la competitività del settore agricolo (obiettivo della PAC);</a:t>
            </a:r>
          </a:p>
          <a:p>
            <a:pPr marL="257175" indent="-257175" algn="just">
              <a:buFont typeface="+mj-lt"/>
              <a:buAutoNum type="arabicPeriod"/>
            </a:pPr>
            <a:r>
              <a:rPr lang="it-IT" dirty="0">
                <a:latin typeface="+mn-lt"/>
              </a:rPr>
              <a:t>Garantire una gestione sostenibile delle risorse naturali e un’azione per il clima (obiettivi PAC);</a:t>
            </a:r>
          </a:p>
          <a:p>
            <a:pPr marL="257175" indent="-257175" algn="just">
              <a:buFont typeface="+mj-lt"/>
              <a:buAutoNum type="arabicPeriod"/>
            </a:pPr>
            <a:r>
              <a:rPr lang="it-IT" dirty="0">
                <a:latin typeface="+mn-lt"/>
              </a:rPr>
              <a:t>Realizzare uno sviluppo territoriale equilibrato delle economie e comunità rurali, compresa la creazione e il mantenimento dell’occupazione (obiettivo PAC</a:t>
            </a:r>
            <a:r>
              <a:rPr lang="it-IT" dirty="0" smtClean="0">
                <a:latin typeface="+mn-lt"/>
              </a:rPr>
              <a:t>).</a:t>
            </a:r>
            <a:endParaRPr lang="it-IT" dirty="0">
              <a:latin typeface="+mn-lt"/>
            </a:endParaRPr>
          </a:p>
        </p:txBody>
      </p:sp>
      <p:sp>
        <p:nvSpPr>
          <p:cNvPr id="5" name="Rettangolo 4">
            <a:extLst>
              <a:ext uri="{FF2B5EF4-FFF2-40B4-BE49-F238E27FC236}">
                <a16:creationId xmlns:a16="http://schemas.microsoft.com/office/drawing/2014/main" xmlns="" id="{15FB4D38-85DF-4005-948E-026AA7399DAD}"/>
              </a:ext>
            </a:extLst>
          </p:cNvPr>
          <p:cNvSpPr/>
          <p:nvPr/>
        </p:nvSpPr>
        <p:spPr>
          <a:xfrm>
            <a:off x="426248" y="5893822"/>
            <a:ext cx="8291504" cy="523220"/>
          </a:xfrm>
          <a:prstGeom prst="rect">
            <a:avLst/>
          </a:prstGeom>
          <a:ln>
            <a:solidFill>
              <a:schemeClr val="tx1"/>
            </a:solidFill>
          </a:ln>
        </p:spPr>
        <p:txBody>
          <a:bodyPr wrap="square">
            <a:spAutoFit/>
          </a:bodyPr>
          <a:lstStyle/>
          <a:p>
            <a:pPr algn="just"/>
            <a:r>
              <a:rPr lang="it-IT" dirty="0">
                <a:latin typeface="Calibri" panose="020F0502020204030204" pitchFamily="34" charset="0"/>
                <a:ea typeface="Calibri" panose="020F0502020204030204" pitchFamily="34" charset="0"/>
                <a:cs typeface="Times New Roman" panose="02020603050405020304" pitchFamily="18" charset="0"/>
              </a:rPr>
              <a:t>L’analisi, secondo quanto delineato dalle Linee guida, è stata condotta utilizzando gli indicatori comuni di impatto integrati con metodi di analisi quali-quantitativa ricorrendo ad altri </a:t>
            </a:r>
            <a:r>
              <a:rPr lang="it-IT" dirty="0" smtClean="0">
                <a:latin typeface="Calibri" panose="020F0502020204030204" pitchFamily="34" charset="0"/>
                <a:ea typeface="Calibri" panose="020F0502020204030204" pitchFamily="34" charset="0"/>
                <a:cs typeface="Times New Roman" panose="02020603050405020304" pitchFamily="18" charset="0"/>
              </a:rPr>
              <a:t>strumenti.</a:t>
            </a:r>
            <a:endParaRPr lang="it-IT" dirty="0"/>
          </a:p>
        </p:txBody>
      </p:sp>
    </p:spTree>
    <p:extLst>
      <p:ext uri="{BB962C8B-B14F-4D97-AF65-F5344CB8AC3E}">
        <p14:creationId xmlns:p14="http://schemas.microsoft.com/office/powerpoint/2010/main" val="832531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333557" y="1412776"/>
            <a:ext cx="6535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342900" eaLnBrk="1" hangingPunct="1"/>
            <a:r>
              <a:rPr lang="it-IT" sz="1800" b="1" dirty="0">
                <a:solidFill>
                  <a:srgbClr val="006600"/>
                </a:solidFill>
                <a:latin typeface="Calibri"/>
              </a:rPr>
              <a:t>Presentazione Piano di valutazione PSR Basilicata 2014/2020 ed informativa sulla valutazione in itinere</a:t>
            </a:r>
            <a:endParaRPr lang="it-IT" altLang="it-IT" sz="1800" b="1" dirty="0">
              <a:solidFill>
                <a:srgbClr val="006600"/>
              </a:solidFill>
              <a:latin typeface="Calibri"/>
            </a:endParaRPr>
          </a:p>
        </p:txBody>
      </p:sp>
      <p:sp>
        <p:nvSpPr>
          <p:cNvPr id="2" name="Rettangolo 1">
            <a:extLst>
              <a:ext uri="{FF2B5EF4-FFF2-40B4-BE49-F238E27FC236}">
                <a16:creationId xmlns:a16="http://schemas.microsoft.com/office/drawing/2014/main" xmlns="" id="{F56B8C80-949A-4C34-8734-795C58AF5594}"/>
              </a:ext>
            </a:extLst>
          </p:cNvPr>
          <p:cNvSpPr/>
          <p:nvPr/>
        </p:nvSpPr>
        <p:spPr>
          <a:xfrm>
            <a:off x="216074" y="2839070"/>
            <a:ext cx="8426885" cy="3654847"/>
          </a:xfrm>
          <a:prstGeom prst="rect">
            <a:avLst/>
          </a:prstGeom>
        </p:spPr>
        <p:txBody>
          <a:bodyPr wrap="square">
            <a:spAutoFit/>
          </a:bodyPr>
          <a:lstStyle/>
          <a:p>
            <a:pPr marL="257175" indent="-257175" algn="just">
              <a:spcAft>
                <a:spcPts val="300"/>
              </a:spcAft>
              <a:buFont typeface="Arial" pitchFamily="34" charset="0"/>
              <a:buChar char="•"/>
            </a:pPr>
            <a:r>
              <a:rPr lang="it-IT" sz="1600" dirty="0">
                <a:latin typeface="+mn-lt"/>
              </a:rPr>
              <a:t>La maggior parte degli indicatori comuni di impatto proposti non sono aggiornati e le principali fonti forniscono dati non in linea con lo stato di attuazione del programma, sia rispetto alla scala temporale che rispetto alla scala territoriale di riferimento.</a:t>
            </a:r>
          </a:p>
          <a:p>
            <a:pPr marL="257175" indent="-257175" algn="just">
              <a:spcAft>
                <a:spcPts val="300"/>
              </a:spcAft>
              <a:buFont typeface="Arial" pitchFamily="34" charset="0"/>
              <a:buChar char="•"/>
            </a:pPr>
            <a:r>
              <a:rPr lang="it-IT" sz="1600" dirty="0" smtClean="0">
                <a:latin typeface="+mn-lt"/>
              </a:rPr>
              <a:t>Tendenzialmente </a:t>
            </a:r>
            <a:r>
              <a:rPr lang="it-IT" sz="1600" dirty="0">
                <a:latin typeface="+mn-lt"/>
              </a:rPr>
              <a:t>le azioni generate dal PSR 2014-2020 potrebbero generano impatti significativi alla scala regionale ma sono trascurabili rispetto al contesto nazionale ed europeo. </a:t>
            </a:r>
          </a:p>
          <a:p>
            <a:pPr marL="257175" indent="-257175" algn="just">
              <a:spcAft>
                <a:spcPts val="300"/>
              </a:spcAft>
              <a:buFont typeface="Arial" pitchFamily="34" charset="0"/>
              <a:buChar char="•"/>
            </a:pPr>
            <a:r>
              <a:rPr lang="it-IT" sz="1600" dirty="0" smtClean="0">
                <a:latin typeface="+mn-lt"/>
              </a:rPr>
              <a:t>Rispetto </a:t>
            </a:r>
            <a:r>
              <a:rPr lang="it-IT" sz="1600" dirty="0">
                <a:latin typeface="+mn-lt"/>
              </a:rPr>
              <a:t>al livello degli investimenti effettuati nel quadro del PSR allo stato attuale non risulta possibile effettuare una valutazione complessiva tale da condurre in maniera adeguata alla formulazione di una risposta ai quesiti valutativi comuni dati anche la discrasia temporale degli effetti delle azioni di un programma rispetto alla spesa maturata.</a:t>
            </a:r>
          </a:p>
          <a:p>
            <a:pPr marL="257175" indent="-257175" algn="just">
              <a:spcAft>
                <a:spcPts val="300"/>
              </a:spcAft>
              <a:buFont typeface="Arial" pitchFamily="34" charset="0"/>
              <a:buChar char="•"/>
            </a:pPr>
            <a:r>
              <a:rPr lang="it-IT" sz="1600" dirty="0" smtClean="0">
                <a:latin typeface="+mn-lt"/>
              </a:rPr>
              <a:t>Rispetto </a:t>
            </a:r>
            <a:r>
              <a:rPr lang="it-IT" sz="1600" dirty="0">
                <a:latin typeface="+mn-lt"/>
              </a:rPr>
              <a:t>al raggiungimento degli obiettivi comuni a livello di Unione, considerato il livello attuativo del Programma al 31.12.2018, sarà opportuno porre in essere per il futuro adeguate azioni valutative in grado di misurare il valore aggiunto assicurato dal PSR, preordinando le stesse in termini di acquisizioni dedicate di elementi informativi e di definizione di strumenti di indagine </a:t>
            </a:r>
            <a:r>
              <a:rPr lang="it-IT" sz="1600">
                <a:latin typeface="+mn-lt"/>
              </a:rPr>
              <a:t>specifici</a:t>
            </a:r>
            <a:r>
              <a:rPr lang="it-IT" sz="1600" smtClean="0">
                <a:latin typeface="+mn-lt"/>
              </a:rPr>
              <a:t>.</a:t>
            </a:r>
            <a:endParaRPr lang="it-IT" sz="1200" dirty="0">
              <a:latin typeface="+mn-lt"/>
              <a:ea typeface="Calibri" panose="020F0502020204030204" pitchFamily="34" charset="0"/>
            </a:endParaRPr>
          </a:p>
        </p:txBody>
      </p:sp>
      <p:sp>
        <p:nvSpPr>
          <p:cNvPr id="9" name="Rettangolo 8">
            <a:extLst>
              <a:ext uri="{FF2B5EF4-FFF2-40B4-BE49-F238E27FC236}">
                <a16:creationId xmlns:a16="http://schemas.microsoft.com/office/drawing/2014/main" xmlns="" id="{93D60F14-4C5A-403D-829D-048E8876A4B6}"/>
              </a:ext>
            </a:extLst>
          </p:cNvPr>
          <p:cNvSpPr/>
          <p:nvPr/>
        </p:nvSpPr>
        <p:spPr>
          <a:xfrm>
            <a:off x="547296" y="2060848"/>
            <a:ext cx="7121048" cy="646331"/>
          </a:xfrm>
          <a:prstGeom prst="rect">
            <a:avLst/>
          </a:prstGeom>
        </p:spPr>
        <p:txBody>
          <a:bodyPr wrap="square">
            <a:spAutoFit/>
          </a:bodyPr>
          <a:lstStyle/>
          <a:p>
            <a:pPr algn="ctr" fontAlgn="base">
              <a:spcBef>
                <a:spcPct val="0"/>
              </a:spcBef>
              <a:spcAft>
                <a:spcPct val="0"/>
              </a:spcAft>
            </a:pPr>
            <a:r>
              <a:rPr lang="it-IT" sz="1800" b="1" dirty="0">
                <a:solidFill>
                  <a:prstClr val="black"/>
                </a:solidFill>
                <a:latin typeface="+mn-lt"/>
              </a:rPr>
              <a:t>CONSIDERAZIONI VALUTATIVE </a:t>
            </a:r>
            <a:r>
              <a:rPr lang="it-IT" sz="1800" b="1" dirty="0">
                <a:latin typeface="+mn-lt"/>
              </a:rPr>
              <a:t>SUGLI OBIETTIVI A LIVELLO DELL’UNIONE </a:t>
            </a:r>
            <a:r>
              <a:rPr lang="it-IT" sz="1800" b="1" dirty="0">
                <a:solidFill>
                  <a:prstClr val="black"/>
                </a:solidFill>
                <a:latin typeface="+mn-lt"/>
              </a:rPr>
              <a:t>(CEQ 20–30). SINTESI </a:t>
            </a:r>
          </a:p>
        </p:txBody>
      </p:sp>
    </p:spTree>
    <p:extLst>
      <p:ext uri="{BB962C8B-B14F-4D97-AF65-F5344CB8AC3E}">
        <p14:creationId xmlns:p14="http://schemas.microsoft.com/office/powerpoint/2010/main" val="4146531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49190" y="1643050"/>
            <a:ext cx="84432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it-IT" altLang="it-IT" b="1" dirty="0">
                <a:solidFill>
                  <a:prstClr val="white"/>
                </a:solidFill>
                <a:latin typeface="Calibri"/>
                <a:cs typeface="Calibri"/>
              </a:rPr>
              <a:t>INFORMATIVA </a:t>
            </a:r>
            <a:r>
              <a:rPr lang="it-IT" b="1" dirty="0">
                <a:solidFill>
                  <a:prstClr val="white"/>
                </a:solidFill>
                <a:latin typeface="Calibri"/>
              </a:rPr>
              <a:t>SULL’ATTUAZIONE DELLA STRATEGIA DI COMUNICAZIONE E PUBBLICITÀ</a:t>
            </a:r>
          </a:p>
          <a:p>
            <a:pPr eaLnBrk="1" hangingPunct="1"/>
            <a:endParaRPr lang="it-IT" altLang="it-IT" b="1" dirty="0">
              <a:solidFill>
                <a:prstClr val="white"/>
              </a:solidFill>
              <a:latin typeface="Calibri"/>
              <a:cs typeface="Calibri"/>
            </a:endParaRPr>
          </a:p>
        </p:txBody>
      </p:sp>
    </p:spTree>
    <p:extLst>
      <p:ext uri="{BB962C8B-B14F-4D97-AF65-F5344CB8AC3E}">
        <p14:creationId xmlns:p14="http://schemas.microsoft.com/office/powerpoint/2010/main" val="2045688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txBox="1">
            <a:spLocks/>
          </p:cNvSpPr>
          <p:nvPr/>
        </p:nvSpPr>
        <p:spPr>
          <a:xfrm>
            <a:off x="4175448" y="3855999"/>
            <a:ext cx="4141440" cy="725129"/>
          </a:xfrm>
          <a:prstGeom prst="rect">
            <a:avLst/>
          </a:prstGeom>
        </p:spPr>
        <p:txBody>
          <a:bodyPr vert="horz" wrap="square" lIns="91440" tIns="36000" rIns="91440" bIns="36000" rtlCol="0" anchor="t">
            <a:normAutofit fontScale="975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l" fontAlgn="auto">
              <a:spcAft>
                <a:spcPts val="0"/>
              </a:spcAft>
            </a:pPr>
            <a:endParaRPr lang="it-IT" sz="1800" b="1" dirty="0">
              <a:solidFill>
                <a:srgbClr val="94BC0E"/>
              </a:solidFill>
            </a:endParaRP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687" y="1745312"/>
            <a:ext cx="3635896" cy="2378789"/>
          </a:xfrm>
          <a:prstGeom prst="rect">
            <a:avLst/>
          </a:prstGeom>
        </p:spPr>
      </p:pic>
      <p:sp>
        <p:nvSpPr>
          <p:cNvPr id="11" name="Titolo 1"/>
          <p:cNvSpPr txBox="1">
            <a:spLocks/>
          </p:cNvSpPr>
          <p:nvPr/>
        </p:nvSpPr>
        <p:spPr>
          <a:xfrm>
            <a:off x="4139952" y="1628800"/>
            <a:ext cx="4861049" cy="2217301"/>
          </a:xfrm>
          <a:prstGeom prst="rect">
            <a:avLst/>
          </a:prstGeom>
        </p:spPr>
        <p:txBody>
          <a:bodyPr vert="horz" wrap="square" lIns="91440" tIns="36000" rIns="91440" bIns="36000" rtlCol="0" anchor="t">
            <a:normAutofit fontScale="97500" lnSpcReduction="1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l" fontAlgn="auto">
              <a:spcAft>
                <a:spcPts val="0"/>
              </a:spcAft>
            </a:pPr>
            <a:r>
              <a:rPr lang="it-IT" sz="1800" b="1" dirty="0" smtClean="0">
                <a:solidFill>
                  <a:srgbClr val="006600"/>
                </a:solidFill>
                <a:latin typeface="Calibri"/>
              </a:rPr>
              <a:t>Una Strategia con: </a:t>
            </a:r>
            <a:r>
              <a:rPr lang="it-IT" sz="1800" b="1" dirty="0" smtClean="0">
                <a:solidFill>
                  <a:srgbClr val="FF0000"/>
                </a:solidFill>
                <a:latin typeface="Calibri" panose="020F0502020204030204" pitchFamily="34" charset="0"/>
              </a:rPr>
              <a:t> </a:t>
            </a:r>
          </a:p>
          <a:p>
            <a:pPr algn="l" fontAlgn="auto">
              <a:spcAft>
                <a:spcPts val="0"/>
              </a:spcAft>
            </a:pPr>
            <a:endParaRPr lang="it-IT" sz="1800" b="1" dirty="0">
              <a:solidFill>
                <a:srgbClr val="94BC0E"/>
              </a:solidFill>
              <a:latin typeface="Calibri" panose="020F0502020204030204" pitchFamily="34" charset="0"/>
            </a:endParaRPr>
          </a:p>
          <a:p>
            <a:pPr marL="285750" indent="-285750" algn="l" fontAlgn="auto">
              <a:spcAft>
                <a:spcPts val="0"/>
              </a:spcAft>
              <a:buFont typeface="Wingdings" panose="05000000000000000000" pitchFamily="2" charset="2"/>
              <a:buChar char="ü"/>
            </a:pPr>
            <a:r>
              <a:rPr lang="it-IT" sz="1800" b="1" dirty="0">
                <a:latin typeface="Calibri" panose="020F0502020204030204" pitchFamily="34" charset="0"/>
              </a:rPr>
              <a:t>PORTALE ISTITUZIONALE PSR</a:t>
            </a:r>
          </a:p>
          <a:p>
            <a:pPr marL="285750" indent="-285750" algn="l" fontAlgn="auto">
              <a:spcAft>
                <a:spcPts val="0"/>
              </a:spcAft>
              <a:buFont typeface="Wingdings" panose="05000000000000000000" pitchFamily="2" charset="2"/>
              <a:buChar char="ü"/>
            </a:pPr>
            <a:r>
              <a:rPr lang="it-IT" sz="1800" b="1" dirty="0">
                <a:latin typeface="Calibri" panose="020F0502020204030204" pitchFamily="34" charset="0"/>
              </a:rPr>
              <a:t>AGENZIA STAMPA DELLA GIUNTA REGIONALE</a:t>
            </a:r>
          </a:p>
          <a:p>
            <a:pPr marL="285750" indent="-285750" algn="l" fontAlgn="auto">
              <a:spcAft>
                <a:spcPts val="0"/>
              </a:spcAft>
              <a:buFont typeface="Wingdings" panose="05000000000000000000" pitchFamily="2" charset="2"/>
              <a:buChar char="ü"/>
            </a:pPr>
            <a:r>
              <a:rPr lang="it-IT" sz="1800" b="1" dirty="0">
                <a:latin typeface="Calibri" panose="020F0502020204030204" pitchFamily="34" charset="0"/>
              </a:rPr>
              <a:t>SIA-RB</a:t>
            </a:r>
          </a:p>
          <a:p>
            <a:pPr marL="285750" indent="-285750" algn="l" fontAlgn="auto">
              <a:spcAft>
                <a:spcPts val="0"/>
              </a:spcAft>
              <a:buFont typeface="Wingdings" panose="05000000000000000000" pitchFamily="2" charset="2"/>
              <a:buChar char="ü"/>
            </a:pPr>
            <a:r>
              <a:rPr lang="it-IT" sz="1800" b="1" dirty="0">
                <a:latin typeface="Calibri" panose="020F0502020204030204" pitchFamily="34" charset="0"/>
              </a:rPr>
              <a:t>PAGINE WEB DEDICATE [STATI GENERALI]</a:t>
            </a:r>
          </a:p>
          <a:p>
            <a:pPr marL="285750" indent="-285750" algn="l" fontAlgn="auto">
              <a:spcAft>
                <a:spcPts val="0"/>
              </a:spcAft>
              <a:buFont typeface="Wingdings" panose="05000000000000000000" pitchFamily="2" charset="2"/>
              <a:buChar char="ü"/>
            </a:pPr>
            <a:r>
              <a:rPr lang="it-IT" sz="1800" b="1" dirty="0">
                <a:latin typeface="Calibri" panose="020F0502020204030204" pitchFamily="34" charset="0"/>
              </a:rPr>
              <a:t>SOCIAL MEDIA </a:t>
            </a:r>
          </a:p>
          <a:p>
            <a:pPr marL="285750" indent="-285750" algn="l" fontAlgn="auto">
              <a:spcAft>
                <a:spcPts val="0"/>
              </a:spcAft>
              <a:buFont typeface="Wingdings" panose="05000000000000000000" pitchFamily="2" charset="2"/>
              <a:buChar char="ü"/>
            </a:pPr>
            <a:r>
              <a:rPr lang="it-IT" sz="1800" b="1" dirty="0">
                <a:latin typeface="Calibri" panose="020F0502020204030204" pitchFamily="34" charset="0"/>
              </a:rPr>
              <a:t>EDITORIA</a:t>
            </a:r>
          </a:p>
          <a:p>
            <a:pPr algn="l" fontAlgn="auto">
              <a:spcAft>
                <a:spcPts val="0"/>
              </a:spcAft>
            </a:pPr>
            <a:endParaRPr lang="it-IT" sz="1800" b="1" dirty="0">
              <a:solidFill>
                <a:srgbClr val="94BC0E"/>
              </a:solidFill>
            </a:endParaRPr>
          </a:p>
          <a:p>
            <a:pPr algn="l" fontAlgn="auto">
              <a:spcAft>
                <a:spcPts val="0"/>
              </a:spcAft>
            </a:pPr>
            <a:endParaRPr lang="it-IT" sz="1800" b="1" dirty="0">
              <a:solidFill>
                <a:srgbClr val="94BC0E"/>
              </a:solidFill>
            </a:endParaRPr>
          </a:p>
        </p:txBody>
      </p:sp>
      <p:sp>
        <p:nvSpPr>
          <p:cNvPr id="15" name="Titolo 1"/>
          <p:cNvSpPr txBox="1">
            <a:spLocks/>
          </p:cNvSpPr>
          <p:nvPr/>
        </p:nvSpPr>
        <p:spPr>
          <a:xfrm>
            <a:off x="4214304" y="4365104"/>
            <a:ext cx="4966208" cy="1751606"/>
          </a:xfrm>
          <a:prstGeom prst="rect">
            <a:avLst/>
          </a:prstGeom>
        </p:spPr>
        <p:txBody>
          <a:bodyPr vert="horz" wrap="square" lIns="91440" tIns="36000" rIns="91440" bIns="36000" rtlCol="0" anchor="t">
            <a:normAutofit fontScale="90000" lnSpcReduction="1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l" fontAlgn="auto">
              <a:spcAft>
                <a:spcPts val="0"/>
              </a:spcAft>
            </a:pPr>
            <a:r>
              <a:rPr lang="it-IT" sz="2000" b="1" dirty="0" smtClean="0">
                <a:solidFill>
                  <a:srgbClr val="006600"/>
                </a:solidFill>
                <a:latin typeface="Calibri"/>
              </a:rPr>
              <a:t>Un Focus: </a:t>
            </a:r>
            <a:endParaRPr lang="it-IT" sz="2000" b="1" dirty="0">
              <a:solidFill>
                <a:srgbClr val="FF0000"/>
              </a:solidFill>
              <a:latin typeface="Calibri" panose="020F0502020204030204" pitchFamily="34" charset="0"/>
            </a:endParaRPr>
          </a:p>
          <a:p>
            <a:pPr algn="l" fontAlgn="auto">
              <a:spcAft>
                <a:spcPts val="0"/>
              </a:spcAft>
            </a:pPr>
            <a:endParaRPr lang="it-IT" sz="2000" b="1" dirty="0" smtClean="0">
              <a:solidFill>
                <a:srgbClr val="FF0000"/>
              </a:solidFill>
              <a:latin typeface="Calibri" panose="020F0502020204030204" pitchFamily="34" charset="0"/>
            </a:endParaRPr>
          </a:p>
          <a:p>
            <a:pPr marL="285750" indent="-285750" algn="l" fontAlgn="auto">
              <a:spcAft>
                <a:spcPts val="0"/>
              </a:spcAft>
              <a:buFont typeface="Wingdings" panose="05000000000000000000" pitchFamily="2" charset="2"/>
              <a:buChar char="Ø"/>
            </a:pPr>
            <a:r>
              <a:rPr lang="it-IT" sz="1800" b="1" dirty="0" smtClean="0">
                <a:latin typeface="Calibri" panose="020F0502020204030204" pitchFamily="34" charset="0"/>
              </a:rPr>
              <a:t>COMUNICAZIONE</a:t>
            </a:r>
            <a:r>
              <a:rPr lang="it-IT" sz="1800" b="1" dirty="0">
                <a:latin typeface="Calibri" panose="020F0502020204030204" pitchFamily="34" charset="0"/>
              </a:rPr>
              <a:t>, </a:t>
            </a:r>
            <a:r>
              <a:rPr lang="it-IT" sz="1800" b="1" dirty="0" smtClean="0">
                <a:latin typeface="Calibri" panose="020F0502020204030204" pitchFamily="34" charset="0"/>
              </a:rPr>
              <a:t>INFORMAZIONE </a:t>
            </a:r>
            <a:r>
              <a:rPr lang="it-IT" sz="1800" b="1" dirty="0">
                <a:latin typeface="Calibri" panose="020F0502020204030204" pitchFamily="34" charset="0"/>
              </a:rPr>
              <a:t>E PUBBLICITÀ ISTITUZIONALE </a:t>
            </a:r>
            <a:r>
              <a:rPr lang="it-IT" sz="1800" b="1" dirty="0" smtClean="0">
                <a:latin typeface="Calibri" panose="020F0502020204030204" pitchFamily="34" charset="0"/>
              </a:rPr>
              <a:t>PSR</a:t>
            </a:r>
            <a:endParaRPr lang="it-IT" sz="1800" b="1" dirty="0">
              <a:latin typeface="Calibri" panose="020F0502020204030204" pitchFamily="34" charset="0"/>
            </a:endParaRPr>
          </a:p>
          <a:p>
            <a:pPr marL="285750" indent="-285750" algn="l" fontAlgn="auto">
              <a:spcAft>
                <a:spcPts val="0"/>
              </a:spcAft>
              <a:buFont typeface="Wingdings" panose="05000000000000000000" pitchFamily="2" charset="2"/>
              <a:buChar char="Ø"/>
            </a:pPr>
            <a:r>
              <a:rPr lang="it-IT" sz="1800" b="1" dirty="0">
                <a:latin typeface="Calibri" panose="020F0502020204030204" pitchFamily="34" charset="0"/>
              </a:rPr>
              <a:t>ATTIVITÀ </a:t>
            </a:r>
            <a:r>
              <a:rPr lang="it-IT" sz="1800" b="1" dirty="0" err="1" smtClean="0">
                <a:latin typeface="Calibri" panose="020F0502020204030204" pitchFamily="34" charset="0"/>
              </a:rPr>
              <a:t>AdG</a:t>
            </a:r>
            <a:endParaRPr lang="it-IT" sz="1800" b="1" dirty="0">
              <a:latin typeface="Calibri" panose="020F0502020204030204" pitchFamily="34" charset="0"/>
            </a:endParaRPr>
          </a:p>
          <a:p>
            <a:pPr marL="285750" indent="-285750" algn="l" fontAlgn="auto">
              <a:spcAft>
                <a:spcPts val="0"/>
              </a:spcAft>
              <a:buFont typeface="Wingdings" panose="05000000000000000000" pitchFamily="2" charset="2"/>
              <a:buChar char="Ø"/>
            </a:pPr>
            <a:r>
              <a:rPr lang="it-IT" sz="1800" b="1" dirty="0">
                <a:latin typeface="Calibri" panose="020F0502020204030204" pitchFamily="34" charset="0"/>
              </a:rPr>
              <a:t>OPPORTUNITÀ PER I CITTADINI/BENEFICIARI</a:t>
            </a:r>
          </a:p>
          <a:p>
            <a:pPr marL="285750" indent="-285750" algn="l" fontAlgn="auto">
              <a:spcAft>
                <a:spcPts val="0"/>
              </a:spcAft>
              <a:buFont typeface="Wingdings" panose="05000000000000000000" pitchFamily="2" charset="2"/>
              <a:buChar char="Ø"/>
            </a:pPr>
            <a:r>
              <a:rPr lang="it-IT" sz="1800" b="1" dirty="0">
                <a:latin typeface="Calibri" panose="020F0502020204030204" pitchFamily="34" charset="0"/>
              </a:rPr>
              <a:t>TEMI DI CULTURA E INTERESSE EUROPEO</a:t>
            </a:r>
          </a:p>
        </p:txBody>
      </p:sp>
      <p:pic>
        <p:nvPicPr>
          <p:cNvPr id="16" name="Immagin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23" y="4562999"/>
            <a:ext cx="3857625" cy="1181100"/>
          </a:xfrm>
          <a:prstGeom prst="rect">
            <a:avLst/>
          </a:prstGeom>
        </p:spPr>
      </p:pic>
    </p:spTree>
    <p:extLst>
      <p:ext uri="{BB962C8B-B14F-4D97-AF65-F5344CB8AC3E}">
        <p14:creationId xmlns:p14="http://schemas.microsoft.com/office/powerpoint/2010/main" val="1380998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txBox="1">
            <a:spLocks/>
          </p:cNvSpPr>
          <p:nvPr/>
        </p:nvSpPr>
        <p:spPr>
          <a:xfrm>
            <a:off x="4175448" y="3855999"/>
            <a:ext cx="4141440" cy="725129"/>
          </a:xfrm>
          <a:prstGeom prst="rect">
            <a:avLst/>
          </a:prstGeom>
        </p:spPr>
        <p:txBody>
          <a:bodyPr vert="horz" wrap="square" lIns="91440" tIns="36000" rIns="91440" bIns="36000" rtlCol="0" anchor="t">
            <a:normAutofit fontScale="975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l" fontAlgn="auto">
              <a:spcAft>
                <a:spcPts val="0"/>
              </a:spcAft>
            </a:pPr>
            <a:endParaRPr lang="it-IT" sz="1800" b="1" dirty="0">
              <a:solidFill>
                <a:srgbClr val="94BC0E"/>
              </a:solidFill>
            </a:endParaRPr>
          </a:p>
        </p:txBody>
      </p:sp>
      <p:sp>
        <p:nvSpPr>
          <p:cNvPr id="14" name="Titolo 1"/>
          <p:cNvSpPr txBox="1">
            <a:spLocks/>
          </p:cNvSpPr>
          <p:nvPr/>
        </p:nvSpPr>
        <p:spPr>
          <a:xfrm>
            <a:off x="4545360" y="1628800"/>
            <a:ext cx="4141440" cy="1800200"/>
          </a:xfrm>
          <a:prstGeom prst="rect">
            <a:avLst/>
          </a:prstGeom>
        </p:spPr>
        <p:txBody>
          <a:bodyPr vert="horz" wrap="square" lIns="91440" tIns="36000" rIns="91440" bIns="36000" rtlCol="0" anchor="t">
            <a:normAutofit fontScale="90000" lnSpcReduction="1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just" fontAlgn="auto">
              <a:spcAft>
                <a:spcPts val="0"/>
              </a:spcAft>
            </a:pPr>
            <a:r>
              <a:rPr lang="it-IT" sz="1800" b="1" dirty="0">
                <a:latin typeface="Calibri" panose="020F0502020204030204" pitchFamily="34" charset="0"/>
              </a:rPr>
              <a:t>I ‘NUMERI’:</a:t>
            </a:r>
          </a:p>
          <a:p>
            <a:pPr algn="just" fontAlgn="auto">
              <a:spcAft>
                <a:spcPts val="0"/>
              </a:spcAft>
            </a:pPr>
            <a:r>
              <a:rPr lang="it-IT" sz="2000" b="1" dirty="0">
                <a:solidFill>
                  <a:srgbClr val="006600"/>
                </a:solidFill>
                <a:latin typeface="Calibri"/>
              </a:rPr>
              <a:t>OLTRE 250 NOTIZIE LANCIATE </a:t>
            </a:r>
          </a:p>
          <a:p>
            <a:pPr algn="just" fontAlgn="auto">
              <a:spcAft>
                <a:spcPts val="0"/>
              </a:spcAft>
            </a:pPr>
            <a:r>
              <a:rPr lang="it-IT" sz="2000" b="1" dirty="0">
                <a:solidFill>
                  <a:srgbClr val="006600"/>
                </a:solidFill>
                <a:latin typeface="Calibri"/>
              </a:rPr>
              <a:t>65MILA </a:t>
            </a:r>
            <a:r>
              <a:rPr lang="it-IT" sz="1800" b="1" dirty="0" smtClean="0">
                <a:latin typeface="Calibri" panose="020F0502020204030204" pitchFamily="34" charset="0"/>
              </a:rPr>
              <a:t>CONTATTI </a:t>
            </a:r>
            <a:r>
              <a:rPr lang="it-IT" sz="1800" b="1" dirty="0">
                <a:latin typeface="Calibri" panose="020F0502020204030204" pitchFamily="34" charset="0"/>
              </a:rPr>
              <a:t>SVILUPPATI</a:t>
            </a:r>
          </a:p>
          <a:p>
            <a:pPr algn="just" fontAlgn="auto">
              <a:spcAft>
                <a:spcPts val="0"/>
              </a:spcAft>
            </a:pPr>
            <a:r>
              <a:rPr lang="it-IT" sz="2000" b="1" dirty="0">
                <a:solidFill>
                  <a:srgbClr val="006600"/>
                </a:solidFill>
                <a:latin typeface="Calibri"/>
              </a:rPr>
              <a:t>121MILA</a:t>
            </a:r>
            <a:r>
              <a:rPr lang="it-IT" sz="1800" b="1" dirty="0" smtClean="0">
                <a:latin typeface="Calibri" panose="020F0502020204030204" pitchFamily="34" charset="0"/>
              </a:rPr>
              <a:t> </a:t>
            </a:r>
            <a:r>
              <a:rPr lang="it-IT" sz="1800" b="1" dirty="0">
                <a:latin typeface="Calibri" panose="020F0502020204030204" pitchFamily="34" charset="0"/>
              </a:rPr>
              <a:t>SESSIONI ATTIVE, PER </a:t>
            </a:r>
            <a:r>
              <a:rPr lang="it-IT" sz="2000" b="1" dirty="0">
                <a:solidFill>
                  <a:srgbClr val="006600"/>
                </a:solidFill>
                <a:latin typeface="Calibri"/>
              </a:rPr>
              <a:t>250MILA </a:t>
            </a:r>
            <a:r>
              <a:rPr lang="it-IT" sz="1800" b="1" dirty="0">
                <a:latin typeface="Calibri" panose="020F0502020204030204" pitchFamily="34" charset="0"/>
              </a:rPr>
              <a:t>PAGINE VISUALIZZATE, CON </a:t>
            </a:r>
            <a:r>
              <a:rPr lang="it-IT" sz="1800" b="1" dirty="0" smtClean="0">
                <a:latin typeface="Calibri" panose="020F0502020204030204" pitchFamily="34" charset="0"/>
              </a:rPr>
              <a:t>UN TEMPO </a:t>
            </a:r>
            <a:r>
              <a:rPr lang="it-IT" sz="1800" b="1" dirty="0">
                <a:latin typeface="Calibri" panose="020F0502020204030204" pitchFamily="34" charset="0"/>
              </a:rPr>
              <a:t>MEDIO DI PERMANENZA SUL SITO DI </a:t>
            </a:r>
            <a:r>
              <a:rPr lang="it-IT" sz="2000" b="1" dirty="0">
                <a:solidFill>
                  <a:srgbClr val="006600"/>
                </a:solidFill>
                <a:latin typeface="Calibri"/>
              </a:rPr>
              <a:t>3 MINUTI </a:t>
            </a:r>
            <a:r>
              <a:rPr lang="it-IT" sz="1800" b="1" dirty="0">
                <a:latin typeface="Calibri" panose="020F0502020204030204" pitchFamily="34" charset="0"/>
              </a:rPr>
              <a:t>PER VISITA.</a:t>
            </a: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620404"/>
            <a:ext cx="4249286" cy="2379600"/>
          </a:xfrm>
          <a:prstGeom prst="rect">
            <a:avLst/>
          </a:prstGeom>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589389"/>
            <a:ext cx="2905546" cy="1186325"/>
          </a:xfrm>
          <a:prstGeom prst="rect">
            <a:avLst/>
          </a:prstGeom>
        </p:spPr>
      </p:pic>
      <p:sp>
        <p:nvSpPr>
          <p:cNvPr id="11" name="Titolo 1"/>
          <p:cNvSpPr txBox="1">
            <a:spLocks/>
          </p:cNvSpPr>
          <p:nvPr/>
        </p:nvSpPr>
        <p:spPr>
          <a:xfrm>
            <a:off x="4497438" y="4108027"/>
            <a:ext cx="4141440" cy="1800200"/>
          </a:xfrm>
          <a:prstGeom prst="rect">
            <a:avLst/>
          </a:prstGeom>
        </p:spPr>
        <p:txBody>
          <a:bodyPr vert="horz" wrap="square" lIns="91440" tIns="36000" rIns="91440" bIns="36000" rtlCol="0" anchor="t">
            <a:normAutofit fontScale="975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just" fontAlgn="auto">
              <a:spcAft>
                <a:spcPts val="0"/>
              </a:spcAft>
            </a:pPr>
            <a:r>
              <a:rPr lang="it-IT" sz="1800" b="1" dirty="0">
                <a:solidFill>
                  <a:srgbClr val="006600"/>
                </a:solidFill>
                <a:latin typeface="Calibri"/>
              </a:rPr>
              <a:t>CONFRONTO CON IL 2017:</a:t>
            </a:r>
          </a:p>
          <a:p>
            <a:pPr algn="just" fontAlgn="auto">
              <a:spcAft>
                <a:spcPts val="0"/>
              </a:spcAft>
            </a:pPr>
            <a:endParaRPr lang="it-IT" sz="1800" b="1" dirty="0">
              <a:solidFill>
                <a:srgbClr val="94BC0E"/>
              </a:solidFill>
              <a:latin typeface="Calibri" panose="020F0502020204030204" pitchFamily="34" charset="0"/>
            </a:endParaRPr>
          </a:p>
          <a:p>
            <a:pPr marL="285750" indent="-285750" algn="just" fontAlgn="auto">
              <a:spcAft>
                <a:spcPts val="0"/>
              </a:spcAft>
              <a:buFont typeface="Wingdings" panose="05000000000000000000" pitchFamily="2" charset="2"/>
              <a:buChar char="v"/>
            </a:pPr>
            <a:r>
              <a:rPr lang="it-IT" sz="1800" b="1" dirty="0" smtClean="0">
                <a:solidFill>
                  <a:srgbClr val="006600"/>
                </a:solidFill>
                <a:latin typeface="Calibri"/>
              </a:rPr>
              <a:t>CONTATTI </a:t>
            </a:r>
            <a:r>
              <a:rPr lang="it-IT" sz="1800" b="1" dirty="0">
                <a:solidFill>
                  <a:srgbClr val="006600"/>
                </a:solidFill>
                <a:latin typeface="Calibri"/>
              </a:rPr>
              <a:t>SVILUPPATI  </a:t>
            </a:r>
            <a:r>
              <a:rPr lang="it-IT" sz="1800" b="1" dirty="0">
                <a:latin typeface="Calibri" panose="020F0502020204030204" pitchFamily="34" charset="0"/>
              </a:rPr>
              <a:t>+3,44%</a:t>
            </a:r>
          </a:p>
          <a:p>
            <a:pPr algn="just" fontAlgn="auto">
              <a:spcAft>
                <a:spcPts val="0"/>
              </a:spcAft>
            </a:pPr>
            <a:endParaRPr lang="it-IT" sz="1000" b="1" dirty="0">
              <a:solidFill>
                <a:srgbClr val="FF0000"/>
              </a:solidFill>
              <a:latin typeface="Calibri" panose="020F0502020204030204" pitchFamily="34" charset="0"/>
            </a:endParaRPr>
          </a:p>
          <a:p>
            <a:pPr marL="171450" indent="-171450" algn="just" fontAlgn="auto">
              <a:spcAft>
                <a:spcPts val="0"/>
              </a:spcAft>
              <a:buFont typeface="Wingdings" panose="05000000000000000000" pitchFamily="2" charset="2"/>
              <a:buChar char="v"/>
            </a:pPr>
            <a:endParaRPr lang="it-IT" sz="1000" b="1" dirty="0">
              <a:solidFill>
                <a:srgbClr val="FF0000"/>
              </a:solidFill>
              <a:latin typeface="Calibri" panose="020F0502020204030204" pitchFamily="34" charset="0"/>
            </a:endParaRPr>
          </a:p>
          <a:p>
            <a:pPr marL="285750" indent="-285750" algn="just" fontAlgn="auto">
              <a:spcAft>
                <a:spcPts val="0"/>
              </a:spcAft>
              <a:buFont typeface="Wingdings" panose="05000000000000000000" pitchFamily="2" charset="2"/>
              <a:buChar char="v"/>
            </a:pPr>
            <a:r>
              <a:rPr lang="it-IT" sz="1800" b="1" dirty="0" smtClean="0">
                <a:solidFill>
                  <a:srgbClr val="006600"/>
                </a:solidFill>
                <a:latin typeface="Calibri"/>
              </a:rPr>
              <a:t>NUOVI </a:t>
            </a:r>
            <a:r>
              <a:rPr lang="it-IT" sz="1800" b="1" dirty="0">
                <a:solidFill>
                  <a:srgbClr val="006600"/>
                </a:solidFill>
                <a:latin typeface="Calibri"/>
              </a:rPr>
              <a:t>UTENTI  </a:t>
            </a:r>
            <a:r>
              <a:rPr lang="it-IT" sz="1800" b="1" dirty="0">
                <a:latin typeface="Calibri" panose="020F0502020204030204" pitchFamily="34" charset="0"/>
              </a:rPr>
              <a:t>+2,89</a:t>
            </a:r>
            <a:r>
              <a:rPr lang="it-IT" sz="1800" b="1" dirty="0" smtClean="0">
                <a:latin typeface="Calibri" panose="020F0502020204030204" pitchFamily="34" charset="0"/>
              </a:rPr>
              <a:t>%</a:t>
            </a:r>
            <a:endParaRPr lang="it-IT" sz="1800" b="1" dirty="0">
              <a:latin typeface="Calibri" panose="020F0502020204030204" pitchFamily="34" charset="0"/>
            </a:endParaRPr>
          </a:p>
        </p:txBody>
      </p:sp>
    </p:spTree>
    <p:extLst>
      <p:ext uri="{BB962C8B-B14F-4D97-AF65-F5344CB8AC3E}">
        <p14:creationId xmlns:p14="http://schemas.microsoft.com/office/powerpoint/2010/main" val="2357672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79512" y="1167135"/>
            <a:ext cx="8784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457200" eaLnBrk="1" fontAlgn="auto" hangingPunct="1">
              <a:spcBef>
                <a:spcPts val="0"/>
              </a:spcBef>
              <a:spcAft>
                <a:spcPts val="0"/>
              </a:spcAft>
            </a:pPr>
            <a:r>
              <a:rPr lang="it-IT" sz="2000" b="1" dirty="0">
                <a:solidFill>
                  <a:srgbClr val="006600"/>
                </a:solidFill>
                <a:latin typeface="Calibri"/>
              </a:rPr>
              <a:t>AVANZAMENTO FINANZIARIO DEL PSR BASILICATA 2014-2020 al </a:t>
            </a:r>
            <a:r>
              <a:rPr lang="it-IT" sz="2000" b="1" dirty="0" smtClean="0">
                <a:solidFill>
                  <a:srgbClr val="006600"/>
                </a:solidFill>
                <a:latin typeface="Calibri"/>
              </a:rPr>
              <a:t>12 </a:t>
            </a:r>
            <a:r>
              <a:rPr lang="it-IT" sz="2000" b="1" dirty="0">
                <a:solidFill>
                  <a:srgbClr val="006600"/>
                </a:solidFill>
                <a:latin typeface="Calibri"/>
              </a:rPr>
              <a:t>giugno </a:t>
            </a:r>
            <a:r>
              <a:rPr lang="it-IT" sz="2000" b="1" dirty="0" smtClean="0">
                <a:solidFill>
                  <a:srgbClr val="006600"/>
                </a:solidFill>
                <a:latin typeface="Calibri"/>
              </a:rPr>
              <a:t>2019</a:t>
            </a:r>
            <a:endParaRPr lang="it-IT" altLang="it-IT" sz="2000" b="1" dirty="0">
              <a:solidFill>
                <a:srgbClr val="006600"/>
              </a:solidFill>
              <a:latin typeface="Calibri"/>
            </a:endParaRPr>
          </a:p>
        </p:txBody>
      </p:sp>
      <p:pic>
        <p:nvPicPr>
          <p:cNvPr id="4" name="Picture 1"/>
          <p:cNvPicPr>
            <a:picLocks noChangeAspect="1" noChangeArrowheads="1"/>
          </p:cNvPicPr>
          <p:nvPr/>
        </p:nvPicPr>
        <p:blipFill>
          <a:blip r:embed="rId2" cstate="print"/>
          <a:srcRect/>
          <a:stretch>
            <a:fillRect/>
          </a:stretch>
        </p:blipFill>
        <p:spPr bwMode="auto">
          <a:xfrm>
            <a:off x="467544" y="1628800"/>
            <a:ext cx="8352928" cy="5040560"/>
          </a:xfrm>
          <a:prstGeom prst="rect">
            <a:avLst/>
          </a:prstGeom>
          <a:noFill/>
        </p:spPr>
      </p:pic>
    </p:spTree>
    <p:extLst>
      <p:ext uri="{BB962C8B-B14F-4D97-AF65-F5344CB8AC3E}">
        <p14:creationId xmlns:p14="http://schemas.microsoft.com/office/powerpoint/2010/main" val="859097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txBox="1">
            <a:spLocks/>
          </p:cNvSpPr>
          <p:nvPr/>
        </p:nvSpPr>
        <p:spPr>
          <a:xfrm>
            <a:off x="4175448" y="3855999"/>
            <a:ext cx="4141440" cy="725129"/>
          </a:xfrm>
          <a:prstGeom prst="rect">
            <a:avLst/>
          </a:prstGeom>
        </p:spPr>
        <p:txBody>
          <a:bodyPr vert="horz" wrap="square" lIns="91440" tIns="36000" rIns="91440" bIns="36000" rtlCol="0" anchor="t">
            <a:normAutofit fontScale="975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l" fontAlgn="auto">
              <a:spcAft>
                <a:spcPts val="0"/>
              </a:spcAft>
            </a:pPr>
            <a:endParaRPr lang="it-IT" sz="1800" b="1" dirty="0">
              <a:solidFill>
                <a:srgbClr val="94BC0E"/>
              </a:solidFill>
            </a:endParaRPr>
          </a:p>
        </p:txBody>
      </p:sp>
      <p:sp>
        <p:nvSpPr>
          <p:cNvPr id="6" name="Titolo 1"/>
          <p:cNvSpPr txBox="1">
            <a:spLocks/>
          </p:cNvSpPr>
          <p:nvPr/>
        </p:nvSpPr>
        <p:spPr>
          <a:xfrm>
            <a:off x="179512" y="5059402"/>
            <a:ext cx="8309765" cy="1479510"/>
          </a:xfrm>
          <a:prstGeom prst="rect">
            <a:avLst/>
          </a:prstGeom>
        </p:spPr>
        <p:txBody>
          <a:bodyPr vert="horz" wrap="square" lIns="91440" tIns="36000" rIns="91440" bIns="36000" rtlCol="0" anchor="t">
            <a:normAutofit fontScale="975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just" fontAlgn="auto">
              <a:spcAft>
                <a:spcPts val="0"/>
              </a:spcAft>
            </a:pPr>
            <a:r>
              <a:rPr lang="it-IT" sz="1800" b="1" dirty="0">
                <a:solidFill>
                  <a:srgbClr val="006600"/>
                </a:solidFill>
                <a:latin typeface="Calibri"/>
              </a:rPr>
              <a:t>RURAL CAMP, </a:t>
            </a:r>
            <a:r>
              <a:rPr lang="it-IT" sz="1800" b="1" dirty="0">
                <a:latin typeface="Calibri" panose="020F0502020204030204" pitchFamily="34" charset="0"/>
              </a:rPr>
              <a:t>FORMAZIONE E BEST </a:t>
            </a:r>
            <a:r>
              <a:rPr lang="it-IT" sz="1800" b="1" dirty="0" smtClean="0">
                <a:latin typeface="Calibri" panose="020F0502020204030204" pitchFamily="34" charset="0"/>
              </a:rPr>
              <a:t>PRACTICES </a:t>
            </a:r>
            <a:r>
              <a:rPr lang="it-IT" sz="1800" b="1" dirty="0">
                <a:latin typeface="Calibri" panose="020F0502020204030204" pitchFamily="34" charset="0"/>
              </a:rPr>
              <a:t>IN CAMPO PER 15 ALUNNI E 5 </a:t>
            </a:r>
            <a:r>
              <a:rPr lang="it-IT" sz="1800" b="1" dirty="0" smtClean="0">
                <a:latin typeface="Calibri" panose="020F0502020204030204" pitchFamily="34" charset="0"/>
              </a:rPr>
              <a:t>DOCENTI</a:t>
            </a:r>
            <a:endParaRPr lang="it-IT" sz="1800" b="1" dirty="0">
              <a:latin typeface="Calibri" panose="020F0502020204030204" pitchFamily="34" charset="0"/>
            </a:endParaRPr>
          </a:p>
          <a:p>
            <a:pPr algn="l" fontAlgn="auto">
              <a:spcAft>
                <a:spcPts val="0"/>
              </a:spcAft>
            </a:pPr>
            <a:endParaRPr lang="it-IT" sz="1800" b="1" dirty="0">
              <a:latin typeface="Calibri" panose="020F0502020204030204" pitchFamily="34" charset="0"/>
            </a:endParaRPr>
          </a:p>
          <a:p>
            <a:pPr algn="just" fontAlgn="auto">
              <a:spcAft>
                <a:spcPts val="0"/>
              </a:spcAft>
            </a:pPr>
            <a:r>
              <a:rPr lang="it-IT" sz="1800" b="1" dirty="0">
                <a:latin typeface="Calibri" panose="020F0502020204030204" pitchFamily="34" charset="0"/>
              </a:rPr>
              <a:t>PARTECIPAZIONE AD APPUNTAMENTI FIERISTICI DI RILEVANZA INTERNAZIONALE, NAZIONALE ED EVENTI SUL TERRITORIO </a:t>
            </a:r>
            <a:r>
              <a:rPr lang="it-IT" sz="1800" b="1" dirty="0" smtClean="0">
                <a:latin typeface="Calibri" panose="020F0502020204030204" pitchFamily="34" charset="0"/>
              </a:rPr>
              <a:t>REGIONALE</a:t>
            </a:r>
            <a:r>
              <a:rPr lang="it-IT" sz="1800" b="1" dirty="0">
                <a:latin typeface="Calibri" panose="020F0502020204030204" pitchFamily="34" charset="0"/>
              </a:rPr>
              <a:t>.</a:t>
            </a:r>
          </a:p>
          <a:p>
            <a:pPr algn="just" fontAlgn="auto">
              <a:spcAft>
                <a:spcPts val="0"/>
              </a:spcAft>
            </a:pPr>
            <a:endParaRPr lang="it-IT" sz="1800" b="1" dirty="0">
              <a:solidFill>
                <a:srgbClr val="94BC0E"/>
              </a:solidFill>
              <a:latin typeface="Calibri" panose="020F0502020204030204" pitchFamily="34" charset="0"/>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40" y="2007121"/>
            <a:ext cx="3380395" cy="2196000"/>
          </a:xfrm>
          <a:prstGeom prst="rect">
            <a:avLst/>
          </a:prstGeom>
        </p:spPr>
      </p:pic>
      <p:sp>
        <p:nvSpPr>
          <p:cNvPr id="8" name="Titolo 1"/>
          <p:cNvSpPr txBox="1">
            <a:spLocks/>
          </p:cNvSpPr>
          <p:nvPr/>
        </p:nvSpPr>
        <p:spPr>
          <a:xfrm>
            <a:off x="3999819" y="1777574"/>
            <a:ext cx="4686981" cy="2587530"/>
          </a:xfrm>
          <a:prstGeom prst="rect">
            <a:avLst/>
          </a:prstGeom>
        </p:spPr>
        <p:txBody>
          <a:bodyPr vert="horz" wrap="square" lIns="91440" tIns="36000" rIns="91440" bIns="36000" rtlCol="0" anchor="t">
            <a:normAutofit fontScale="97500" lnSpcReduction="1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just" fontAlgn="auto">
              <a:spcAft>
                <a:spcPts val="0"/>
              </a:spcAft>
            </a:pPr>
            <a:r>
              <a:rPr lang="it-IT" sz="1800" b="1" dirty="0">
                <a:solidFill>
                  <a:srgbClr val="006600"/>
                </a:solidFill>
                <a:latin typeface="Calibri"/>
              </a:rPr>
              <a:t>DUE GIORNATE </a:t>
            </a:r>
            <a:r>
              <a:rPr lang="it-IT" sz="1800" b="1" dirty="0">
                <a:latin typeface="Calibri" panose="020F0502020204030204" pitchFamily="34" charset="0"/>
              </a:rPr>
              <a:t>DI CONFRONTO A PIÙ VOCI SULLE PROSPETTIVE DEL SETTORE PRIMARIO</a:t>
            </a:r>
          </a:p>
          <a:p>
            <a:pPr algn="just" fontAlgn="auto">
              <a:spcAft>
                <a:spcPts val="0"/>
              </a:spcAft>
            </a:pPr>
            <a:r>
              <a:rPr lang="it-IT" sz="1800" b="1" dirty="0">
                <a:latin typeface="Calibri" panose="020F0502020204030204" pitchFamily="34" charset="0"/>
              </a:rPr>
              <a:t>CON </a:t>
            </a:r>
            <a:r>
              <a:rPr lang="it-IT" sz="1800" b="1" dirty="0">
                <a:solidFill>
                  <a:srgbClr val="006600"/>
                </a:solidFill>
                <a:latin typeface="Calibri"/>
              </a:rPr>
              <a:t>CINQUE SESSIONI </a:t>
            </a:r>
            <a:r>
              <a:rPr lang="it-IT" sz="1800" b="1" dirty="0">
                <a:latin typeface="Calibri" panose="020F0502020204030204" pitchFamily="34" charset="0"/>
              </a:rPr>
              <a:t>TEMATICHE:</a:t>
            </a:r>
          </a:p>
          <a:p>
            <a:pPr algn="just" fontAlgn="auto">
              <a:spcAft>
                <a:spcPts val="0"/>
              </a:spcAft>
            </a:pPr>
            <a:endParaRPr lang="it-IT" sz="1800" b="1" dirty="0">
              <a:latin typeface="Calibri" panose="020F0502020204030204" pitchFamily="34" charset="0"/>
            </a:endParaRPr>
          </a:p>
          <a:p>
            <a:pPr marL="285750" indent="-285750" algn="just" fontAlgn="auto">
              <a:spcAft>
                <a:spcPts val="0"/>
              </a:spcAft>
              <a:buFont typeface="Arial" panose="020B0604020202020204" pitchFamily="34" charset="0"/>
              <a:buChar char="•"/>
            </a:pPr>
            <a:r>
              <a:rPr lang="it-IT" sz="1800" b="1" dirty="0">
                <a:latin typeface="Calibri" panose="020F0502020204030204" pitchFamily="34" charset="0"/>
              </a:rPr>
              <a:t>Piano Strategico Nazionale e nuova </a:t>
            </a:r>
            <a:r>
              <a:rPr lang="it-IT" sz="1800" b="1" dirty="0" err="1">
                <a:latin typeface="Calibri" panose="020F0502020204030204" pitchFamily="34" charset="0"/>
              </a:rPr>
              <a:t>governance</a:t>
            </a:r>
            <a:endParaRPr lang="it-IT" sz="1800" b="1" dirty="0">
              <a:latin typeface="Calibri" panose="020F0502020204030204" pitchFamily="34" charset="0"/>
            </a:endParaRPr>
          </a:p>
          <a:p>
            <a:pPr marL="285750" indent="-285750" algn="just" fontAlgn="auto">
              <a:spcAft>
                <a:spcPts val="0"/>
              </a:spcAft>
              <a:buFont typeface="Arial" panose="020B0604020202020204" pitchFamily="34" charset="0"/>
              <a:buChar char="•"/>
            </a:pPr>
            <a:r>
              <a:rPr lang="it-IT" sz="1800" b="1" dirty="0">
                <a:latin typeface="Calibri" panose="020F0502020204030204" pitchFamily="34" charset="0"/>
              </a:rPr>
              <a:t>Pagamenti diretti</a:t>
            </a:r>
          </a:p>
          <a:p>
            <a:pPr marL="285750" indent="-285750" algn="just" fontAlgn="auto">
              <a:spcAft>
                <a:spcPts val="0"/>
              </a:spcAft>
              <a:buFont typeface="Arial" panose="020B0604020202020204" pitchFamily="34" charset="0"/>
              <a:buChar char="•"/>
            </a:pPr>
            <a:r>
              <a:rPr lang="it-IT" sz="1800" b="1" dirty="0">
                <a:latin typeface="Calibri" panose="020F0502020204030204" pitchFamily="34" charset="0"/>
              </a:rPr>
              <a:t>New green e le questioni ambientali</a:t>
            </a:r>
          </a:p>
          <a:p>
            <a:pPr marL="285750" indent="-285750" algn="just" fontAlgn="auto">
              <a:spcAft>
                <a:spcPts val="0"/>
              </a:spcAft>
              <a:buFont typeface="Arial" panose="020B0604020202020204" pitchFamily="34" charset="0"/>
              <a:buChar char="•"/>
            </a:pPr>
            <a:r>
              <a:rPr lang="it-IT" sz="1800" b="1" dirty="0">
                <a:latin typeface="Calibri" panose="020F0502020204030204" pitchFamily="34" charset="0"/>
              </a:rPr>
              <a:t>Sviluppo rurale</a:t>
            </a:r>
          </a:p>
          <a:p>
            <a:pPr marL="285750" indent="-285750" algn="just" fontAlgn="auto">
              <a:spcAft>
                <a:spcPts val="0"/>
              </a:spcAft>
              <a:buFont typeface="Arial" panose="020B0604020202020204" pitchFamily="34" charset="0"/>
              <a:buChar char="•"/>
            </a:pPr>
            <a:r>
              <a:rPr lang="it-IT" sz="1800" b="1" dirty="0">
                <a:latin typeface="Calibri" panose="020F0502020204030204" pitchFamily="34" charset="0"/>
              </a:rPr>
              <a:t>Giovani agricoltori in rete</a:t>
            </a:r>
          </a:p>
          <a:p>
            <a:pPr algn="just" fontAlgn="auto">
              <a:spcAft>
                <a:spcPts val="0"/>
              </a:spcAft>
            </a:pPr>
            <a:endParaRPr lang="it-IT" sz="1800" b="1" dirty="0">
              <a:solidFill>
                <a:srgbClr val="94BC0E"/>
              </a:solidFill>
            </a:endParaRPr>
          </a:p>
          <a:p>
            <a:pPr algn="just" fontAlgn="auto">
              <a:spcAft>
                <a:spcPts val="0"/>
              </a:spcAft>
            </a:pPr>
            <a:endParaRPr lang="it-IT" sz="1800" b="1" dirty="0">
              <a:solidFill>
                <a:srgbClr val="94BC0E"/>
              </a:solidFill>
            </a:endParaRPr>
          </a:p>
          <a:p>
            <a:pPr algn="just" fontAlgn="auto">
              <a:spcAft>
                <a:spcPts val="0"/>
              </a:spcAft>
            </a:pPr>
            <a:endParaRPr lang="it-IT" sz="1800" b="1" dirty="0">
              <a:solidFill>
                <a:srgbClr val="94BC0E"/>
              </a:solidFill>
            </a:endParaRPr>
          </a:p>
          <a:p>
            <a:pPr algn="just" fontAlgn="auto">
              <a:spcAft>
                <a:spcPts val="0"/>
              </a:spcAft>
            </a:pPr>
            <a:endParaRPr lang="it-IT" sz="1800" b="1" dirty="0">
              <a:solidFill>
                <a:srgbClr val="94BC0E"/>
              </a:solidFill>
            </a:endParaRPr>
          </a:p>
        </p:txBody>
      </p:sp>
    </p:spTree>
    <p:extLst>
      <p:ext uri="{BB962C8B-B14F-4D97-AF65-F5344CB8AC3E}">
        <p14:creationId xmlns:p14="http://schemas.microsoft.com/office/powerpoint/2010/main" val="2291999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49190" y="1643050"/>
            <a:ext cx="84432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it-IT" altLang="it-IT" b="1" dirty="0">
                <a:solidFill>
                  <a:prstClr val="white"/>
                </a:solidFill>
                <a:latin typeface="Calibri"/>
                <a:cs typeface="Calibri"/>
              </a:rPr>
              <a:t>INFORMATIVA SULL’INCONTRO ANNUALE</a:t>
            </a:r>
          </a:p>
          <a:p>
            <a:pPr eaLnBrk="1" hangingPunct="1"/>
            <a:r>
              <a:rPr lang="it-IT" b="1" dirty="0">
                <a:solidFill>
                  <a:srgbClr val="006600"/>
                </a:solidFill>
                <a:latin typeface="Calibri"/>
              </a:rPr>
              <a:t>Bruxelles, </a:t>
            </a:r>
            <a:r>
              <a:rPr lang="it-IT" b="1" dirty="0" smtClean="0">
                <a:solidFill>
                  <a:srgbClr val="006600"/>
                </a:solidFill>
                <a:latin typeface="Calibri"/>
              </a:rPr>
              <a:t>28 novembre </a:t>
            </a:r>
            <a:r>
              <a:rPr lang="it-IT" b="1" dirty="0">
                <a:solidFill>
                  <a:srgbClr val="006600"/>
                </a:solidFill>
                <a:latin typeface="Calibri"/>
              </a:rPr>
              <a:t>2018</a:t>
            </a:r>
            <a:endParaRPr lang="it-IT" altLang="it-IT" b="1" dirty="0">
              <a:solidFill>
                <a:srgbClr val="006600"/>
              </a:solidFill>
              <a:latin typeface="Calibri"/>
            </a:endParaRPr>
          </a:p>
          <a:p>
            <a:pPr eaLnBrk="1" hangingPunct="1"/>
            <a:endParaRPr lang="it-IT" altLang="it-IT" b="1" dirty="0">
              <a:solidFill>
                <a:prstClr val="white"/>
              </a:solidFill>
              <a:latin typeface="Calibri"/>
              <a:cs typeface="Calibri"/>
            </a:endParaRPr>
          </a:p>
        </p:txBody>
      </p:sp>
    </p:spTree>
    <p:extLst>
      <p:ext uri="{BB962C8B-B14F-4D97-AF65-F5344CB8AC3E}">
        <p14:creationId xmlns:p14="http://schemas.microsoft.com/office/powerpoint/2010/main" val="370700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14608" y="1196752"/>
            <a:ext cx="8632236" cy="892552"/>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457200" eaLnBrk="1" fontAlgn="auto" hangingPunct="1">
              <a:spcBef>
                <a:spcPts val="0"/>
              </a:spcBef>
              <a:spcAft>
                <a:spcPts val="0"/>
              </a:spcAft>
            </a:pPr>
            <a:r>
              <a:rPr lang="it-IT" sz="2000" b="1" dirty="0">
                <a:solidFill>
                  <a:srgbClr val="006600"/>
                </a:solidFill>
                <a:latin typeface="Calibri"/>
              </a:rPr>
              <a:t>INCONTRO ANNUALE </a:t>
            </a:r>
            <a:r>
              <a:rPr lang="it-IT" sz="2000" b="1" dirty="0" smtClean="0">
                <a:solidFill>
                  <a:srgbClr val="006600"/>
                </a:solidFill>
                <a:latin typeface="Calibri"/>
              </a:rPr>
              <a:t>2018 </a:t>
            </a:r>
            <a:r>
              <a:rPr lang="it-IT" sz="2000" b="1" dirty="0">
                <a:solidFill>
                  <a:srgbClr val="006600"/>
                </a:solidFill>
                <a:latin typeface="Calibri"/>
              </a:rPr>
              <a:t>– PSR Basilicata 2014/2020 </a:t>
            </a:r>
          </a:p>
          <a:p>
            <a:pPr defTabSz="457200" eaLnBrk="1" fontAlgn="auto" hangingPunct="1">
              <a:spcBef>
                <a:spcPts val="0"/>
              </a:spcBef>
              <a:spcAft>
                <a:spcPts val="0"/>
              </a:spcAft>
            </a:pPr>
            <a:r>
              <a:rPr lang="it-IT" sz="1200" b="1" dirty="0">
                <a:solidFill>
                  <a:srgbClr val="006600"/>
                </a:solidFill>
                <a:latin typeface="Calibri"/>
              </a:rPr>
              <a:t>Ai sensi dell'articolo 51 del Regolamento (UE) n. 1303/2013</a:t>
            </a:r>
          </a:p>
          <a:p>
            <a:pPr defTabSz="457200" eaLnBrk="1" fontAlgn="auto" hangingPunct="1">
              <a:spcBef>
                <a:spcPts val="0"/>
              </a:spcBef>
              <a:spcAft>
                <a:spcPts val="0"/>
              </a:spcAft>
            </a:pPr>
            <a:r>
              <a:rPr lang="it-IT" sz="2000" b="1" dirty="0">
                <a:solidFill>
                  <a:srgbClr val="006600"/>
                </a:solidFill>
                <a:latin typeface="Calibri"/>
              </a:rPr>
              <a:t>Bruxelles, </a:t>
            </a:r>
            <a:r>
              <a:rPr lang="it-IT" sz="2000" b="1" dirty="0" smtClean="0">
                <a:solidFill>
                  <a:srgbClr val="006600"/>
                </a:solidFill>
                <a:latin typeface="Calibri"/>
              </a:rPr>
              <a:t>28 novembre </a:t>
            </a:r>
            <a:r>
              <a:rPr lang="it-IT" sz="2000" b="1" dirty="0">
                <a:solidFill>
                  <a:srgbClr val="006600"/>
                </a:solidFill>
                <a:latin typeface="Calibri"/>
              </a:rPr>
              <a:t>2018</a:t>
            </a:r>
            <a:endParaRPr lang="it-IT" altLang="it-IT" sz="2000" b="1" dirty="0">
              <a:solidFill>
                <a:srgbClr val="006600"/>
              </a:solidFill>
              <a:latin typeface="Calibri"/>
            </a:endParaRPr>
          </a:p>
        </p:txBody>
      </p:sp>
      <p:sp>
        <p:nvSpPr>
          <p:cNvPr id="3" name="CasellaDiTesto 2"/>
          <p:cNvSpPr txBox="1"/>
          <p:nvPr/>
        </p:nvSpPr>
        <p:spPr>
          <a:xfrm>
            <a:off x="467544" y="2204864"/>
            <a:ext cx="8136904" cy="4370427"/>
          </a:xfrm>
          <a:prstGeom prst="rect">
            <a:avLst/>
          </a:prstGeom>
          <a:noFill/>
        </p:spPr>
        <p:txBody>
          <a:bodyPr wrap="square" rtlCol="0">
            <a:spAutoFit/>
          </a:bodyPr>
          <a:lstStyle/>
          <a:p>
            <a:pPr algn="just"/>
            <a:r>
              <a:rPr lang="it-IT" sz="1800" b="1" dirty="0">
                <a:solidFill>
                  <a:prstClr val="black"/>
                </a:solidFill>
                <a:latin typeface="Calibri"/>
              </a:rPr>
              <a:t>PSR 2014/2020</a:t>
            </a:r>
          </a:p>
          <a:p>
            <a:pPr algn="just"/>
            <a:r>
              <a:rPr lang="it-IT" sz="1800" dirty="0">
                <a:solidFill>
                  <a:prstClr val="black"/>
                </a:solidFill>
                <a:latin typeface="Calibri"/>
              </a:rPr>
              <a:t>(1) Risultati dell'attuazione del PSR 2014-2020 alla luce della relazione annuale di attuazione </a:t>
            </a:r>
            <a:r>
              <a:rPr lang="it-IT" sz="1800" dirty="0" smtClean="0">
                <a:solidFill>
                  <a:prstClr val="black"/>
                </a:solidFill>
                <a:latin typeface="Calibri"/>
              </a:rPr>
              <a:t>2017, </a:t>
            </a:r>
            <a:r>
              <a:rPr lang="it-IT" sz="1800" dirty="0">
                <a:solidFill>
                  <a:prstClr val="black"/>
                </a:solidFill>
                <a:latin typeface="Calibri"/>
              </a:rPr>
              <a:t>in termini di attuazione finanziaria all'ultima dichiarazione di</a:t>
            </a:r>
          </a:p>
          <a:p>
            <a:pPr algn="just"/>
            <a:r>
              <a:rPr lang="it-IT" sz="1800" dirty="0">
                <a:solidFill>
                  <a:prstClr val="black"/>
                </a:solidFill>
                <a:latin typeface="Calibri"/>
              </a:rPr>
              <a:t>spesa, e di progressi per il raggiungimento degli obiettivi quantificati</a:t>
            </a:r>
          </a:p>
          <a:p>
            <a:pPr algn="just"/>
            <a:endParaRPr lang="it-IT" sz="1800" dirty="0">
              <a:solidFill>
                <a:prstClr val="black"/>
              </a:solidFill>
              <a:latin typeface="Calibri"/>
            </a:endParaRPr>
          </a:p>
          <a:p>
            <a:r>
              <a:rPr lang="it-IT" sz="2400" dirty="0">
                <a:solidFill>
                  <a:prstClr val="black"/>
                </a:solidFill>
                <a:latin typeface="Calibri"/>
              </a:rPr>
              <a:t>Stato di attuazione del programma in termini di</a:t>
            </a:r>
            <a:r>
              <a:rPr lang="it-IT" sz="2400" dirty="0" smtClean="0">
                <a:solidFill>
                  <a:prstClr val="black"/>
                </a:solidFill>
                <a:latin typeface="Calibri"/>
              </a:rPr>
              <a:t>:</a:t>
            </a:r>
          </a:p>
          <a:p>
            <a:endParaRPr lang="it-IT" sz="2400" dirty="0">
              <a:solidFill>
                <a:prstClr val="black"/>
              </a:solidFill>
              <a:latin typeface="Calibri"/>
            </a:endParaRPr>
          </a:p>
          <a:p>
            <a:pPr marL="285750" indent="-285750">
              <a:buFont typeface="Wingdings" panose="05000000000000000000" pitchFamily="2" charset="2"/>
              <a:buChar char="ü"/>
            </a:pPr>
            <a:r>
              <a:rPr lang="it-IT" dirty="0" smtClean="0">
                <a:solidFill>
                  <a:prstClr val="black"/>
                </a:solidFill>
                <a:latin typeface="Calibri"/>
              </a:rPr>
              <a:t>1.1 </a:t>
            </a:r>
            <a:r>
              <a:rPr lang="it-IT" dirty="0">
                <a:solidFill>
                  <a:prstClr val="black"/>
                </a:solidFill>
                <a:latin typeface="Calibri"/>
              </a:rPr>
              <a:t>Avanzamento procedurale e finanziario (bandi di gara, impegni e pagamenti),</a:t>
            </a:r>
          </a:p>
          <a:p>
            <a:pPr marL="285750" indent="-285750">
              <a:buFont typeface="Wingdings" panose="05000000000000000000" pitchFamily="2" charset="2"/>
              <a:buChar char="ü"/>
            </a:pPr>
            <a:r>
              <a:rPr lang="it-IT" dirty="0">
                <a:solidFill>
                  <a:prstClr val="black"/>
                </a:solidFill>
                <a:latin typeface="Calibri"/>
              </a:rPr>
              <a:t>previsioni al 31/12/2018;</a:t>
            </a:r>
          </a:p>
          <a:p>
            <a:pPr marL="285750" indent="-285750">
              <a:buFont typeface="Wingdings" panose="05000000000000000000" pitchFamily="2" charset="2"/>
              <a:buChar char="ü"/>
            </a:pPr>
            <a:r>
              <a:rPr lang="it-IT" dirty="0">
                <a:solidFill>
                  <a:prstClr val="black"/>
                </a:solidFill>
                <a:latin typeface="Calibri"/>
              </a:rPr>
              <a:t>1.2 Rischio disimpegno automatico N+3;</a:t>
            </a:r>
          </a:p>
          <a:p>
            <a:pPr marL="285750" indent="-285750">
              <a:buFont typeface="Wingdings" panose="05000000000000000000" pitchFamily="2" charset="2"/>
              <a:buChar char="ü"/>
            </a:pPr>
            <a:r>
              <a:rPr lang="it-IT" dirty="0">
                <a:solidFill>
                  <a:prstClr val="black"/>
                </a:solidFill>
                <a:latin typeface="Calibri"/>
              </a:rPr>
              <a:t>1.3 Stato di raggiungimento dei valori obiettivo degli indicatori di prodotto e di risultato;</a:t>
            </a:r>
          </a:p>
          <a:p>
            <a:pPr marL="285750" indent="-285750">
              <a:buFont typeface="Wingdings" panose="05000000000000000000" pitchFamily="2" charset="2"/>
              <a:buChar char="ü"/>
            </a:pPr>
            <a:r>
              <a:rPr lang="it-IT" dirty="0">
                <a:solidFill>
                  <a:prstClr val="black"/>
                </a:solidFill>
                <a:latin typeface="Calibri"/>
              </a:rPr>
              <a:t>1.4 Attività di comunicazione e informazione su risultati e valore aggiunto del sostegno del PSR (efficacia e risultati di tali attività);</a:t>
            </a:r>
          </a:p>
          <a:p>
            <a:pPr marL="285750" indent="-285750">
              <a:buFont typeface="Wingdings" panose="05000000000000000000" pitchFamily="2" charset="2"/>
              <a:buChar char="ü"/>
            </a:pPr>
            <a:r>
              <a:rPr lang="it-IT" dirty="0">
                <a:solidFill>
                  <a:prstClr val="black"/>
                </a:solidFill>
                <a:latin typeface="Calibri"/>
              </a:rPr>
              <a:t>1.5 Previsione impegni, istruttorie/misure correttive e pagamenti al 31/12/2019;</a:t>
            </a:r>
          </a:p>
          <a:p>
            <a:pPr marL="285750" indent="-285750">
              <a:buFont typeface="Wingdings" panose="05000000000000000000" pitchFamily="2" charset="2"/>
              <a:buChar char="ü"/>
            </a:pPr>
            <a:r>
              <a:rPr lang="it-IT" dirty="0">
                <a:solidFill>
                  <a:prstClr val="black"/>
                </a:solidFill>
                <a:latin typeface="Calibri"/>
              </a:rPr>
              <a:t>1.6 Attività di valutazione;</a:t>
            </a:r>
          </a:p>
          <a:p>
            <a:pPr marL="285750" indent="-285750">
              <a:buFont typeface="Wingdings" panose="05000000000000000000" pitchFamily="2" charset="2"/>
              <a:buChar char="ü"/>
            </a:pPr>
            <a:r>
              <a:rPr lang="it-IT" dirty="0">
                <a:solidFill>
                  <a:prstClr val="black"/>
                </a:solidFill>
                <a:latin typeface="Calibri"/>
              </a:rPr>
              <a:t>1.7 Stato di implementazione delle Strategie di Sviluppo Locale selezionate e declinate nei Piani di Azione Locale (LEADER).</a:t>
            </a:r>
          </a:p>
        </p:txBody>
      </p:sp>
    </p:spTree>
    <p:extLst>
      <p:ext uri="{BB962C8B-B14F-4D97-AF65-F5344CB8AC3E}">
        <p14:creationId xmlns:p14="http://schemas.microsoft.com/office/powerpoint/2010/main" val="1662988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2204864"/>
            <a:ext cx="8136904" cy="3323987"/>
          </a:xfrm>
          <a:prstGeom prst="rect">
            <a:avLst/>
          </a:prstGeom>
          <a:noFill/>
        </p:spPr>
        <p:txBody>
          <a:bodyPr wrap="square" rtlCol="0">
            <a:spAutoFit/>
          </a:bodyPr>
          <a:lstStyle/>
          <a:p>
            <a:pPr algn="just">
              <a:spcAft>
                <a:spcPts val="1200"/>
              </a:spcAft>
            </a:pPr>
            <a:r>
              <a:rPr lang="it-IT" sz="2000" b="1" u="sng" dirty="0" smtClean="0">
                <a:solidFill>
                  <a:prstClr val="black"/>
                </a:solidFill>
                <a:latin typeface="Calibri"/>
              </a:rPr>
              <a:t>Conclusioni </a:t>
            </a:r>
            <a:r>
              <a:rPr lang="it-IT" sz="2000" b="1" u="sng" dirty="0">
                <a:solidFill>
                  <a:prstClr val="black"/>
                </a:solidFill>
                <a:latin typeface="Calibri"/>
              </a:rPr>
              <a:t>della Commissione</a:t>
            </a:r>
            <a:r>
              <a:rPr lang="it-IT" sz="2000" dirty="0">
                <a:solidFill>
                  <a:prstClr val="black"/>
                </a:solidFill>
                <a:latin typeface="Calibri"/>
              </a:rPr>
              <a:t>: La Commissione ha preso atto dello stato di </a:t>
            </a:r>
            <a:r>
              <a:rPr lang="it-IT" sz="2000" dirty="0" smtClean="0">
                <a:solidFill>
                  <a:prstClr val="black"/>
                </a:solidFill>
                <a:latin typeface="Calibri"/>
              </a:rPr>
              <a:t>attuazione fisica, finanziaria </a:t>
            </a:r>
            <a:r>
              <a:rPr lang="it-IT" sz="2000" dirty="0">
                <a:solidFill>
                  <a:prstClr val="black"/>
                </a:solidFill>
                <a:latin typeface="Calibri"/>
              </a:rPr>
              <a:t>e procedurale del programma (al 22.11.2018 </a:t>
            </a:r>
            <a:r>
              <a:rPr lang="it-IT" sz="2000" dirty="0" smtClean="0">
                <a:solidFill>
                  <a:prstClr val="black"/>
                </a:solidFill>
                <a:latin typeface="Calibri"/>
              </a:rPr>
              <a:t>era attestata </a:t>
            </a:r>
            <a:r>
              <a:rPr lang="it-IT" sz="2000" dirty="0">
                <a:solidFill>
                  <a:prstClr val="black"/>
                </a:solidFill>
                <a:latin typeface="Calibri"/>
              </a:rPr>
              <a:t>al 17%) , ha invitato l'Autorità di Gestione ad implementare tutte le misure e operazioni previste al fine di raggiungere gli obiettivi stabiliti dal programma. </a:t>
            </a:r>
            <a:endParaRPr lang="it-IT" sz="2000" dirty="0" smtClean="0">
              <a:solidFill>
                <a:prstClr val="black"/>
              </a:solidFill>
              <a:latin typeface="Calibri"/>
            </a:endParaRPr>
          </a:p>
          <a:p>
            <a:pPr algn="just">
              <a:spcAft>
                <a:spcPts val="1200"/>
              </a:spcAft>
            </a:pPr>
            <a:r>
              <a:rPr lang="it-IT" sz="2000" dirty="0" smtClean="0">
                <a:solidFill>
                  <a:prstClr val="black"/>
                </a:solidFill>
                <a:latin typeface="Calibri"/>
              </a:rPr>
              <a:t>Rispetto </a:t>
            </a:r>
            <a:r>
              <a:rPr lang="it-IT" sz="2000" dirty="0">
                <a:solidFill>
                  <a:prstClr val="black"/>
                </a:solidFill>
                <a:latin typeface="Calibri"/>
              </a:rPr>
              <a:t>all'obiettivo N+3 </a:t>
            </a:r>
            <a:r>
              <a:rPr lang="it-IT" sz="2000" dirty="0" smtClean="0">
                <a:solidFill>
                  <a:prstClr val="black"/>
                </a:solidFill>
                <a:latin typeface="Calibri"/>
              </a:rPr>
              <a:t>la Commissione ha </a:t>
            </a:r>
            <a:r>
              <a:rPr lang="it-IT" sz="2000" dirty="0">
                <a:solidFill>
                  <a:prstClr val="black"/>
                </a:solidFill>
                <a:latin typeface="Calibri"/>
              </a:rPr>
              <a:t>preso atto </a:t>
            </a:r>
            <a:r>
              <a:rPr lang="it-IT" sz="2000" dirty="0" smtClean="0">
                <a:solidFill>
                  <a:prstClr val="black"/>
                </a:solidFill>
                <a:latin typeface="Calibri"/>
              </a:rPr>
              <a:t>del superamento del  rischio </a:t>
            </a:r>
            <a:r>
              <a:rPr lang="it-IT" sz="2000" dirty="0">
                <a:solidFill>
                  <a:prstClr val="black"/>
                </a:solidFill>
                <a:latin typeface="Calibri"/>
              </a:rPr>
              <a:t>di </a:t>
            </a:r>
            <a:r>
              <a:rPr lang="it-IT" sz="2000" dirty="0" smtClean="0">
                <a:solidFill>
                  <a:prstClr val="black"/>
                </a:solidFill>
                <a:latin typeface="Calibri"/>
              </a:rPr>
              <a:t>disimpegno al 31.12.2018, ed ha sollecitato </a:t>
            </a:r>
            <a:r>
              <a:rPr lang="it-IT" sz="2000" dirty="0">
                <a:solidFill>
                  <a:prstClr val="black"/>
                </a:solidFill>
                <a:latin typeface="Calibri"/>
              </a:rPr>
              <a:t>l’</a:t>
            </a:r>
            <a:r>
              <a:rPr lang="it-IT" sz="2000" dirty="0" err="1">
                <a:solidFill>
                  <a:prstClr val="black"/>
                </a:solidFill>
                <a:latin typeface="Calibri"/>
              </a:rPr>
              <a:t>AdG</a:t>
            </a:r>
            <a:r>
              <a:rPr lang="it-IT" sz="2000" dirty="0">
                <a:solidFill>
                  <a:prstClr val="black"/>
                </a:solidFill>
                <a:latin typeface="Calibri"/>
              </a:rPr>
              <a:t> a porre in essere ogni possibile azione nei confronti di AGEA </a:t>
            </a:r>
            <a:r>
              <a:rPr lang="it-IT" sz="2000" dirty="0" smtClean="0">
                <a:solidFill>
                  <a:prstClr val="black"/>
                </a:solidFill>
                <a:latin typeface="Calibri"/>
              </a:rPr>
              <a:t>O.P. sulla </a:t>
            </a:r>
            <a:r>
              <a:rPr lang="it-IT" sz="2000" dirty="0">
                <a:solidFill>
                  <a:prstClr val="black"/>
                </a:solidFill>
                <a:latin typeface="Calibri"/>
              </a:rPr>
              <a:t>richiesta di un servizio che renda possibile l’erogazione di tutti i pagamenti in una tempistica adeguata. </a:t>
            </a:r>
          </a:p>
        </p:txBody>
      </p:sp>
    </p:spTree>
    <p:extLst>
      <p:ext uri="{BB962C8B-B14F-4D97-AF65-F5344CB8AC3E}">
        <p14:creationId xmlns:p14="http://schemas.microsoft.com/office/powerpoint/2010/main" val="2572425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00034" y="1500174"/>
            <a:ext cx="8143932" cy="4943405"/>
          </a:xfrm>
          <a:prstGeom prst="rect">
            <a:avLst/>
          </a:prstGeom>
          <a:noFill/>
        </p:spPr>
        <p:txBody>
          <a:bodyPr wrap="square" rtlCol="0">
            <a:spAutoFit/>
          </a:bodyPr>
          <a:lstStyle/>
          <a:p>
            <a:pPr>
              <a:lnSpc>
                <a:spcPct val="110000"/>
              </a:lnSpc>
              <a:spcAft>
                <a:spcPts val="200"/>
              </a:spcAft>
            </a:pPr>
            <a:r>
              <a:rPr lang="it-IT" sz="2000" b="1" dirty="0">
                <a:solidFill>
                  <a:prstClr val="black"/>
                </a:solidFill>
                <a:latin typeface="Calibri"/>
              </a:rPr>
              <a:t>PSR 2014/2020</a:t>
            </a:r>
          </a:p>
          <a:p>
            <a:pPr>
              <a:lnSpc>
                <a:spcPct val="110000"/>
              </a:lnSpc>
              <a:spcAft>
                <a:spcPts val="200"/>
              </a:spcAft>
            </a:pPr>
            <a:r>
              <a:rPr lang="it-IT" sz="2000" dirty="0" smtClean="0">
                <a:solidFill>
                  <a:prstClr val="black"/>
                </a:solidFill>
                <a:latin typeface="Calibri"/>
              </a:rPr>
              <a:t>(2) </a:t>
            </a:r>
            <a:r>
              <a:rPr lang="it-IT" sz="2000" dirty="0">
                <a:solidFill>
                  <a:prstClr val="black"/>
                </a:solidFill>
                <a:latin typeface="Calibri"/>
              </a:rPr>
              <a:t>Previsioni per il raggiungimento degli obiettivi di performance</a:t>
            </a:r>
          </a:p>
          <a:p>
            <a:pPr>
              <a:lnSpc>
                <a:spcPct val="110000"/>
              </a:lnSpc>
              <a:spcAft>
                <a:spcPts val="200"/>
              </a:spcAft>
            </a:pPr>
            <a:endParaRPr lang="it-IT" sz="2000" dirty="0">
              <a:solidFill>
                <a:prstClr val="black"/>
              </a:solidFill>
              <a:latin typeface="Calibri"/>
            </a:endParaRPr>
          </a:p>
          <a:p>
            <a:pPr algn="just">
              <a:lnSpc>
                <a:spcPct val="110000"/>
              </a:lnSpc>
              <a:spcAft>
                <a:spcPts val="200"/>
              </a:spcAft>
            </a:pPr>
            <a:r>
              <a:rPr lang="it-IT" sz="2000" b="1" u="sng" dirty="0">
                <a:solidFill>
                  <a:prstClr val="black"/>
                </a:solidFill>
                <a:latin typeface="Calibri"/>
              </a:rPr>
              <a:t>Conclusioni della Commissione</a:t>
            </a:r>
            <a:r>
              <a:rPr lang="it-IT" sz="2000" dirty="0">
                <a:solidFill>
                  <a:prstClr val="black"/>
                </a:solidFill>
                <a:latin typeface="Calibri"/>
              </a:rPr>
              <a:t>: I servizi della Commissione hanno preso atto della situazione presentata e hanno invitato l’Autorità di Gestione a monitorare gli aspetti relativi alla riserva di efficacia e ad implementare il programma al fine di conseguire i target stabiliti su tutte le priorità, ricordando che, sulla base dell'Articolo 22 del Regolamento (UE) n. 1303/2013:</a:t>
            </a:r>
          </a:p>
          <a:p>
            <a:pPr algn="just">
              <a:lnSpc>
                <a:spcPct val="110000"/>
              </a:lnSpc>
              <a:spcAft>
                <a:spcPts val="200"/>
              </a:spcAft>
              <a:buFont typeface="Arial" pitchFamily="34" charset="0"/>
              <a:buChar char="•"/>
            </a:pPr>
            <a:r>
              <a:rPr lang="it-IT" sz="2000" dirty="0">
                <a:solidFill>
                  <a:prstClr val="black"/>
                </a:solidFill>
                <a:latin typeface="Calibri"/>
              </a:rPr>
              <a:t> la riserva di efficacia dell'attuazione è destinata soltanto a programmi e priorità che hanno conseguito i propri target intermedi; </a:t>
            </a:r>
          </a:p>
          <a:p>
            <a:pPr algn="just">
              <a:lnSpc>
                <a:spcPct val="110000"/>
              </a:lnSpc>
              <a:spcAft>
                <a:spcPts val="200"/>
              </a:spcAft>
              <a:buFont typeface="Arial" pitchFamily="34" charset="0"/>
              <a:buChar char="•"/>
            </a:pPr>
            <a:r>
              <a:rPr lang="it-IT" sz="2000" dirty="0">
                <a:solidFill>
                  <a:prstClr val="black"/>
                </a:solidFill>
                <a:latin typeface="Calibri"/>
              </a:rPr>
              <a:t> qualora le priorità non abbiano conseguito i propri target intermedi, lo stato membro propone una riassegnazione degli importi corrispondenti della riserva di efficacia dell'attuazione ad altre priorità.</a:t>
            </a:r>
          </a:p>
        </p:txBody>
      </p:sp>
    </p:spTree>
    <p:extLst>
      <p:ext uri="{BB962C8B-B14F-4D97-AF65-F5344CB8AC3E}">
        <p14:creationId xmlns:p14="http://schemas.microsoft.com/office/powerpoint/2010/main" val="1932554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83568" y="1556792"/>
            <a:ext cx="7632848" cy="2631490"/>
          </a:xfrm>
          <a:prstGeom prst="rect">
            <a:avLst/>
          </a:prstGeom>
          <a:noFill/>
        </p:spPr>
        <p:txBody>
          <a:bodyPr wrap="square" rtlCol="0">
            <a:spAutoFit/>
          </a:bodyPr>
          <a:lstStyle/>
          <a:p>
            <a:pPr>
              <a:spcAft>
                <a:spcPts val="200"/>
              </a:spcAft>
            </a:pPr>
            <a:r>
              <a:rPr lang="it-IT" sz="2000" b="1" dirty="0">
                <a:solidFill>
                  <a:prstClr val="black"/>
                </a:solidFill>
                <a:latin typeface="Calibri"/>
              </a:rPr>
              <a:t>PSR 2014/2020</a:t>
            </a:r>
          </a:p>
          <a:p>
            <a:pPr>
              <a:spcAft>
                <a:spcPts val="200"/>
              </a:spcAft>
            </a:pPr>
            <a:r>
              <a:rPr lang="it-IT" sz="2000" dirty="0" smtClean="0">
                <a:solidFill>
                  <a:prstClr val="black"/>
                </a:solidFill>
                <a:latin typeface="Calibri"/>
              </a:rPr>
              <a:t>(3) </a:t>
            </a:r>
            <a:r>
              <a:rPr lang="it-IT" sz="2000" dirty="0">
                <a:solidFill>
                  <a:prstClr val="black"/>
                </a:solidFill>
                <a:latin typeface="Calibri"/>
              </a:rPr>
              <a:t>Nuova delimitazione delle zone soggette a vincoli naturali</a:t>
            </a:r>
          </a:p>
          <a:p>
            <a:pPr algn="just">
              <a:spcAft>
                <a:spcPts val="200"/>
              </a:spcAft>
            </a:pPr>
            <a:endParaRPr lang="it-IT" sz="2000" b="1" u="sng" dirty="0">
              <a:solidFill>
                <a:prstClr val="black"/>
              </a:solidFill>
              <a:latin typeface="Calibri"/>
            </a:endParaRPr>
          </a:p>
          <a:p>
            <a:pPr algn="just">
              <a:spcAft>
                <a:spcPts val="200"/>
              </a:spcAft>
            </a:pPr>
            <a:r>
              <a:rPr lang="it-IT" sz="2000" b="1" u="sng" dirty="0">
                <a:solidFill>
                  <a:prstClr val="black"/>
                </a:solidFill>
                <a:latin typeface="Calibri"/>
              </a:rPr>
              <a:t>Conclusioni della Commissione</a:t>
            </a:r>
            <a:r>
              <a:rPr lang="it-IT" sz="2000" dirty="0">
                <a:solidFill>
                  <a:prstClr val="black"/>
                </a:solidFill>
                <a:latin typeface="Calibri"/>
              </a:rPr>
              <a:t>: I servizi della Commissione hanno preso atto </a:t>
            </a:r>
            <a:r>
              <a:rPr lang="it-IT" sz="2000" dirty="0" smtClean="0">
                <a:solidFill>
                  <a:prstClr val="black"/>
                </a:solidFill>
                <a:latin typeface="Calibri"/>
              </a:rPr>
              <a:t>dei ritardi sulla definizione della metodologia per la nuova </a:t>
            </a:r>
            <a:r>
              <a:rPr lang="it-IT" sz="2000" dirty="0">
                <a:solidFill>
                  <a:prstClr val="black"/>
                </a:solidFill>
                <a:latin typeface="Calibri"/>
              </a:rPr>
              <a:t>delimitazione delle zone soggette a vincoli naturali ed </a:t>
            </a:r>
            <a:r>
              <a:rPr lang="it-IT" sz="2000" dirty="0" smtClean="0">
                <a:solidFill>
                  <a:prstClr val="black"/>
                </a:solidFill>
                <a:latin typeface="Calibri"/>
              </a:rPr>
              <a:t>hanno invitato il Ministero e l’</a:t>
            </a:r>
            <a:r>
              <a:rPr lang="it-IT" sz="2000" dirty="0" err="1" smtClean="0">
                <a:solidFill>
                  <a:prstClr val="black"/>
                </a:solidFill>
                <a:latin typeface="Calibri"/>
              </a:rPr>
              <a:t>AdG</a:t>
            </a:r>
            <a:r>
              <a:rPr lang="it-IT" sz="2000" dirty="0" smtClean="0">
                <a:solidFill>
                  <a:prstClr val="black"/>
                </a:solidFill>
                <a:latin typeface="Calibri"/>
              </a:rPr>
              <a:t> ad accelerare nella tempistica di adozione della metodologia, che comporterà la </a:t>
            </a:r>
            <a:r>
              <a:rPr lang="it-IT" sz="2000" dirty="0">
                <a:solidFill>
                  <a:prstClr val="black"/>
                </a:solidFill>
                <a:latin typeface="Calibri"/>
              </a:rPr>
              <a:t>modifica del </a:t>
            </a:r>
            <a:r>
              <a:rPr lang="it-IT" sz="2000" dirty="0" smtClean="0">
                <a:solidFill>
                  <a:prstClr val="black"/>
                </a:solidFill>
                <a:latin typeface="Calibri"/>
              </a:rPr>
              <a:t>programma.</a:t>
            </a:r>
            <a:endParaRPr lang="it-IT" sz="2000" dirty="0">
              <a:solidFill>
                <a:prstClr val="black"/>
              </a:solidFill>
              <a:latin typeface="Calibri"/>
            </a:endParaRPr>
          </a:p>
        </p:txBody>
      </p:sp>
    </p:spTree>
    <p:extLst>
      <p:ext uri="{BB962C8B-B14F-4D97-AF65-F5344CB8AC3E}">
        <p14:creationId xmlns:p14="http://schemas.microsoft.com/office/powerpoint/2010/main" val="4130505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83568" y="1556792"/>
            <a:ext cx="7632848" cy="3247043"/>
          </a:xfrm>
          <a:prstGeom prst="rect">
            <a:avLst/>
          </a:prstGeom>
          <a:noFill/>
        </p:spPr>
        <p:txBody>
          <a:bodyPr wrap="square" rtlCol="0">
            <a:spAutoFit/>
          </a:bodyPr>
          <a:lstStyle/>
          <a:p>
            <a:pPr>
              <a:spcAft>
                <a:spcPts val="200"/>
              </a:spcAft>
            </a:pPr>
            <a:r>
              <a:rPr lang="it-IT" sz="2000" b="1" dirty="0">
                <a:solidFill>
                  <a:prstClr val="black"/>
                </a:solidFill>
                <a:latin typeface="Calibri"/>
              </a:rPr>
              <a:t>PSR 2014/2020</a:t>
            </a:r>
          </a:p>
          <a:p>
            <a:pPr algn="just">
              <a:spcAft>
                <a:spcPts val="200"/>
              </a:spcAft>
            </a:pPr>
            <a:r>
              <a:rPr lang="it-IT" sz="2000" dirty="0" smtClean="0">
                <a:solidFill>
                  <a:prstClr val="black"/>
                </a:solidFill>
                <a:latin typeface="Calibri"/>
              </a:rPr>
              <a:t>(4) </a:t>
            </a:r>
            <a:r>
              <a:rPr lang="it-IT" sz="2000" dirty="0">
                <a:solidFill>
                  <a:prstClr val="black"/>
                </a:solidFill>
                <a:latin typeface="Calibri"/>
              </a:rPr>
              <a:t>Stato di attuazione del piano di azione della Regione per la riduzione del tasso di errore. </a:t>
            </a:r>
          </a:p>
          <a:p>
            <a:pPr algn="just">
              <a:spcAft>
                <a:spcPts val="200"/>
              </a:spcAft>
            </a:pPr>
            <a:endParaRPr lang="it-IT" sz="2000" dirty="0">
              <a:solidFill>
                <a:prstClr val="black"/>
              </a:solidFill>
              <a:latin typeface="Calibri"/>
            </a:endParaRPr>
          </a:p>
          <a:p>
            <a:pPr algn="just">
              <a:spcAft>
                <a:spcPts val="200"/>
              </a:spcAft>
            </a:pPr>
            <a:r>
              <a:rPr lang="it-IT" sz="2000" b="1" u="sng" dirty="0">
                <a:solidFill>
                  <a:prstClr val="black"/>
                </a:solidFill>
                <a:latin typeface="Calibri"/>
              </a:rPr>
              <a:t>Conclusioni della Commissione</a:t>
            </a:r>
            <a:r>
              <a:rPr lang="it-IT" sz="2000" dirty="0">
                <a:solidFill>
                  <a:prstClr val="black"/>
                </a:solidFill>
                <a:latin typeface="Calibri"/>
              </a:rPr>
              <a:t>: </a:t>
            </a:r>
            <a:r>
              <a:rPr lang="it-IT" sz="2000" dirty="0" smtClean="0">
                <a:solidFill>
                  <a:prstClr val="black"/>
                </a:solidFill>
                <a:latin typeface="Calibri"/>
              </a:rPr>
              <a:t>La Commissione invita l'Autorità </a:t>
            </a:r>
            <a:r>
              <a:rPr lang="it-IT" sz="2000" dirty="0">
                <a:solidFill>
                  <a:prstClr val="black"/>
                </a:solidFill>
                <a:latin typeface="Calibri"/>
              </a:rPr>
              <a:t>di Gestione </a:t>
            </a:r>
            <a:r>
              <a:rPr lang="it-IT" sz="2000" dirty="0" smtClean="0">
                <a:solidFill>
                  <a:prstClr val="black"/>
                </a:solidFill>
                <a:latin typeface="Calibri"/>
              </a:rPr>
              <a:t>a </a:t>
            </a:r>
            <a:r>
              <a:rPr lang="it-IT" sz="2000" dirty="0">
                <a:solidFill>
                  <a:prstClr val="black"/>
                </a:solidFill>
                <a:latin typeface="Calibri"/>
              </a:rPr>
              <a:t>monitorare attentamente il proprio sistema di controlli al fine di assicurarne l'efficacia ed efficienza e di ridurre il tasso di errore e, se del caso, a </a:t>
            </a:r>
            <a:r>
              <a:rPr lang="it-IT" sz="2000" dirty="0" smtClean="0">
                <a:solidFill>
                  <a:prstClr val="black"/>
                </a:solidFill>
                <a:latin typeface="Calibri"/>
              </a:rPr>
              <a:t>prevedere azioni correttive e preventive (anche alla luce degli esiti dei controlli effettuati in altre regioni) per </a:t>
            </a:r>
            <a:r>
              <a:rPr lang="it-IT" sz="2000" dirty="0">
                <a:solidFill>
                  <a:prstClr val="black"/>
                </a:solidFill>
                <a:latin typeface="Calibri"/>
              </a:rPr>
              <a:t>migliorare l'efficacia del sistema di controllo dell'Organismo Pagatore. </a:t>
            </a:r>
          </a:p>
        </p:txBody>
      </p:sp>
    </p:spTree>
    <p:extLst>
      <p:ext uri="{BB962C8B-B14F-4D97-AF65-F5344CB8AC3E}">
        <p14:creationId xmlns:p14="http://schemas.microsoft.com/office/powerpoint/2010/main" val="4126421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83568" y="1556792"/>
            <a:ext cx="7632848" cy="3939540"/>
          </a:xfrm>
          <a:prstGeom prst="rect">
            <a:avLst/>
          </a:prstGeom>
          <a:noFill/>
        </p:spPr>
        <p:txBody>
          <a:bodyPr wrap="square" rtlCol="0">
            <a:spAutoFit/>
          </a:bodyPr>
          <a:lstStyle/>
          <a:p>
            <a:pPr>
              <a:spcAft>
                <a:spcPts val="1200"/>
              </a:spcAft>
            </a:pPr>
            <a:r>
              <a:rPr lang="it-IT" sz="2000" b="1" dirty="0" smtClean="0">
                <a:solidFill>
                  <a:prstClr val="black"/>
                </a:solidFill>
                <a:latin typeface="Calibri"/>
              </a:rPr>
              <a:t>Varie</a:t>
            </a:r>
            <a:r>
              <a:rPr lang="it-IT" sz="2000" b="1" dirty="0">
                <a:solidFill>
                  <a:prstClr val="black"/>
                </a:solidFill>
                <a:latin typeface="Calibri"/>
              </a:rPr>
              <a:t> </a:t>
            </a:r>
            <a:r>
              <a:rPr lang="it-IT" sz="2000" dirty="0" smtClean="0">
                <a:solidFill>
                  <a:prstClr val="black"/>
                </a:solidFill>
                <a:latin typeface="Calibri"/>
              </a:rPr>
              <a:t>(Rapporto </a:t>
            </a:r>
            <a:r>
              <a:rPr lang="it-IT" sz="2000" dirty="0">
                <a:solidFill>
                  <a:prstClr val="black"/>
                </a:solidFill>
                <a:latin typeface="Calibri"/>
              </a:rPr>
              <a:t>di valutazione </a:t>
            </a:r>
            <a:r>
              <a:rPr lang="it-IT" sz="2000" dirty="0" smtClean="0">
                <a:solidFill>
                  <a:prstClr val="black"/>
                </a:solidFill>
                <a:latin typeface="Calibri"/>
              </a:rPr>
              <a:t>ex-post)</a:t>
            </a:r>
            <a:endParaRPr lang="it-IT" sz="2000" dirty="0">
              <a:solidFill>
                <a:prstClr val="black"/>
              </a:solidFill>
              <a:latin typeface="Calibri"/>
            </a:endParaRPr>
          </a:p>
          <a:p>
            <a:pPr>
              <a:spcAft>
                <a:spcPts val="1200"/>
              </a:spcAft>
            </a:pPr>
            <a:endParaRPr lang="it-IT" sz="2000" dirty="0">
              <a:solidFill>
                <a:prstClr val="black"/>
              </a:solidFill>
              <a:latin typeface="Calibri"/>
            </a:endParaRPr>
          </a:p>
          <a:p>
            <a:pPr algn="just">
              <a:spcAft>
                <a:spcPts val="1200"/>
              </a:spcAft>
            </a:pPr>
            <a:r>
              <a:rPr lang="it-IT" sz="2000" b="1" u="sng" dirty="0">
                <a:solidFill>
                  <a:prstClr val="black"/>
                </a:solidFill>
                <a:latin typeface="Calibri"/>
              </a:rPr>
              <a:t>Conclusioni della Commissione:</a:t>
            </a:r>
            <a:r>
              <a:rPr lang="it-IT" sz="2000" b="1" dirty="0">
                <a:solidFill>
                  <a:prstClr val="black"/>
                </a:solidFill>
                <a:latin typeface="Calibri"/>
              </a:rPr>
              <a:t> </a:t>
            </a:r>
            <a:r>
              <a:rPr lang="it-IT" sz="2000" dirty="0">
                <a:solidFill>
                  <a:prstClr val="black"/>
                </a:solidFill>
                <a:latin typeface="Calibri"/>
              </a:rPr>
              <a:t>I servizi della Commissione hanno preso atto dei risultati conseguiti nel periodo di programmazione 2007/2013 in rapporto agli indicatori di impatto e di risultato, con riferimento sia agli aspetti positivi che a quelli che hanno fatto registrare le maggiori difficoltà. </a:t>
            </a:r>
            <a:endParaRPr lang="it-IT" sz="2000" dirty="0" smtClean="0">
              <a:solidFill>
                <a:prstClr val="black"/>
              </a:solidFill>
              <a:latin typeface="Calibri"/>
            </a:endParaRPr>
          </a:p>
          <a:p>
            <a:pPr algn="just">
              <a:spcAft>
                <a:spcPts val="1200"/>
              </a:spcAft>
            </a:pPr>
            <a:r>
              <a:rPr lang="it-IT" sz="2000" dirty="0" smtClean="0">
                <a:solidFill>
                  <a:prstClr val="black"/>
                </a:solidFill>
                <a:latin typeface="Calibri"/>
              </a:rPr>
              <a:t>Hanno </a:t>
            </a:r>
            <a:r>
              <a:rPr lang="it-IT" sz="2000" dirty="0">
                <a:solidFill>
                  <a:prstClr val="black"/>
                </a:solidFill>
                <a:latin typeface="Calibri"/>
              </a:rPr>
              <a:t>inoltre, confermato di aver ricevuto l’aggiornamento del Rapporto di valutazione ex-post </a:t>
            </a:r>
            <a:r>
              <a:rPr lang="it-IT" sz="2000" dirty="0" smtClean="0">
                <a:solidFill>
                  <a:prstClr val="black"/>
                </a:solidFill>
                <a:latin typeface="Calibri"/>
              </a:rPr>
              <a:t>2007/2013</a:t>
            </a:r>
            <a:r>
              <a:rPr lang="it-IT" sz="2000" dirty="0">
                <a:solidFill>
                  <a:prstClr val="black"/>
                </a:solidFill>
                <a:latin typeface="Calibri"/>
              </a:rPr>
              <a:t> </a:t>
            </a:r>
            <a:r>
              <a:rPr lang="it-IT" sz="2000" dirty="0" smtClean="0">
                <a:solidFill>
                  <a:prstClr val="black"/>
                </a:solidFill>
                <a:latin typeface="Calibri"/>
              </a:rPr>
              <a:t>come richiesto e di averlo approvato, nonostante la carenza </a:t>
            </a:r>
            <a:r>
              <a:rPr lang="it-IT" sz="2000" dirty="0">
                <a:solidFill>
                  <a:prstClr val="black"/>
                </a:solidFill>
                <a:latin typeface="Calibri"/>
              </a:rPr>
              <a:t>di alcuni </a:t>
            </a:r>
            <a:r>
              <a:rPr lang="it-IT" sz="2000" dirty="0" smtClean="0">
                <a:solidFill>
                  <a:prstClr val="black"/>
                </a:solidFill>
                <a:latin typeface="Calibri"/>
              </a:rPr>
              <a:t>elementi </a:t>
            </a:r>
            <a:r>
              <a:rPr lang="it-IT" sz="2000" dirty="0">
                <a:solidFill>
                  <a:prstClr val="black"/>
                </a:solidFill>
                <a:latin typeface="Calibri"/>
              </a:rPr>
              <a:t>di valutazione e di monitoraggio sui quali non è possibile agire a posteriori. </a:t>
            </a:r>
            <a:r>
              <a:rPr lang="it-IT" sz="2000" dirty="0" smtClean="0">
                <a:solidFill>
                  <a:prstClr val="black"/>
                </a:solidFill>
                <a:latin typeface="Calibri"/>
              </a:rPr>
              <a:t> </a:t>
            </a:r>
            <a:endParaRPr lang="it-IT" sz="2000" dirty="0">
              <a:solidFill>
                <a:prstClr val="black"/>
              </a:solidFill>
              <a:latin typeface="Calibri"/>
            </a:endParaRPr>
          </a:p>
        </p:txBody>
      </p:sp>
    </p:spTree>
    <p:extLst>
      <p:ext uri="{BB962C8B-B14F-4D97-AF65-F5344CB8AC3E}">
        <p14:creationId xmlns:p14="http://schemas.microsoft.com/office/powerpoint/2010/main" val="1169242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254076" y="1252530"/>
            <a:ext cx="8713654" cy="461665"/>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457200" fontAlgn="auto">
              <a:spcBef>
                <a:spcPts val="0"/>
              </a:spcBef>
              <a:spcAft>
                <a:spcPts val="0"/>
              </a:spcAft>
            </a:pPr>
            <a:r>
              <a:rPr lang="it-IT" b="1" dirty="0" smtClean="0">
                <a:solidFill>
                  <a:srgbClr val="006600"/>
                </a:solidFill>
                <a:latin typeface="Calibri"/>
              </a:rPr>
              <a:t>La </a:t>
            </a:r>
            <a:r>
              <a:rPr lang="it-IT" b="1" dirty="0" err="1" smtClean="0">
                <a:solidFill>
                  <a:srgbClr val="006600"/>
                </a:solidFill>
                <a:latin typeface="Calibri"/>
              </a:rPr>
              <a:t>Preconsultazione</a:t>
            </a:r>
            <a:r>
              <a:rPr lang="it-IT" b="1" dirty="0" smtClean="0">
                <a:solidFill>
                  <a:srgbClr val="006600"/>
                </a:solidFill>
                <a:latin typeface="Calibri"/>
              </a:rPr>
              <a:t> con le Parti Economiche e Sociali</a:t>
            </a:r>
            <a:endParaRPr lang="it-IT" b="1" dirty="0">
              <a:solidFill>
                <a:srgbClr val="006600"/>
              </a:solidFill>
              <a:latin typeface="Calibri"/>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772816"/>
            <a:ext cx="6192688" cy="4464496"/>
          </a:xfrm>
          <a:prstGeom prst="rect">
            <a:avLst/>
          </a:prstGeom>
        </p:spPr>
      </p:pic>
    </p:spTree>
    <p:extLst>
      <p:ext uri="{BB962C8B-B14F-4D97-AF65-F5344CB8AC3E}">
        <p14:creationId xmlns:p14="http://schemas.microsoft.com/office/powerpoint/2010/main" val="3941833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254076" y="1252530"/>
            <a:ext cx="8713654" cy="461665"/>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457200" fontAlgn="auto">
              <a:spcBef>
                <a:spcPts val="0"/>
              </a:spcBef>
              <a:spcAft>
                <a:spcPts val="0"/>
              </a:spcAft>
            </a:pPr>
            <a:r>
              <a:rPr lang="it-IT" b="1" dirty="0" smtClean="0">
                <a:solidFill>
                  <a:srgbClr val="006600"/>
                </a:solidFill>
                <a:latin typeface="Calibri"/>
              </a:rPr>
              <a:t>Il temi dei quesiti</a:t>
            </a:r>
            <a:endParaRPr lang="it-IT" b="1" dirty="0">
              <a:solidFill>
                <a:srgbClr val="006600"/>
              </a:solidFill>
              <a:latin typeface="Calibri"/>
            </a:endParaRPr>
          </a:p>
        </p:txBody>
      </p:sp>
      <p:sp>
        <p:nvSpPr>
          <p:cNvPr id="10" name="CasellaDiTesto 9"/>
          <p:cNvSpPr txBox="1"/>
          <p:nvPr/>
        </p:nvSpPr>
        <p:spPr>
          <a:xfrm>
            <a:off x="272977" y="1714195"/>
            <a:ext cx="8694753" cy="5616922"/>
          </a:xfrm>
          <a:prstGeom prst="rect">
            <a:avLst/>
          </a:prstGeom>
          <a:noFill/>
        </p:spPr>
        <p:txBody>
          <a:bodyPr wrap="square" rtlCol="0">
            <a:spAutoFit/>
          </a:bodyPr>
          <a:lstStyle/>
          <a:p>
            <a:pPr marL="285750" indent="-285750" algn="just" defTabSz="457200" fontAlgn="auto">
              <a:lnSpc>
                <a:spcPct val="150000"/>
              </a:lnSpc>
              <a:spcBef>
                <a:spcPts val="1200"/>
              </a:spcBef>
              <a:spcAft>
                <a:spcPts val="0"/>
              </a:spcAft>
              <a:buFont typeface="Arial" panose="020B0604020202020204" pitchFamily="34" charset="0"/>
              <a:buChar char="•"/>
            </a:pPr>
            <a:r>
              <a:rPr lang="it-IT" sz="1800" b="1" i="1" dirty="0" smtClean="0">
                <a:solidFill>
                  <a:schemeClr val="accent3">
                    <a:lumMod val="50000"/>
                  </a:schemeClr>
                </a:solidFill>
                <a:latin typeface="Calibri"/>
              </a:rPr>
              <a:t>Necessità di modifica della PAC ed in quale suo ambito</a:t>
            </a:r>
          </a:p>
          <a:p>
            <a:pPr marL="742950" lvl="1" indent="-285750" algn="just" defTabSz="457200" fontAlgn="auto">
              <a:lnSpc>
                <a:spcPct val="150000"/>
              </a:lnSpc>
              <a:spcBef>
                <a:spcPts val="1200"/>
              </a:spcBef>
              <a:spcAft>
                <a:spcPts val="0"/>
              </a:spcAft>
              <a:buFont typeface="Arial" panose="020B0604020202020204" pitchFamily="34" charset="0"/>
              <a:buChar char="•"/>
            </a:pPr>
            <a:r>
              <a:rPr lang="it-IT" sz="1800" b="1" i="1" dirty="0" smtClean="0">
                <a:solidFill>
                  <a:schemeClr val="accent3">
                    <a:lumMod val="50000"/>
                  </a:schemeClr>
                </a:solidFill>
                <a:latin typeface="Calibri"/>
              </a:rPr>
              <a:t>La figura </a:t>
            </a:r>
            <a:r>
              <a:rPr lang="it-IT" sz="1800" b="1" i="1" dirty="0">
                <a:solidFill>
                  <a:schemeClr val="accent3">
                    <a:lumMod val="50000"/>
                  </a:schemeClr>
                </a:solidFill>
                <a:latin typeface="Calibri"/>
              </a:rPr>
              <a:t>del «genuine </a:t>
            </a:r>
            <a:r>
              <a:rPr lang="it-IT" sz="1800" b="1" i="1" dirty="0" err="1" smtClean="0">
                <a:solidFill>
                  <a:schemeClr val="accent3">
                    <a:lumMod val="50000"/>
                  </a:schemeClr>
                </a:solidFill>
                <a:latin typeface="Calibri"/>
              </a:rPr>
              <a:t>farmer</a:t>
            </a:r>
            <a:r>
              <a:rPr lang="it-IT" sz="1800" b="1" i="1" dirty="0" smtClean="0">
                <a:solidFill>
                  <a:schemeClr val="accent3">
                    <a:lumMod val="50000"/>
                  </a:schemeClr>
                </a:solidFill>
                <a:latin typeface="Calibri"/>
              </a:rPr>
              <a:t>»</a:t>
            </a:r>
          </a:p>
          <a:p>
            <a:pPr marL="1200150" lvl="2" indent="-285750" algn="just" defTabSz="457200" fontAlgn="auto">
              <a:lnSpc>
                <a:spcPct val="150000"/>
              </a:lnSpc>
              <a:spcBef>
                <a:spcPts val="1200"/>
              </a:spcBef>
              <a:spcAft>
                <a:spcPts val="0"/>
              </a:spcAft>
              <a:buFont typeface="Arial" panose="020B0604020202020204" pitchFamily="34" charset="0"/>
              <a:buChar char="•"/>
            </a:pPr>
            <a:r>
              <a:rPr lang="it-IT" sz="1800" b="1" i="1" dirty="0" smtClean="0">
                <a:solidFill>
                  <a:schemeClr val="accent3">
                    <a:lumMod val="50000"/>
                  </a:schemeClr>
                </a:solidFill>
                <a:latin typeface="Calibri"/>
              </a:rPr>
              <a:t>L’importanza comparata degli Obiettivi specifici</a:t>
            </a:r>
          </a:p>
          <a:p>
            <a:pPr marL="1657350" lvl="3" indent="-285750" algn="just" defTabSz="457200" fontAlgn="auto">
              <a:lnSpc>
                <a:spcPct val="150000"/>
              </a:lnSpc>
              <a:spcBef>
                <a:spcPts val="1200"/>
              </a:spcBef>
              <a:spcAft>
                <a:spcPts val="0"/>
              </a:spcAft>
              <a:buFont typeface="Arial" panose="020B0604020202020204" pitchFamily="34" charset="0"/>
              <a:buChar char="•"/>
            </a:pPr>
            <a:r>
              <a:rPr lang="it-IT" sz="1800" b="1" i="1" dirty="0" smtClean="0">
                <a:solidFill>
                  <a:schemeClr val="accent3">
                    <a:lumMod val="50000"/>
                  </a:schemeClr>
                </a:solidFill>
                <a:latin typeface="Calibri"/>
              </a:rPr>
              <a:t>Gli ambiti attuativi meritevoli di un grado di attenzione superiore o inferiore alla media</a:t>
            </a:r>
          </a:p>
          <a:p>
            <a:pPr marL="2114550" lvl="4" indent="-285750" algn="just" defTabSz="457200" fontAlgn="auto">
              <a:lnSpc>
                <a:spcPct val="150000"/>
              </a:lnSpc>
              <a:spcBef>
                <a:spcPts val="1200"/>
              </a:spcBef>
              <a:spcAft>
                <a:spcPts val="0"/>
              </a:spcAft>
              <a:buFont typeface="Arial" panose="020B0604020202020204" pitchFamily="34" charset="0"/>
              <a:buChar char="•"/>
            </a:pPr>
            <a:r>
              <a:rPr lang="it-IT" sz="1800" b="1" i="1" dirty="0" smtClean="0">
                <a:solidFill>
                  <a:schemeClr val="accent3">
                    <a:lumMod val="50000"/>
                  </a:schemeClr>
                </a:solidFill>
                <a:latin typeface="Calibri"/>
              </a:rPr>
              <a:t>Le future sfide ambientali dell’agricoltura</a:t>
            </a:r>
          </a:p>
          <a:p>
            <a:pPr marL="2571750" lvl="5" indent="-285750" algn="just" defTabSz="457200">
              <a:lnSpc>
                <a:spcPct val="150000"/>
              </a:lnSpc>
              <a:spcBef>
                <a:spcPts val="1200"/>
              </a:spcBef>
              <a:buFont typeface="Arial" panose="020B0604020202020204" pitchFamily="34" charset="0"/>
              <a:buChar char="•"/>
            </a:pPr>
            <a:r>
              <a:rPr lang="it-IT" sz="1800" b="1" i="1" dirty="0" smtClean="0">
                <a:solidFill>
                  <a:schemeClr val="accent3">
                    <a:lumMod val="50000"/>
                  </a:schemeClr>
                </a:solidFill>
                <a:latin typeface="Calibri"/>
              </a:rPr>
              <a:t>La valorizzazione del tema dell’innovazione</a:t>
            </a:r>
          </a:p>
          <a:p>
            <a:pPr marL="3028950" lvl="6" indent="-285750" algn="just" defTabSz="457200">
              <a:lnSpc>
                <a:spcPct val="150000"/>
              </a:lnSpc>
              <a:spcBef>
                <a:spcPts val="1200"/>
              </a:spcBef>
              <a:buFont typeface="Arial" panose="020B0604020202020204" pitchFamily="34" charset="0"/>
              <a:buChar char="•"/>
            </a:pPr>
            <a:r>
              <a:rPr lang="it-IT" sz="1800" b="1" i="1" dirty="0" smtClean="0">
                <a:solidFill>
                  <a:schemeClr val="accent3">
                    <a:lumMod val="50000"/>
                  </a:schemeClr>
                </a:solidFill>
                <a:latin typeface="Calibri"/>
              </a:rPr>
              <a:t>Possibili novità (intese quali azioni mai perseguite dai PSR in Basilicata)</a:t>
            </a:r>
          </a:p>
          <a:p>
            <a:pPr marL="3486150" lvl="7" indent="-285750" algn="just" defTabSz="457200">
              <a:spcBef>
                <a:spcPts val="1200"/>
              </a:spcBef>
              <a:buFont typeface="Arial" panose="020B0604020202020204" pitchFamily="34" charset="0"/>
              <a:buChar char="•"/>
            </a:pPr>
            <a:endParaRPr lang="it-IT" sz="1800" b="1" dirty="0">
              <a:solidFill>
                <a:prstClr val="black"/>
              </a:solidFill>
              <a:latin typeface="Calibri"/>
            </a:endParaRPr>
          </a:p>
          <a:p>
            <a:pPr defTabSz="457200" fontAlgn="auto">
              <a:spcBef>
                <a:spcPts val="1200"/>
              </a:spcBef>
              <a:spcAft>
                <a:spcPts val="0"/>
              </a:spcAft>
            </a:pPr>
            <a:endParaRPr lang="it-IT" sz="1800" b="1" dirty="0">
              <a:solidFill>
                <a:prstClr val="black"/>
              </a:solidFill>
              <a:latin typeface="Calibri"/>
            </a:endParaRPr>
          </a:p>
        </p:txBody>
      </p:sp>
    </p:spTree>
    <p:extLst>
      <p:ext uri="{BB962C8B-B14F-4D97-AF65-F5344CB8AC3E}">
        <p14:creationId xmlns:p14="http://schemas.microsoft.com/office/powerpoint/2010/main" val="755189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down)">
                                      <p:cBhvr>
                                        <p:cTn id="14" dur="580">
                                          <p:stCondLst>
                                            <p:cond delay="0"/>
                                          </p:stCondLst>
                                        </p:cTn>
                                        <p:tgtEl>
                                          <p:spTgt spid="10">
                                            <p:txEl>
                                              <p:pRg st="0" end="0"/>
                                            </p:txEl>
                                          </p:spTgt>
                                        </p:tgtEl>
                                      </p:cBhvr>
                                    </p:animEffect>
                                    <p:anim calcmode="lin" valueType="num">
                                      <p:cBhvr>
                                        <p:cTn id="15"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xEl>
                                              <p:pRg st="0" end="0"/>
                                            </p:txEl>
                                          </p:spTgt>
                                        </p:tgtEl>
                                      </p:cBhvr>
                                      <p:to x="100000" y="60000"/>
                                    </p:animScale>
                                    <p:animScale>
                                      <p:cBhvr>
                                        <p:cTn id="21" dur="166" decel="50000">
                                          <p:stCondLst>
                                            <p:cond delay="676"/>
                                          </p:stCondLst>
                                        </p:cTn>
                                        <p:tgtEl>
                                          <p:spTgt spid="10">
                                            <p:txEl>
                                              <p:pRg st="0" end="0"/>
                                            </p:txEl>
                                          </p:spTgt>
                                        </p:tgtEl>
                                      </p:cBhvr>
                                      <p:to x="100000" y="100000"/>
                                    </p:animScale>
                                    <p:animScale>
                                      <p:cBhvr>
                                        <p:cTn id="22" dur="26">
                                          <p:stCondLst>
                                            <p:cond delay="1312"/>
                                          </p:stCondLst>
                                        </p:cTn>
                                        <p:tgtEl>
                                          <p:spTgt spid="10">
                                            <p:txEl>
                                              <p:pRg st="0" end="0"/>
                                            </p:txEl>
                                          </p:spTgt>
                                        </p:tgtEl>
                                      </p:cBhvr>
                                      <p:to x="100000" y="80000"/>
                                    </p:animScale>
                                    <p:animScale>
                                      <p:cBhvr>
                                        <p:cTn id="23" dur="166" decel="50000">
                                          <p:stCondLst>
                                            <p:cond delay="1338"/>
                                          </p:stCondLst>
                                        </p:cTn>
                                        <p:tgtEl>
                                          <p:spTgt spid="10">
                                            <p:txEl>
                                              <p:pRg st="0" end="0"/>
                                            </p:txEl>
                                          </p:spTgt>
                                        </p:tgtEl>
                                      </p:cBhvr>
                                      <p:to x="100000" y="100000"/>
                                    </p:animScale>
                                    <p:animScale>
                                      <p:cBhvr>
                                        <p:cTn id="24" dur="26">
                                          <p:stCondLst>
                                            <p:cond delay="1642"/>
                                          </p:stCondLst>
                                        </p:cTn>
                                        <p:tgtEl>
                                          <p:spTgt spid="10">
                                            <p:txEl>
                                              <p:pRg st="0" end="0"/>
                                            </p:txEl>
                                          </p:spTgt>
                                        </p:tgtEl>
                                      </p:cBhvr>
                                      <p:to x="100000" y="90000"/>
                                    </p:animScale>
                                    <p:animScale>
                                      <p:cBhvr>
                                        <p:cTn id="25" dur="166" decel="50000">
                                          <p:stCondLst>
                                            <p:cond delay="1668"/>
                                          </p:stCondLst>
                                        </p:cTn>
                                        <p:tgtEl>
                                          <p:spTgt spid="10">
                                            <p:txEl>
                                              <p:pRg st="0" end="0"/>
                                            </p:txEl>
                                          </p:spTgt>
                                        </p:tgtEl>
                                      </p:cBhvr>
                                      <p:to x="100000" y="100000"/>
                                    </p:animScale>
                                    <p:animScale>
                                      <p:cBhvr>
                                        <p:cTn id="26" dur="26">
                                          <p:stCondLst>
                                            <p:cond delay="1808"/>
                                          </p:stCondLst>
                                        </p:cTn>
                                        <p:tgtEl>
                                          <p:spTgt spid="10">
                                            <p:txEl>
                                              <p:pRg st="0" end="0"/>
                                            </p:txEl>
                                          </p:spTgt>
                                        </p:tgtEl>
                                      </p:cBhvr>
                                      <p:to x="100000" y="95000"/>
                                    </p:animScale>
                                    <p:animScale>
                                      <p:cBhvr>
                                        <p:cTn id="27" dur="166" decel="50000">
                                          <p:stCondLst>
                                            <p:cond delay="1834"/>
                                          </p:stCondLst>
                                        </p:cTn>
                                        <p:tgtEl>
                                          <p:spTgt spid="10">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 calcmode="lin" valueType="num">
                                      <p:cBhvr>
                                        <p:cTn id="3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1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wheel(1)">
                                      <p:cBhvr>
                                        <p:cTn id="39" dur="2000"/>
                                        <p:tgtEl>
                                          <p:spTgt spid="10">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xEl>
                                              <p:pRg st="3" end="3"/>
                                            </p:txEl>
                                          </p:spTgt>
                                        </p:tgtEl>
                                        <p:attrNameLst>
                                          <p:attrName>style.visibility</p:attrName>
                                        </p:attrNameLst>
                                      </p:cBhvr>
                                      <p:to>
                                        <p:strVal val="visible"/>
                                      </p:to>
                                    </p:set>
                                    <p:anim calcmode="lin" valueType="num">
                                      <p:cBhvr additive="base">
                                        <p:cTn id="44"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10">
                                            <p:txEl>
                                              <p:pRg st="4" end="4"/>
                                            </p:txEl>
                                          </p:spTgt>
                                        </p:tgtEl>
                                        <p:attrNameLst>
                                          <p:attrName>style.visibility</p:attrName>
                                        </p:attrNameLst>
                                      </p:cBhvr>
                                      <p:to>
                                        <p:strVal val="visible"/>
                                      </p:to>
                                    </p:set>
                                    <p:animEffect transition="in" filter="wipe(down)">
                                      <p:cBhvr>
                                        <p:cTn id="50" dur="580">
                                          <p:stCondLst>
                                            <p:cond delay="0"/>
                                          </p:stCondLst>
                                        </p:cTn>
                                        <p:tgtEl>
                                          <p:spTgt spid="10">
                                            <p:txEl>
                                              <p:pRg st="4" end="4"/>
                                            </p:txEl>
                                          </p:spTgt>
                                        </p:tgtEl>
                                      </p:cBhvr>
                                    </p:animEffect>
                                    <p:anim calcmode="lin" valueType="num">
                                      <p:cBhvr>
                                        <p:cTn id="51" dur="1822" tmFilter="0,0; 0.14,0.36; 0.43,0.73; 0.71,0.91; 1.0,1.0">
                                          <p:stCondLst>
                                            <p:cond delay="0"/>
                                          </p:stCondLst>
                                        </p:cTn>
                                        <p:tgtEl>
                                          <p:spTgt spid="10">
                                            <p:txEl>
                                              <p:pRg st="4" end="4"/>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0">
                                            <p:txEl>
                                              <p:pRg st="4" end="4"/>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0">
                                            <p:txEl>
                                              <p:pRg st="4" end="4"/>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0">
                                            <p:txEl>
                                              <p:pRg st="4" end="4"/>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0">
                                            <p:txEl>
                                              <p:pRg st="4" end="4"/>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10">
                                            <p:txEl>
                                              <p:pRg st="4" end="4"/>
                                            </p:txEl>
                                          </p:spTgt>
                                        </p:tgtEl>
                                      </p:cBhvr>
                                      <p:to x="100000" y="60000"/>
                                    </p:animScale>
                                    <p:animScale>
                                      <p:cBhvr>
                                        <p:cTn id="57" dur="166" decel="50000">
                                          <p:stCondLst>
                                            <p:cond delay="676"/>
                                          </p:stCondLst>
                                        </p:cTn>
                                        <p:tgtEl>
                                          <p:spTgt spid="10">
                                            <p:txEl>
                                              <p:pRg st="4" end="4"/>
                                            </p:txEl>
                                          </p:spTgt>
                                        </p:tgtEl>
                                      </p:cBhvr>
                                      <p:to x="100000" y="100000"/>
                                    </p:animScale>
                                    <p:animScale>
                                      <p:cBhvr>
                                        <p:cTn id="58" dur="26">
                                          <p:stCondLst>
                                            <p:cond delay="1312"/>
                                          </p:stCondLst>
                                        </p:cTn>
                                        <p:tgtEl>
                                          <p:spTgt spid="10">
                                            <p:txEl>
                                              <p:pRg st="4" end="4"/>
                                            </p:txEl>
                                          </p:spTgt>
                                        </p:tgtEl>
                                      </p:cBhvr>
                                      <p:to x="100000" y="80000"/>
                                    </p:animScale>
                                    <p:animScale>
                                      <p:cBhvr>
                                        <p:cTn id="59" dur="166" decel="50000">
                                          <p:stCondLst>
                                            <p:cond delay="1338"/>
                                          </p:stCondLst>
                                        </p:cTn>
                                        <p:tgtEl>
                                          <p:spTgt spid="10">
                                            <p:txEl>
                                              <p:pRg st="4" end="4"/>
                                            </p:txEl>
                                          </p:spTgt>
                                        </p:tgtEl>
                                      </p:cBhvr>
                                      <p:to x="100000" y="100000"/>
                                    </p:animScale>
                                    <p:animScale>
                                      <p:cBhvr>
                                        <p:cTn id="60" dur="26">
                                          <p:stCondLst>
                                            <p:cond delay="1642"/>
                                          </p:stCondLst>
                                        </p:cTn>
                                        <p:tgtEl>
                                          <p:spTgt spid="10">
                                            <p:txEl>
                                              <p:pRg st="4" end="4"/>
                                            </p:txEl>
                                          </p:spTgt>
                                        </p:tgtEl>
                                      </p:cBhvr>
                                      <p:to x="100000" y="90000"/>
                                    </p:animScale>
                                    <p:animScale>
                                      <p:cBhvr>
                                        <p:cTn id="61" dur="166" decel="50000">
                                          <p:stCondLst>
                                            <p:cond delay="1668"/>
                                          </p:stCondLst>
                                        </p:cTn>
                                        <p:tgtEl>
                                          <p:spTgt spid="10">
                                            <p:txEl>
                                              <p:pRg st="4" end="4"/>
                                            </p:txEl>
                                          </p:spTgt>
                                        </p:tgtEl>
                                      </p:cBhvr>
                                      <p:to x="100000" y="100000"/>
                                    </p:animScale>
                                    <p:animScale>
                                      <p:cBhvr>
                                        <p:cTn id="62" dur="26">
                                          <p:stCondLst>
                                            <p:cond delay="1808"/>
                                          </p:stCondLst>
                                        </p:cTn>
                                        <p:tgtEl>
                                          <p:spTgt spid="10">
                                            <p:txEl>
                                              <p:pRg st="4" end="4"/>
                                            </p:txEl>
                                          </p:spTgt>
                                        </p:tgtEl>
                                      </p:cBhvr>
                                      <p:to x="100000" y="95000"/>
                                    </p:animScale>
                                    <p:animScale>
                                      <p:cBhvr>
                                        <p:cTn id="63" dur="166" decel="50000">
                                          <p:stCondLst>
                                            <p:cond delay="1834"/>
                                          </p:stCondLst>
                                        </p:cTn>
                                        <p:tgtEl>
                                          <p:spTgt spid="10">
                                            <p:txEl>
                                              <p:pRg st="4" end="4"/>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
                                            <p:txEl>
                                              <p:pRg st="5" end="5"/>
                                            </p:txEl>
                                          </p:spTgt>
                                        </p:tgtEl>
                                        <p:attrNameLst>
                                          <p:attrName>style.visibility</p:attrName>
                                        </p:attrNameLst>
                                      </p:cBhvr>
                                      <p:to>
                                        <p:strVal val="visible"/>
                                      </p:to>
                                    </p:set>
                                    <p:animEffect transition="in" filter="fade">
                                      <p:cBhvr>
                                        <p:cTn id="68" dur="500"/>
                                        <p:tgtEl>
                                          <p:spTgt spid="10">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10">
                                            <p:txEl>
                                              <p:pRg st="6" end="6"/>
                                            </p:txEl>
                                          </p:spTgt>
                                        </p:tgtEl>
                                        <p:attrNameLst>
                                          <p:attrName>style.visibility</p:attrName>
                                        </p:attrNameLst>
                                      </p:cBhvr>
                                      <p:to>
                                        <p:strVal val="visible"/>
                                      </p:to>
                                    </p:set>
                                    <p:animEffect transition="in" filter="barn(inVertical)">
                                      <p:cBhvr>
                                        <p:cTn id="7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60244" y="1167135"/>
            <a:ext cx="8632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457200" eaLnBrk="1" fontAlgn="auto" hangingPunct="1">
              <a:spcBef>
                <a:spcPts val="0"/>
              </a:spcBef>
              <a:spcAft>
                <a:spcPts val="0"/>
              </a:spcAft>
            </a:pPr>
            <a:r>
              <a:rPr lang="it-IT" b="1" dirty="0">
                <a:solidFill>
                  <a:srgbClr val="006600"/>
                </a:solidFill>
                <a:latin typeface="Calibri"/>
              </a:rPr>
              <a:t>AVANZAMENTO PROCEDURALE: BANDI EMANATI 2016-2018 (</a:t>
            </a:r>
            <a:r>
              <a:rPr lang="it-IT" b="1" dirty="0" smtClean="0">
                <a:solidFill>
                  <a:srgbClr val="006600"/>
                </a:solidFill>
                <a:latin typeface="Calibri"/>
              </a:rPr>
              <a:t>1/3)</a:t>
            </a:r>
            <a:endParaRPr lang="it-IT" altLang="it-IT" b="1" dirty="0">
              <a:solidFill>
                <a:srgbClr val="006600"/>
              </a:solidFill>
              <a:latin typeface="Calibri"/>
            </a:endParaRPr>
          </a:p>
        </p:txBody>
      </p:sp>
      <p:sp>
        <p:nvSpPr>
          <p:cNvPr id="6" name="Callout con freccia a sinistra 5"/>
          <p:cNvSpPr/>
          <p:nvPr/>
        </p:nvSpPr>
        <p:spPr>
          <a:xfrm>
            <a:off x="9090025" y="10814050"/>
            <a:ext cx="819150" cy="420688"/>
          </a:xfrm>
          <a:prstGeom prst="leftArrow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b="1">
              <a:solidFill>
                <a:prstClr val="white"/>
              </a:solidFill>
            </a:endParaRPr>
          </a:p>
        </p:txBody>
      </p:sp>
      <p:pic>
        <p:nvPicPr>
          <p:cNvPr id="8" name="Picture 1"/>
          <p:cNvPicPr>
            <a:picLocks noChangeAspect="1" noChangeArrowheads="1"/>
          </p:cNvPicPr>
          <p:nvPr/>
        </p:nvPicPr>
        <p:blipFill>
          <a:blip r:embed="rId2" cstate="print"/>
          <a:srcRect/>
          <a:stretch>
            <a:fillRect/>
          </a:stretch>
        </p:blipFill>
        <p:spPr bwMode="auto">
          <a:xfrm>
            <a:off x="395536" y="1700808"/>
            <a:ext cx="8352928" cy="4896544"/>
          </a:xfrm>
          <a:prstGeom prst="rect">
            <a:avLst/>
          </a:prstGeom>
          <a:noFill/>
        </p:spPr>
      </p:pic>
    </p:spTree>
    <p:extLst>
      <p:ext uri="{BB962C8B-B14F-4D97-AF65-F5344CB8AC3E}">
        <p14:creationId xmlns:p14="http://schemas.microsoft.com/office/powerpoint/2010/main" val="2707339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19550" y="3100387"/>
            <a:ext cx="1104900" cy="657225"/>
          </a:xfrm>
          <a:prstGeom prst="rect">
            <a:avLst/>
          </a:prstGeom>
        </p:spPr>
      </p:pic>
      <p:sp>
        <p:nvSpPr>
          <p:cNvPr id="10" name="Rettangolo 9"/>
          <p:cNvSpPr/>
          <p:nvPr/>
        </p:nvSpPr>
        <p:spPr>
          <a:xfrm>
            <a:off x="-25086" y="5762028"/>
            <a:ext cx="9169085" cy="260053"/>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982" y="5253825"/>
            <a:ext cx="1051455" cy="508203"/>
          </a:xfrm>
          <a:prstGeom prst="rect">
            <a:avLst/>
          </a:prstGeom>
        </p:spPr>
      </p:pic>
      <p:pic>
        <p:nvPicPr>
          <p:cNvPr id="16" name="Immagin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19363" y="4195963"/>
            <a:ext cx="812518" cy="812518"/>
          </a:xfrm>
          <a:prstGeom prst="rect">
            <a:avLst/>
          </a:prstGeom>
        </p:spPr>
      </p:pic>
      <p:sp>
        <p:nvSpPr>
          <p:cNvPr id="17" name="Rettangolo 16"/>
          <p:cNvSpPr/>
          <p:nvPr/>
        </p:nvSpPr>
        <p:spPr>
          <a:xfrm>
            <a:off x="56444" y="5266070"/>
            <a:ext cx="1774845" cy="369332"/>
          </a:xfrm>
          <a:prstGeom prst="rect">
            <a:avLst/>
          </a:prstGeom>
        </p:spPr>
        <p:txBody>
          <a:bodyPr wrap="none">
            <a:spAutoFit/>
          </a:bodyPr>
          <a:lstStyle/>
          <a:p>
            <a:pPr algn="ctr"/>
            <a:r>
              <a:rPr lang="it-IT" altLang="it-IT" b="1" dirty="0"/>
              <a:t>Basilicata Rurale</a:t>
            </a:r>
          </a:p>
        </p:txBody>
      </p:sp>
      <p:sp>
        <p:nvSpPr>
          <p:cNvPr id="18" name="Rettangolo 17"/>
          <p:cNvSpPr/>
          <p:nvPr/>
        </p:nvSpPr>
        <p:spPr>
          <a:xfrm>
            <a:off x="155221" y="4195963"/>
            <a:ext cx="1706686" cy="738664"/>
          </a:xfrm>
          <a:prstGeom prst="rect">
            <a:avLst/>
          </a:prstGeom>
        </p:spPr>
        <p:txBody>
          <a:bodyPr wrap="none">
            <a:spAutoFit/>
          </a:bodyPr>
          <a:lstStyle/>
          <a:p>
            <a:r>
              <a:rPr lang="it-IT" altLang="it-IT" b="1" dirty="0" err="1">
                <a:latin typeface="Calibri" panose="020F0502020204030204" pitchFamily="34" charset="0"/>
              </a:rPr>
              <a:t>Tw</a:t>
            </a:r>
            <a:r>
              <a:rPr lang="it-IT" altLang="it-IT" b="1" dirty="0">
                <a:latin typeface="Calibri" panose="020F0502020204030204" pitchFamily="34" charset="0"/>
              </a:rPr>
              <a:t>: @</a:t>
            </a:r>
            <a:r>
              <a:rPr lang="it-IT" altLang="it-IT" b="1" dirty="0" err="1">
                <a:latin typeface="Calibri" panose="020F0502020204030204" pitchFamily="34" charset="0"/>
              </a:rPr>
              <a:t>ruralbasilicata</a:t>
            </a:r>
            <a:endParaRPr lang="it-IT" altLang="it-IT" b="1" dirty="0">
              <a:latin typeface="Calibri" panose="020F0502020204030204" pitchFamily="34" charset="0"/>
            </a:endParaRPr>
          </a:p>
          <a:p>
            <a:r>
              <a:rPr lang="it-IT" altLang="it-IT" b="1" dirty="0">
                <a:latin typeface="Calibri" panose="020F0502020204030204" pitchFamily="34" charset="0"/>
              </a:rPr>
              <a:t>#PsrBas1420 </a:t>
            </a:r>
            <a:br>
              <a:rPr lang="it-IT" altLang="it-IT" b="1" dirty="0">
                <a:latin typeface="Calibri" panose="020F0502020204030204" pitchFamily="34" charset="0"/>
              </a:rPr>
            </a:br>
            <a:r>
              <a:rPr lang="it-IT" altLang="it-IT" b="1" dirty="0">
                <a:latin typeface="Calibri" panose="020F0502020204030204" pitchFamily="34" charset="0"/>
              </a:rPr>
              <a:t>#</a:t>
            </a:r>
            <a:r>
              <a:rPr lang="it-IT" altLang="it-IT" b="1" dirty="0" err="1">
                <a:latin typeface="Calibri" panose="020F0502020204030204" pitchFamily="34" charset="0"/>
              </a:rPr>
              <a:t>DipAgriBas</a:t>
            </a:r>
            <a:endParaRPr lang="it-IT" altLang="it-IT" b="1" dirty="0">
              <a:latin typeface="Calibri" panose="020F0502020204030204" pitchFamily="34" charset="0"/>
            </a:endParaRPr>
          </a:p>
        </p:txBody>
      </p:sp>
      <p:sp>
        <p:nvSpPr>
          <p:cNvPr id="19" name="CasellaDiTesto 18"/>
          <p:cNvSpPr txBox="1"/>
          <p:nvPr/>
        </p:nvSpPr>
        <p:spPr>
          <a:xfrm>
            <a:off x="906525" y="1954206"/>
            <a:ext cx="7461978" cy="2800767"/>
          </a:xfrm>
          <a:prstGeom prst="rect">
            <a:avLst/>
          </a:prstGeom>
          <a:noFill/>
        </p:spPr>
        <p:txBody>
          <a:bodyPr wrap="none" rtlCol="0">
            <a:spAutoFit/>
          </a:bodyPr>
          <a:lstStyle/>
          <a:p>
            <a:pPr algn="ctr"/>
            <a:r>
              <a:rPr lang="it-IT" sz="4400" b="1" dirty="0">
                <a:latin typeface="Calibri" panose="020F0502020204030204" pitchFamily="34" charset="0"/>
              </a:rPr>
              <a:t>Grazie per l’attenzione</a:t>
            </a:r>
            <a:br>
              <a:rPr lang="it-IT" sz="4400" b="1" dirty="0">
                <a:latin typeface="Calibri" panose="020F0502020204030204" pitchFamily="34" charset="0"/>
              </a:rPr>
            </a:br>
            <a:r>
              <a:rPr lang="it-IT" sz="4400" b="1" dirty="0">
                <a:latin typeface="Calibri" panose="020F0502020204030204" pitchFamily="34" charset="0"/>
                <a:hlinkClick r:id="rId6"/>
              </a:rPr>
              <a:t>www.europa.basilicata.it/feasr</a:t>
            </a:r>
            <a:endParaRPr lang="it-IT" sz="4400" b="1" dirty="0">
              <a:latin typeface="Calibri" panose="020F0502020204030204" pitchFamily="34" charset="0"/>
            </a:endParaRPr>
          </a:p>
          <a:p>
            <a:pPr algn="ctr"/>
            <a:endParaRPr lang="it-IT" altLang="it-IT" sz="4400" b="1" dirty="0">
              <a:latin typeface="Calibri" panose="020F0502020204030204" pitchFamily="34" charset="0"/>
            </a:endParaRPr>
          </a:p>
          <a:p>
            <a:pPr algn="ctr"/>
            <a:endParaRPr lang="it-IT" sz="4400" b="1" dirty="0"/>
          </a:p>
        </p:txBody>
      </p:sp>
      <p:pic>
        <p:nvPicPr>
          <p:cNvPr id="14" name="Immagine 13"/>
          <p:cNvPicPr/>
          <p:nvPr/>
        </p:nvPicPr>
        <p:blipFill>
          <a:blip r:embed="rId7" cstate="email">
            <a:extLst>
              <a:ext uri="{28A0092B-C50C-407E-A947-70E740481C1C}">
                <a14:useLocalDpi xmlns:a14="http://schemas.microsoft.com/office/drawing/2010/main"/>
              </a:ext>
            </a:extLst>
          </a:blip>
          <a:stretch>
            <a:fillRect/>
          </a:stretch>
        </p:blipFill>
        <p:spPr>
          <a:xfrm>
            <a:off x="1595119" y="4360959"/>
            <a:ext cx="7548880" cy="1454150"/>
          </a:xfrm>
          <a:prstGeom prst="rect">
            <a:avLst/>
          </a:prstGeom>
        </p:spPr>
      </p:pic>
    </p:spTree>
    <p:extLst>
      <p:ext uri="{BB962C8B-B14F-4D97-AF65-F5344CB8AC3E}">
        <p14:creationId xmlns:p14="http://schemas.microsoft.com/office/powerpoint/2010/main" val="148458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60244" y="1167135"/>
            <a:ext cx="8632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457200" eaLnBrk="1" fontAlgn="auto" hangingPunct="1">
              <a:spcBef>
                <a:spcPts val="0"/>
              </a:spcBef>
              <a:spcAft>
                <a:spcPts val="0"/>
              </a:spcAft>
            </a:pPr>
            <a:r>
              <a:rPr lang="it-IT" b="1" dirty="0">
                <a:solidFill>
                  <a:srgbClr val="006600"/>
                </a:solidFill>
                <a:latin typeface="Calibri"/>
              </a:rPr>
              <a:t>AVANZAMENTO PROCEDURALE: BANDI EMANATI 2016-2018 (</a:t>
            </a:r>
            <a:r>
              <a:rPr lang="it-IT" b="1" dirty="0" smtClean="0">
                <a:solidFill>
                  <a:srgbClr val="006600"/>
                </a:solidFill>
                <a:latin typeface="Calibri"/>
              </a:rPr>
              <a:t>2/3)</a:t>
            </a:r>
            <a:endParaRPr lang="it-IT" altLang="it-IT" b="1" dirty="0">
              <a:solidFill>
                <a:srgbClr val="006600"/>
              </a:solidFill>
              <a:latin typeface="Calibri"/>
            </a:endParaRPr>
          </a:p>
        </p:txBody>
      </p:sp>
      <p:sp>
        <p:nvSpPr>
          <p:cNvPr id="6" name="Callout con freccia a sinistra 5"/>
          <p:cNvSpPr/>
          <p:nvPr/>
        </p:nvSpPr>
        <p:spPr>
          <a:xfrm>
            <a:off x="9090025" y="10814050"/>
            <a:ext cx="819150" cy="420688"/>
          </a:xfrm>
          <a:prstGeom prst="leftArrow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b="1">
              <a:solidFill>
                <a:prstClr val="white"/>
              </a:solidFill>
            </a:endParaRPr>
          </a:p>
        </p:txBody>
      </p:sp>
      <p:pic>
        <p:nvPicPr>
          <p:cNvPr id="8" name="Picture 13"/>
          <p:cNvPicPr>
            <a:picLocks noChangeAspect="1" noChangeArrowheads="1"/>
          </p:cNvPicPr>
          <p:nvPr/>
        </p:nvPicPr>
        <p:blipFill>
          <a:blip r:embed="rId2" cstate="print"/>
          <a:srcRect/>
          <a:stretch>
            <a:fillRect/>
          </a:stretch>
        </p:blipFill>
        <p:spPr bwMode="auto">
          <a:xfrm>
            <a:off x="493828" y="1628800"/>
            <a:ext cx="8165068" cy="5066782"/>
          </a:xfrm>
          <a:prstGeom prst="rect">
            <a:avLst/>
          </a:prstGeom>
          <a:noFill/>
        </p:spPr>
      </p:pic>
    </p:spTree>
    <p:extLst>
      <p:ext uri="{BB962C8B-B14F-4D97-AF65-F5344CB8AC3E}">
        <p14:creationId xmlns:p14="http://schemas.microsoft.com/office/powerpoint/2010/main" val="3394005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60244" y="1167135"/>
            <a:ext cx="8632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457200" eaLnBrk="1" fontAlgn="auto" hangingPunct="1">
              <a:spcBef>
                <a:spcPts val="0"/>
              </a:spcBef>
              <a:spcAft>
                <a:spcPts val="0"/>
              </a:spcAft>
            </a:pPr>
            <a:r>
              <a:rPr lang="it-IT" b="1" dirty="0">
                <a:solidFill>
                  <a:srgbClr val="006600"/>
                </a:solidFill>
                <a:latin typeface="Calibri"/>
              </a:rPr>
              <a:t>AVANZAMENTO PROCEDURALE: BANDI EMANATI 2016-2018 (</a:t>
            </a:r>
            <a:r>
              <a:rPr lang="it-IT" b="1" dirty="0" smtClean="0">
                <a:solidFill>
                  <a:srgbClr val="006600"/>
                </a:solidFill>
                <a:latin typeface="Calibri"/>
              </a:rPr>
              <a:t>3/3)</a:t>
            </a:r>
            <a:endParaRPr lang="it-IT" altLang="it-IT" b="1" dirty="0">
              <a:solidFill>
                <a:srgbClr val="006600"/>
              </a:solidFill>
              <a:latin typeface="Calibri"/>
            </a:endParaRPr>
          </a:p>
        </p:txBody>
      </p:sp>
      <p:sp>
        <p:nvSpPr>
          <p:cNvPr id="6" name="Callout con freccia a sinistra 5"/>
          <p:cNvSpPr/>
          <p:nvPr/>
        </p:nvSpPr>
        <p:spPr>
          <a:xfrm>
            <a:off x="9090025" y="10814050"/>
            <a:ext cx="819150" cy="420688"/>
          </a:xfrm>
          <a:prstGeom prst="leftArrow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b="1">
              <a:solidFill>
                <a:prstClr val="white"/>
              </a:solidFill>
            </a:endParaRPr>
          </a:p>
        </p:txBody>
      </p:sp>
      <p:pic>
        <p:nvPicPr>
          <p:cNvPr id="7" name="Picture 1"/>
          <p:cNvPicPr>
            <a:picLocks noChangeAspect="1" noChangeArrowheads="1"/>
          </p:cNvPicPr>
          <p:nvPr/>
        </p:nvPicPr>
        <p:blipFill>
          <a:blip r:embed="rId2" cstate="print"/>
          <a:srcRect/>
          <a:stretch>
            <a:fillRect/>
          </a:stretch>
        </p:blipFill>
        <p:spPr bwMode="auto">
          <a:xfrm>
            <a:off x="240582" y="1700808"/>
            <a:ext cx="8671560" cy="4639923"/>
          </a:xfrm>
          <a:prstGeom prst="rect">
            <a:avLst/>
          </a:prstGeom>
          <a:noFill/>
        </p:spPr>
      </p:pic>
    </p:spTree>
    <p:extLst>
      <p:ext uri="{BB962C8B-B14F-4D97-AF65-F5344CB8AC3E}">
        <p14:creationId xmlns:p14="http://schemas.microsoft.com/office/powerpoint/2010/main" val="3907488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60244" y="1167135"/>
            <a:ext cx="8632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457200" eaLnBrk="1" fontAlgn="auto" hangingPunct="1">
              <a:spcBef>
                <a:spcPts val="0"/>
              </a:spcBef>
              <a:spcAft>
                <a:spcPts val="0"/>
              </a:spcAft>
            </a:pPr>
            <a:r>
              <a:rPr lang="it-IT" b="1" dirty="0">
                <a:solidFill>
                  <a:srgbClr val="006600"/>
                </a:solidFill>
                <a:latin typeface="Calibri"/>
              </a:rPr>
              <a:t>AVANZAMENTO PROCEDURALE PER MISURA </a:t>
            </a:r>
            <a:endParaRPr lang="it-IT" altLang="it-IT" b="1" dirty="0">
              <a:solidFill>
                <a:srgbClr val="006600"/>
              </a:solidFill>
              <a:latin typeface="Calibri"/>
            </a:endParaRPr>
          </a:p>
        </p:txBody>
      </p:sp>
      <p:sp>
        <p:nvSpPr>
          <p:cNvPr id="6" name="Callout con freccia a sinistra 5"/>
          <p:cNvSpPr/>
          <p:nvPr/>
        </p:nvSpPr>
        <p:spPr>
          <a:xfrm>
            <a:off x="9090025" y="10814050"/>
            <a:ext cx="819150" cy="420688"/>
          </a:xfrm>
          <a:prstGeom prst="leftArrow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b="1">
              <a:solidFill>
                <a:prstClr val="white"/>
              </a:solidFill>
            </a:endParaRPr>
          </a:p>
        </p:txBody>
      </p:sp>
      <p:pic>
        <p:nvPicPr>
          <p:cNvPr id="8" name="Picture 1"/>
          <p:cNvPicPr>
            <a:picLocks noChangeAspect="1" noChangeArrowheads="1"/>
          </p:cNvPicPr>
          <p:nvPr/>
        </p:nvPicPr>
        <p:blipFill>
          <a:blip r:embed="rId2" cstate="print"/>
          <a:srcRect/>
          <a:stretch>
            <a:fillRect/>
          </a:stretch>
        </p:blipFill>
        <p:spPr bwMode="auto">
          <a:xfrm>
            <a:off x="184449" y="1626265"/>
            <a:ext cx="8775102" cy="5043095"/>
          </a:xfrm>
          <a:prstGeom prst="rect">
            <a:avLst/>
          </a:prstGeom>
          <a:noFill/>
        </p:spPr>
      </p:pic>
    </p:spTree>
    <p:extLst>
      <p:ext uri="{BB962C8B-B14F-4D97-AF65-F5344CB8AC3E}">
        <p14:creationId xmlns:p14="http://schemas.microsoft.com/office/powerpoint/2010/main" val="4247445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19550" y="3254625"/>
            <a:ext cx="1104900" cy="657225"/>
          </a:xfrm>
          <a:prstGeom prst="rect">
            <a:avLst/>
          </a:prstGeom>
        </p:spPr>
      </p:pic>
      <p:sp>
        <p:nvSpPr>
          <p:cNvPr id="11" name="Text Box 5"/>
          <p:cNvSpPr txBox="1">
            <a:spLocks noChangeArrowheads="1"/>
          </p:cNvSpPr>
          <p:nvPr/>
        </p:nvSpPr>
        <p:spPr bwMode="auto">
          <a:xfrm>
            <a:off x="179512" y="1196752"/>
            <a:ext cx="8712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457200" eaLnBrk="1" fontAlgn="auto" hangingPunct="1">
              <a:spcBef>
                <a:spcPts val="0"/>
              </a:spcBef>
              <a:spcAft>
                <a:spcPts val="0"/>
              </a:spcAft>
            </a:pPr>
            <a:r>
              <a:rPr lang="it-IT" b="1" dirty="0">
                <a:solidFill>
                  <a:srgbClr val="006600"/>
                </a:solidFill>
                <a:latin typeface="Calibri"/>
              </a:rPr>
              <a:t>IMPEGNI E PAGAMENTI PER TIPOLOGIA DI MISURA  al </a:t>
            </a:r>
            <a:r>
              <a:rPr lang="it-IT" b="1" dirty="0" smtClean="0">
                <a:solidFill>
                  <a:srgbClr val="006600"/>
                </a:solidFill>
                <a:latin typeface="Calibri"/>
              </a:rPr>
              <a:t>12/06/19</a:t>
            </a:r>
            <a:endParaRPr lang="it-IT" b="1" dirty="0">
              <a:solidFill>
                <a:srgbClr val="006600"/>
              </a:solidFill>
              <a:latin typeface="Calibri"/>
            </a:endParaRPr>
          </a:p>
        </p:txBody>
      </p:sp>
      <p:pic>
        <p:nvPicPr>
          <p:cNvPr id="7" name="Immagine 6"/>
          <p:cNvPicPr>
            <a:picLocks noChangeAspect="1"/>
          </p:cNvPicPr>
          <p:nvPr/>
        </p:nvPicPr>
        <p:blipFill>
          <a:blip r:embed="rId3" cstate="print"/>
          <a:stretch>
            <a:fillRect/>
          </a:stretch>
        </p:blipFill>
        <p:spPr>
          <a:xfrm>
            <a:off x="179512" y="1772817"/>
            <a:ext cx="8804079" cy="4104456"/>
          </a:xfrm>
          <a:prstGeom prst="rect">
            <a:avLst/>
          </a:prstGeom>
        </p:spPr>
      </p:pic>
    </p:spTree>
    <p:extLst>
      <p:ext uri="{BB962C8B-B14F-4D97-AF65-F5344CB8AC3E}">
        <p14:creationId xmlns:p14="http://schemas.microsoft.com/office/powerpoint/2010/main" val="2746054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heme/theme1.xml><?xml version="1.0" encoding="utf-8"?>
<a:theme xmlns:a="http://schemas.openxmlformats.org/drawingml/2006/main" name="Schema_Diapositiv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chema_Diapositiv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schema_slid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chema_Diapositiv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Schema_Diapositiv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schema_slid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Schema_Diapositiv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8022</TotalTime>
  <Words>3777</Words>
  <Application>Microsoft Office PowerPoint</Application>
  <PresentationFormat>Presentazione su schermo (4:3)</PresentationFormat>
  <Paragraphs>333</Paragraphs>
  <Slides>50</Slides>
  <Notes>2</Notes>
  <HiddenSlides>0</HiddenSlides>
  <MMClips>0</MMClips>
  <ScaleCrop>false</ScaleCrop>
  <HeadingPairs>
    <vt:vector size="6" baseType="variant">
      <vt:variant>
        <vt:lpstr>Caratteri utilizzati</vt:lpstr>
      </vt:variant>
      <vt:variant>
        <vt:i4>5</vt:i4>
      </vt:variant>
      <vt:variant>
        <vt:lpstr>Tema</vt:lpstr>
      </vt:variant>
      <vt:variant>
        <vt:i4>8</vt:i4>
      </vt:variant>
      <vt:variant>
        <vt:lpstr>Titoli diapositive</vt:lpstr>
      </vt:variant>
      <vt:variant>
        <vt:i4>50</vt:i4>
      </vt:variant>
    </vt:vector>
  </HeadingPairs>
  <TitlesOfParts>
    <vt:vector size="63" baseType="lpstr">
      <vt:lpstr>ＭＳ Ｐゴシック</vt:lpstr>
      <vt:lpstr>Arial</vt:lpstr>
      <vt:lpstr>Calibri</vt:lpstr>
      <vt:lpstr>Times New Roman</vt:lpstr>
      <vt:lpstr>Wingdings</vt:lpstr>
      <vt:lpstr>Schema_Diapositiva</vt:lpstr>
      <vt:lpstr>2_Schema_Diapositiva</vt:lpstr>
      <vt:lpstr>Tema di Office</vt:lpstr>
      <vt:lpstr>1_Schema_Diapositiva</vt:lpstr>
      <vt:lpstr>1_Tema di Office</vt:lpstr>
      <vt:lpstr>3_Schema_Diapositiva</vt:lpstr>
      <vt:lpstr>4_Schema_Diapositiva</vt:lpstr>
      <vt:lpstr>2_Tema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Regione Basilicata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Cascino Mariateresa</dc:creator>
  <cp:lastModifiedBy>Laviero Isabella</cp:lastModifiedBy>
  <cp:revision>1001</cp:revision>
  <cp:lastPrinted>2012-06-05T07:01:39Z</cp:lastPrinted>
  <dcterms:created xsi:type="dcterms:W3CDTF">2010-07-07T07:39:51Z</dcterms:created>
  <dcterms:modified xsi:type="dcterms:W3CDTF">2019-06-20T08:44:39Z</dcterms:modified>
</cp:coreProperties>
</file>