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</p:sldMasterIdLst>
  <p:notesMasterIdLst>
    <p:notesMasterId r:id="rId24"/>
  </p:notesMasterIdLst>
  <p:handoutMasterIdLst>
    <p:handoutMasterId r:id="rId25"/>
  </p:handoutMasterIdLst>
  <p:sldIdLst>
    <p:sldId id="327" r:id="rId5"/>
    <p:sldId id="324" r:id="rId6"/>
    <p:sldId id="352" r:id="rId7"/>
    <p:sldId id="330" r:id="rId8"/>
    <p:sldId id="336" r:id="rId9"/>
    <p:sldId id="354" r:id="rId10"/>
    <p:sldId id="341" r:id="rId11"/>
    <p:sldId id="339" r:id="rId12"/>
    <p:sldId id="340" r:id="rId13"/>
    <p:sldId id="355" r:id="rId14"/>
    <p:sldId id="342" r:id="rId15"/>
    <p:sldId id="345" r:id="rId16"/>
    <p:sldId id="346" r:id="rId17"/>
    <p:sldId id="347" r:id="rId18"/>
    <p:sldId id="348" r:id="rId19"/>
    <p:sldId id="334" r:id="rId20"/>
    <p:sldId id="309" r:id="rId21"/>
    <p:sldId id="314" r:id="rId22"/>
    <p:sldId id="35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679"/>
    <a:srgbClr val="EFC518"/>
    <a:srgbClr val="FFFFFF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69081" autoAdjust="0"/>
  </p:normalViewPr>
  <p:slideViewPr>
    <p:cSldViewPr snapToGrid="0">
      <p:cViewPr varScale="1">
        <p:scale>
          <a:sx n="69" d="100"/>
          <a:sy n="69" d="100"/>
        </p:scale>
        <p:origin x="816" y="66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pPr/>
              <a:t>10/12/2020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pPr/>
              <a:t>10/12/2020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0338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7562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5157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3448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37711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6213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8953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8784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305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53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1253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0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5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7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4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7867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1487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41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62" r:id="rId17"/>
    <p:sldLayoutId id="2147483657" r:id="rId18"/>
    <p:sldLayoutId id="2147483670" r:id="rId19"/>
    <p:sldLayoutId id="2147483650" r:id="rId20"/>
    <p:sldLayoutId id="2147483660" r:id="rId21"/>
    <p:sldLayoutId id="2147483652" r:id="rId22"/>
    <p:sldLayoutId id="2147483653" r:id="rId23"/>
    <p:sldLayoutId id="2147483654" r:id="rId24"/>
    <p:sldLayoutId id="2147483690" r:id="rId2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8.jpeg"/><Relationship Id="rId7" Type="http://schemas.openxmlformats.org/officeDocument/2006/relationships/image" Target="../media/image12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39.tif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tiff"/><Relationship Id="rId7" Type="http://schemas.openxmlformats.org/officeDocument/2006/relationships/image" Target="../media/image12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5.png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0.tiff"/><Relationship Id="rId7" Type="http://schemas.openxmlformats.org/officeDocument/2006/relationships/image" Target="../media/image16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1.tiff"/><Relationship Id="rId4" Type="http://schemas.openxmlformats.org/officeDocument/2006/relationships/image" Target="../media/image5.png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085F52-9740-C94B-9F09-39917A10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/>
          <a:stretch/>
        </p:blipFill>
        <p:spPr>
          <a:xfrm>
            <a:off x="-558799" y="5184"/>
            <a:ext cx="12750800" cy="68528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22" y="2084561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7339" y="4054791"/>
            <a:ext cx="13872253" cy="20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273" y="409740"/>
            <a:ext cx="2900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Dove </a:t>
            </a:r>
            <a:r>
              <a:rPr lang="en-GB" sz="3600" dirty="0" err="1">
                <a:solidFill>
                  <a:schemeClr val="accent1"/>
                </a:solidFill>
              </a:rPr>
              <a:t>saremo</a:t>
            </a:r>
            <a:r>
              <a:rPr lang="en-GB" sz="3600" dirty="0">
                <a:solidFill>
                  <a:schemeClr val="accent1"/>
                </a:solidFill>
              </a:rPr>
              <a:t> </a:t>
            </a:r>
            <a:r>
              <a:rPr lang="en-GB" sz="3600" dirty="0" err="1">
                <a:solidFill>
                  <a:schemeClr val="accent1"/>
                </a:solidFill>
              </a:rPr>
              <a:t>nel</a:t>
            </a:r>
            <a:r>
              <a:rPr lang="en-GB" sz="3600" dirty="0">
                <a:solidFill>
                  <a:schemeClr val="accent1"/>
                </a:solidFill>
              </a:rPr>
              <a:t> 2040?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/>
          <p:cNvSpPr/>
          <p:nvPr/>
        </p:nvSpPr>
        <p:spPr>
          <a:xfrm>
            <a:off x="765362" y="518473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765362" y="341828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78E9429B-ADBC-404E-A9AC-49E927992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08" y="0"/>
            <a:ext cx="7000568" cy="67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0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latin typeface="Helvetica Light" panose="020B0403020202020204" pitchFamily="34" charset="0"/>
              </a:rPr>
              <a:t>[</a:t>
            </a:r>
            <a:r>
              <a:rPr lang="it-IT" sz="32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inserire la schermata della nuvola di etichette</a:t>
            </a:r>
            <a:r>
              <a:rPr lang="fr-BE" sz="3200" dirty="0">
                <a:latin typeface="Helvetica Light" panose="020B0403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941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486887"/>
            <a:ext cx="645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1"/>
                </a:solidFill>
                <a:latin typeface="Helvetica" pitchFamily="2" charset="0"/>
              </a:rPr>
              <a:t>Cosa corrisponde alle nostre aspirazioni e cosa è inferiore a esse?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3250" y="3995323"/>
            <a:ext cx="67425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Cos’è più rilevante?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L’estensione: riguarda il maggior numero di persone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L’impatto: importanza per gli interessati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1ECB84FB-F1E7-4D47-9090-6D87059ADF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7263" y="486887"/>
            <a:ext cx="4083458" cy="264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4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Helvetica Light" panose="020B0403020202020204" pitchFamily="34" charset="0"/>
              </a:rPr>
              <a:t>Quali sono le maggiori lacune?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[</a:t>
            </a:r>
            <a:r>
              <a:rPr lang="it-IT" i="1" dirty="0">
                <a:solidFill>
                  <a:srgbClr val="FF0000"/>
                </a:solidFill>
              </a:rPr>
              <a:t>inserire i contributi dei partecipanti</a:t>
            </a:r>
            <a:r>
              <a:rPr lang="en-IE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9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Helvetica Light" panose="020B0403020202020204" pitchFamily="34" charset="0"/>
              </a:rPr>
              <a:t>Dove si trovano le maggiori potenzialità?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[</a:t>
            </a:r>
            <a:r>
              <a:rPr lang="en-IE" i="1" dirty="0" err="1">
                <a:solidFill>
                  <a:srgbClr val="FF0000"/>
                </a:solidFill>
              </a:rPr>
              <a:t>inserire</a:t>
            </a:r>
            <a:r>
              <a:rPr lang="en-IE" i="1" dirty="0">
                <a:solidFill>
                  <a:srgbClr val="FF0000"/>
                </a:solidFill>
              </a:rPr>
              <a:t> </a:t>
            </a:r>
            <a:r>
              <a:rPr lang="en-IE" i="1" dirty="0" err="1">
                <a:solidFill>
                  <a:srgbClr val="FF0000"/>
                </a:solidFill>
              </a:rPr>
              <a:t>i</a:t>
            </a:r>
            <a:r>
              <a:rPr lang="en-IE" i="1" dirty="0">
                <a:solidFill>
                  <a:srgbClr val="FF0000"/>
                </a:solidFill>
              </a:rPr>
              <a:t> </a:t>
            </a:r>
            <a:r>
              <a:rPr lang="en-IE" i="1" dirty="0" err="1">
                <a:solidFill>
                  <a:srgbClr val="FF0000"/>
                </a:solidFill>
              </a:rPr>
              <a:t>contributi</a:t>
            </a:r>
            <a:r>
              <a:rPr lang="en-IE" i="1" dirty="0">
                <a:solidFill>
                  <a:srgbClr val="FF0000"/>
                </a:solidFill>
              </a:rPr>
              <a:t> </a:t>
            </a:r>
            <a:r>
              <a:rPr lang="en-IE" i="1" dirty="0" err="1">
                <a:solidFill>
                  <a:srgbClr val="FF0000"/>
                </a:solidFill>
              </a:rPr>
              <a:t>dei</a:t>
            </a:r>
            <a:r>
              <a:rPr lang="en-IE" i="1" dirty="0">
                <a:solidFill>
                  <a:srgbClr val="FF0000"/>
                </a:solidFill>
              </a:rPr>
              <a:t> </a:t>
            </a:r>
            <a:r>
              <a:rPr lang="en-IE" i="1" dirty="0" err="1">
                <a:solidFill>
                  <a:srgbClr val="FF0000"/>
                </a:solidFill>
              </a:rPr>
              <a:t>partecipanti</a:t>
            </a:r>
            <a:r>
              <a:rPr lang="en-IE" dirty="0"/>
              <a:t>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89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486887"/>
            <a:ext cx="645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1"/>
                </a:solidFill>
                <a:latin typeface="Helvetica" pitchFamily="2" charset="0"/>
              </a:rPr>
              <a:t>Quali condizioni rendono possibile la nostra visione?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36655" y="39799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Percorsi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Azioni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Supporto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Esempi e storie di successo</a:t>
            </a:r>
          </a:p>
        </p:txBody>
      </p:sp>
    </p:spTree>
    <p:extLst>
      <p:ext uri="{BB962C8B-B14F-4D97-AF65-F5344CB8AC3E}">
        <p14:creationId xmlns:p14="http://schemas.microsoft.com/office/powerpoint/2010/main" val="205026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4067" y="525327"/>
            <a:ext cx="726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dirty="0">
                <a:latin typeface="Helvetica Light" panose="020B0403020202020204" pitchFamily="34" charset="0"/>
              </a:rPr>
              <a:t>[</a:t>
            </a:r>
            <a:r>
              <a:rPr lang="it-IT" sz="24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Inserire i contributi dei partecipanti</a:t>
            </a:r>
            <a:r>
              <a:rPr lang="fr-BE" sz="2800" dirty="0">
                <a:latin typeface="Helvetica Light" panose="020B0403020202020204" pitchFamily="34" charset="0"/>
              </a:rPr>
              <a:t>]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24408" y="1326793"/>
            <a:ext cx="7442915" cy="3619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178" y="1440873"/>
            <a:ext cx="3207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err="1">
                <a:solidFill>
                  <a:schemeClr val="bg1"/>
                </a:solidFill>
              </a:rPr>
              <a:t>Condizioni</a:t>
            </a:r>
            <a:r>
              <a:rPr lang="en-IE" sz="3600" b="1" dirty="0">
                <a:solidFill>
                  <a:schemeClr val="bg1"/>
                </a:solidFill>
              </a:rPr>
              <a:t> </a:t>
            </a:r>
            <a:r>
              <a:rPr lang="en-IE" sz="3600" b="1" dirty="0" err="1">
                <a:solidFill>
                  <a:schemeClr val="bg1"/>
                </a:solidFill>
              </a:rPr>
              <a:t>che</a:t>
            </a:r>
            <a:r>
              <a:rPr lang="en-IE" sz="3600" b="1" dirty="0">
                <a:solidFill>
                  <a:schemeClr val="bg1"/>
                </a:solidFill>
              </a:rPr>
              <a:t> la </a:t>
            </a:r>
            <a:r>
              <a:rPr lang="en-IE" sz="3600" b="1" dirty="0" err="1">
                <a:solidFill>
                  <a:schemeClr val="bg1"/>
                </a:solidFill>
              </a:rPr>
              <a:t>rendono</a:t>
            </a:r>
            <a:r>
              <a:rPr lang="en-IE" sz="3600" b="1" dirty="0">
                <a:solidFill>
                  <a:schemeClr val="bg1"/>
                </a:solidFill>
              </a:rPr>
              <a:t> </a:t>
            </a:r>
            <a:r>
              <a:rPr lang="en-IE" sz="3600" b="1" dirty="0" err="1">
                <a:solidFill>
                  <a:schemeClr val="bg1"/>
                </a:solidFill>
              </a:rPr>
              <a:t>possibile</a:t>
            </a:r>
            <a:r>
              <a:rPr lang="en-IE" sz="3600" b="1" dirty="0">
                <a:solidFill>
                  <a:schemeClr val="bg1"/>
                </a:solidFill>
              </a:rPr>
              <a:t> e </a:t>
            </a:r>
            <a:r>
              <a:rPr lang="en-IE" sz="3600" b="1" dirty="0" err="1">
                <a:solidFill>
                  <a:schemeClr val="bg1"/>
                </a:solidFill>
              </a:rPr>
              <a:t>storie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2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4738792E-2C57-B043-AE41-A262C495C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2DB45E-4175-2F49-84AD-DE0542EFE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 err="1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5448" y="796542"/>
            <a:ext cx="4859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Helvetica" pitchFamily="2" charset="0"/>
              </a:rPr>
              <a:t>Prossimi</a:t>
            </a:r>
            <a:r>
              <a:rPr lang="en-GB" sz="2800" b="1" dirty="0">
                <a:latin typeface="Helvetica" pitchFamily="2" charset="0"/>
              </a:rPr>
              <a:t> </a:t>
            </a:r>
            <a:r>
              <a:rPr lang="en-GB" sz="2800" b="1" dirty="0" err="1">
                <a:latin typeface="Helvetica" pitchFamily="2" charset="0"/>
              </a:rPr>
              <a:t>passi</a:t>
            </a:r>
            <a:endParaRPr lang="en-GB" sz="2800" b="1" dirty="0">
              <a:latin typeface="Helvetica" pitchFamily="2" charset="0"/>
            </a:endParaRPr>
          </a:p>
          <a:p>
            <a:endParaRPr lang="fr-BE" sz="2800" dirty="0">
              <a:latin typeface="Helvetica Light" panose="020B04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20" y="3625655"/>
            <a:ext cx="6368519" cy="268947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0FA131-0F3D-784B-8E27-ECEE6B5555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9" y="1"/>
            <a:ext cx="4302220" cy="20921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65C8ECE-7093-DC43-9E2E-EF5DD2A252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7D74D56-DE43-654F-BEF4-D98F9C7267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8" y="3465825"/>
            <a:ext cx="983017" cy="908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6982" y="1847273"/>
            <a:ext cx="541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[</a:t>
            </a:r>
            <a:r>
              <a:rPr lang="it-IT" i="1" dirty="0">
                <a:solidFill>
                  <a:srgbClr val="FF0000"/>
                </a:solidFill>
              </a:rPr>
              <a:t>Inserire i contributi dei partecipanti</a:t>
            </a:r>
            <a:r>
              <a:rPr lang="en-IE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627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648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666915"/>
            <a:ext cx="2888094" cy="11552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31" y="251747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625" y="2336799"/>
            <a:ext cx="12211625" cy="18288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F42C0AD-C561-7949-8162-AB301925E8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48"/>
          <a:stretch/>
        </p:blipFill>
        <p:spPr>
          <a:xfrm flipH="1">
            <a:off x="-19626" y="3614145"/>
            <a:ext cx="4782125" cy="1034055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4D48AD8A-C7C9-7247-B3E6-18A0FDB24390}"/>
              </a:ext>
            </a:extLst>
          </p:cNvPr>
          <p:cNvSpPr txBox="1"/>
          <p:nvPr/>
        </p:nvSpPr>
        <p:spPr>
          <a:xfrm>
            <a:off x="424298" y="4939995"/>
            <a:ext cx="8442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Helvetica Light" panose="020B0403020202020204" pitchFamily="34" charset="0"/>
              </a:rPr>
              <a:t>Grazie per aver partecipato al seminario di oggi!</a:t>
            </a:r>
          </a:p>
          <a:p>
            <a:endParaRPr lang="it-IT" sz="2400" dirty="0">
              <a:latin typeface="Helvetica Light" panose="020B0403020202020204" pitchFamily="34" charset="0"/>
            </a:endParaRPr>
          </a:p>
          <a:p>
            <a:r>
              <a:rPr lang="it-IT" sz="2400" b="1" dirty="0">
                <a:latin typeface="Helvetica Light" panose="020B0403020202020204" pitchFamily="34" charset="0"/>
              </a:rPr>
              <a:t>Il nostro contributo verrà inviato alla Commissione europea</a:t>
            </a:r>
          </a:p>
          <a:p>
            <a:r>
              <a:rPr lang="it-IT" sz="2400" b="1" i="1" dirty="0">
                <a:latin typeface="Helvetica Bold Obliqu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389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00" y="0"/>
            <a:ext cx="6840000" cy="684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854" y="517236"/>
            <a:ext cx="4858328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/>
              <a:t>Informazioni sul seminario:</a:t>
            </a:r>
          </a:p>
          <a:p>
            <a:r>
              <a:rPr lang="it-IT" sz="2000" dirty="0"/>
              <a:t>Organizzatore:</a:t>
            </a:r>
          </a:p>
          <a:p>
            <a:r>
              <a:rPr lang="it-IT" sz="2000" dirty="0"/>
              <a:t>[</a:t>
            </a:r>
            <a:r>
              <a:rPr lang="it-IT" sz="2000" i="1" dirty="0">
                <a:solidFill>
                  <a:srgbClr val="FF0000"/>
                </a:solidFill>
              </a:rPr>
              <a:t>indicare il nome dell’organizzatore</a:t>
            </a:r>
            <a:r>
              <a:rPr lang="it-IT" sz="2000" dirty="0"/>
              <a:t>]</a:t>
            </a:r>
          </a:p>
          <a:p>
            <a:r>
              <a:rPr lang="it-IT" sz="2000" dirty="0"/>
              <a:t>E-mail:</a:t>
            </a:r>
          </a:p>
          <a:p>
            <a:r>
              <a:rPr lang="it-IT" sz="2000" dirty="0"/>
              <a:t>[</a:t>
            </a:r>
            <a:r>
              <a:rPr lang="it-IT" sz="2000" i="1" dirty="0">
                <a:solidFill>
                  <a:srgbClr val="FF0000"/>
                </a:solidFill>
              </a:rPr>
              <a:t>indicare l’indirizzo di posta elettronica</a:t>
            </a:r>
            <a:r>
              <a:rPr lang="it-IT" sz="2000" dirty="0"/>
              <a:t>]</a:t>
            </a:r>
          </a:p>
          <a:p>
            <a:r>
              <a:rPr lang="it-IT" sz="2000" dirty="0"/>
              <a:t>Data:</a:t>
            </a:r>
          </a:p>
          <a:p>
            <a:r>
              <a:rPr lang="it-IT" sz="2000" dirty="0"/>
              <a:t>[</a:t>
            </a:r>
            <a:r>
              <a:rPr lang="it-IT" sz="2000" i="1" dirty="0">
                <a:solidFill>
                  <a:srgbClr val="FF0000"/>
                </a:solidFill>
              </a:rPr>
              <a:t>indicare la data del seminario</a:t>
            </a:r>
            <a:r>
              <a:rPr lang="it-IT" sz="2000" dirty="0"/>
              <a:t>]</a:t>
            </a:r>
          </a:p>
          <a:p>
            <a:r>
              <a:rPr lang="it-IT" sz="2000" dirty="0"/>
              <a:t>Nome del gruppo:</a:t>
            </a:r>
          </a:p>
          <a:p>
            <a:r>
              <a:rPr lang="it-IT" sz="2000" dirty="0"/>
              <a:t>[</a:t>
            </a:r>
            <a:r>
              <a:rPr lang="it-IT" sz="2000" i="1" dirty="0">
                <a:solidFill>
                  <a:srgbClr val="FF0000"/>
                </a:solidFill>
              </a:rPr>
              <a:t>indicare il nome del gruppo</a:t>
            </a:r>
            <a:r>
              <a:rPr lang="it-IT" sz="2000" dirty="0"/>
              <a:t>]</a:t>
            </a:r>
          </a:p>
          <a:p>
            <a:r>
              <a:rPr lang="it-IT" sz="2000" dirty="0"/>
              <a:t>N. di partecipanti:</a:t>
            </a:r>
          </a:p>
          <a:p>
            <a:r>
              <a:rPr lang="it-IT" sz="2000" dirty="0"/>
              <a:t>[</a:t>
            </a:r>
            <a:r>
              <a:rPr lang="it-IT" sz="2000" i="1" dirty="0">
                <a:solidFill>
                  <a:srgbClr val="FF0000"/>
                </a:solidFill>
              </a:rPr>
              <a:t>indicare il numero di persone</a:t>
            </a:r>
            <a:r>
              <a:rPr lang="it-IT" sz="2000" dirty="0"/>
              <a:t>]</a:t>
            </a:r>
          </a:p>
          <a:p>
            <a:r>
              <a:rPr lang="it-IT" sz="2000" dirty="0"/>
              <a:t>Territorio analizzato:</a:t>
            </a:r>
          </a:p>
          <a:p>
            <a:r>
              <a:rPr lang="it-IT" sz="2000" dirty="0"/>
              <a:t>[</a:t>
            </a:r>
            <a:r>
              <a:rPr lang="it-IT" sz="2000" i="1" dirty="0">
                <a:solidFill>
                  <a:srgbClr val="FF0000"/>
                </a:solidFill>
              </a:rPr>
              <a:t>indicare la zona rurale di cui si è discusso</a:t>
            </a:r>
            <a:r>
              <a:rPr lang="it-IT" sz="2000" dirty="0"/>
              <a:t>]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90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20" y="1"/>
            <a:ext cx="6044495" cy="68579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56C26B-D7C8-AC40-A075-9B0EA0A2CD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-100025"/>
            <a:ext cx="4135696" cy="24381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3990" y="349243"/>
            <a:ext cx="522382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Helvetica" pitchFamily="2" charset="0"/>
              </a:rPr>
              <a:t>Cosa faremo oggi?</a:t>
            </a:r>
          </a:p>
          <a:p>
            <a:endParaRPr lang="it-IT" sz="28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Helvetica Light" panose="020B0403020202020204" pitchFamily="34" charset="0"/>
              </a:rPr>
              <a:t>La nostra zona rurale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400" dirty="0">
                <a:latin typeface="Helvetica Light" panose="020B0403020202020204" pitchFamily="34" charset="0"/>
              </a:rPr>
              <a:t>Il nostro territorio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Helvetica Light" panose="020B0403020202020204" pitchFamily="34" charset="0"/>
              </a:rPr>
              <a:t>Cosa lo rende speciale?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Helvetica Light" panose="020B0403020202020204" pitchFamily="34" charset="0"/>
              </a:rPr>
              <a:t>Dove stiamo andando?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Helvetica Light" panose="020B0403020202020204" pitchFamily="34" charset="0"/>
              </a:rPr>
              <a:t>Il nostro probabile futuro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800" dirty="0">
                <a:latin typeface="Helvetica Light" panose="020B0403020202020204" pitchFamily="34" charset="0"/>
              </a:rPr>
              <a:t>Dove vorremmo essere?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800" dirty="0">
                <a:latin typeface="Helvetica Light" panose="020B0403020202020204" pitchFamily="34" charset="0"/>
              </a:rPr>
              <a:t>Cosa ci consentirebbe di arrivarci?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Helvetica Light" panose="020B0403020202020204" pitchFamily="34" charset="0"/>
              </a:rPr>
              <a:t>Verifica /Prossimi passi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20" y="3768614"/>
            <a:ext cx="6368520" cy="25334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FF77A7-468F-A34B-950F-0EEE537840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814" y="1824418"/>
            <a:ext cx="1449686" cy="148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9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5448" y="796542"/>
            <a:ext cx="48593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Helvetica" pitchFamily="2" charset="0"/>
              </a:rPr>
              <a:t>Su quale zona riflettiamo oggi?</a:t>
            </a:r>
          </a:p>
          <a:p>
            <a:endParaRPr lang="it-IT" sz="2800" dirty="0">
              <a:latin typeface="Helvetica Light" panose="020B0403020202020204" pitchFamily="34" charset="0"/>
            </a:endParaRPr>
          </a:p>
          <a:p>
            <a:r>
              <a:rPr lang="it-IT" sz="2800" dirty="0">
                <a:latin typeface="Helvetica Light" panose="020B0403020202020204" pitchFamily="34" charset="0"/>
              </a:rPr>
              <a:t>[</a:t>
            </a:r>
            <a:r>
              <a:rPr lang="it-IT" sz="28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l’organizzatore inserisce la proposta scelta: piccolo centro, Comune, comprensorio montano, zona di intervento del GAL …… </a:t>
            </a:r>
            <a:r>
              <a:rPr lang="it-IT" sz="2800" dirty="0">
                <a:latin typeface="Helvetica Light" panose="020B0403020202020204" pitchFamily="34" charset="0"/>
              </a:rPr>
              <a:t>]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20" y="3768614"/>
            <a:ext cx="6368520" cy="25334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5E5903-4EE7-BB45-B277-FB07CE8B31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20" y="3768614"/>
            <a:ext cx="6368520" cy="3543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37CB6F-61A6-0748-8A4D-FD1DE10DCD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9" y="1"/>
            <a:ext cx="4302220" cy="20921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608C9BF-AD9A-1342-A02E-6D95D5A78C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19835FD-E71E-E749-A9B9-B12CC0551050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 err="1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A1E438-8FFC-A84D-9866-CCF60655E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78" y="2854063"/>
            <a:ext cx="843416" cy="42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B2639F1-F9AA-DC43-BFC3-E367F7E9AE44}"/>
              </a:ext>
            </a:extLst>
          </p:cNvPr>
          <p:cNvSpPr txBox="1"/>
          <p:nvPr/>
        </p:nvSpPr>
        <p:spPr>
          <a:xfrm>
            <a:off x="6956630" y="942184"/>
            <a:ext cx="44242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latin typeface="Helvetica" pitchFamily="2" charset="0"/>
              </a:rPr>
              <a:t>Quale significato ha per te la nostra zona rurale? </a:t>
            </a:r>
            <a:endParaRPr lang="it-IT" sz="4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730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Helvetica Light" panose="020B0403020202020204" pitchFamily="34" charset="0"/>
              </a:rPr>
              <a:t>Quale significato ha per te la nostra zona rurale?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964" y="2654195"/>
            <a:ext cx="9125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[</a:t>
            </a:r>
            <a:r>
              <a:rPr lang="it-IT" i="1" dirty="0">
                <a:solidFill>
                  <a:srgbClr val="FF0000"/>
                </a:solidFill>
              </a:rPr>
              <a:t>Se si usano strumenti quali, ad esempio, </a:t>
            </a:r>
            <a:r>
              <a:rPr lang="it-IT" i="1" dirty="0" err="1">
                <a:solidFill>
                  <a:srgbClr val="FF0000"/>
                </a:solidFill>
              </a:rPr>
              <a:t>Slido</a:t>
            </a:r>
            <a:r>
              <a:rPr lang="it-IT" i="1" dirty="0">
                <a:solidFill>
                  <a:srgbClr val="FF0000"/>
                </a:solidFill>
              </a:rPr>
              <a:t> o </a:t>
            </a:r>
            <a:r>
              <a:rPr lang="it-IT" i="1" dirty="0" err="1">
                <a:solidFill>
                  <a:srgbClr val="FF0000"/>
                </a:solidFill>
              </a:rPr>
              <a:t>Mentimeter</a:t>
            </a:r>
            <a:r>
              <a:rPr lang="it-IT" i="1" dirty="0">
                <a:solidFill>
                  <a:srgbClr val="FF0000"/>
                </a:solidFill>
              </a:rPr>
              <a:t>: inserire qui il codice di accesso /codice QR prima del seminario</a:t>
            </a:r>
          </a:p>
          <a:p>
            <a:r>
              <a:rPr lang="it-IT" i="1" dirty="0">
                <a:solidFill>
                  <a:srgbClr val="FF0000"/>
                </a:solidFill>
              </a:rPr>
              <a:t>OPPURE: inserire i contributi dei partecipanti direttamente in questa diapositiva</a:t>
            </a:r>
            <a:r>
              <a:rPr lang="en-IE" dirty="0"/>
              <a:t>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18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B2639F1-F9AA-DC43-BFC3-E367F7E9AE44}"/>
              </a:ext>
            </a:extLst>
          </p:cNvPr>
          <p:cNvSpPr txBox="1"/>
          <p:nvPr/>
        </p:nvSpPr>
        <p:spPr>
          <a:xfrm>
            <a:off x="6956630" y="942184"/>
            <a:ext cx="4424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Helvetica" pitchFamily="2" charset="0"/>
              </a:rPr>
              <a:t>Dove </a:t>
            </a:r>
            <a:r>
              <a:rPr lang="en-GB" sz="4800" b="1" dirty="0" err="1">
                <a:latin typeface="Helvetica" pitchFamily="2" charset="0"/>
              </a:rPr>
              <a:t>andremo</a:t>
            </a:r>
            <a:r>
              <a:rPr lang="en-GB" sz="4800" b="1" dirty="0">
                <a:latin typeface="Helvetica" pitchFamily="2" charset="0"/>
              </a:rPr>
              <a:t> </a:t>
            </a:r>
            <a:r>
              <a:rPr lang="en-GB" sz="4800" b="1" dirty="0" err="1">
                <a:latin typeface="Helvetica" pitchFamily="2" charset="0"/>
              </a:rPr>
              <a:t>nei</a:t>
            </a:r>
            <a:r>
              <a:rPr lang="en-GB" sz="4800" b="1" dirty="0">
                <a:latin typeface="Helvetica" pitchFamily="2" charset="0"/>
              </a:rPr>
              <a:t> </a:t>
            </a:r>
            <a:r>
              <a:rPr lang="en-GB" sz="4800" b="1" dirty="0" err="1">
                <a:latin typeface="Helvetica" pitchFamily="2" charset="0"/>
              </a:rPr>
              <a:t>prossimi</a:t>
            </a:r>
            <a:r>
              <a:rPr lang="en-GB" sz="4800" b="1" dirty="0">
                <a:latin typeface="Helvetica" pitchFamily="2" charset="0"/>
              </a:rPr>
              <a:t> 20 </a:t>
            </a:r>
            <a:r>
              <a:rPr lang="en-GB" sz="4800" b="1" dirty="0" err="1">
                <a:latin typeface="Helvetica" pitchFamily="2" charset="0"/>
              </a:rPr>
              <a:t>anni</a:t>
            </a:r>
            <a:r>
              <a:rPr lang="en-GB" sz="4800" b="1" dirty="0">
                <a:latin typeface="Helvetica" pitchFamily="2" charset="0"/>
              </a:rPr>
              <a:t>? </a:t>
            </a:r>
            <a:endParaRPr lang="en-GB" sz="4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91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273" y="409740"/>
            <a:ext cx="2900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Dove </a:t>
            </a:r>
            <a:r>
              <a:rPr lang="en-GB" sz="3600" dirty="0" err="1">
                <a:solidFill>
                  <a:schemeClr val="accent1"/>
                </a:solidFill>
              </a:rPr>
              <a:t>saremo</a:t>
            </a:r>
            <a:r>
              <a:rPr lang="en-GB" sz="3600" dirty="0">
                <a:solidFill>
                  <a:schemeClr val="accent1"/>
                </a:solidFill>
              </a:rPr>
              <a:t> </a:t>
            </a:r>
            <a:r>
              <a:rPr lang="en-GB" sz="3600" dirty="0" err="1">
                <a:solidFill>
                  <a:schemeClr val="accent1"/>
                </a:solidFill>
              </a:rPr>
              <a:t>nel</a:t>
            </a:r>
            <a:r>
              <a:rPr lang="en-GB" sz="3600" dirty="0">
                <a:solidFill>
                  <a:schemeClr val="accent1"/>
                </a:solidFill>
              </a:rPr>
              <a:t> 2040?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/>
          <p:cNvSpPr/>
          <p:nvPr/>
        </p:nvSpPr>
        <p:spPr>
          <a:xfrm>
            <a:off x="765362" y="518473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765362" y="341828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9514E390-6366-43B8-9C79-20C9F704C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74" y="-13739"/>
            <a:ext cx="7000568" cy="67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6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621" y="296178"/>
            <a:ext cx="3747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accent1"/>
                </a:solidFill>
              </a:rPr>
              <a:t>Fattori</a:t>
            </a:r>
            <a:r>
              <a:rPr lang="en-GB" sz="3600" dirty="0">
                <a:solidFill>
                  <a:schemeClr val="accent1"/>
                </a:solidFill>
              </a:rPr>
              <a:t> </a:t>
            </a:r>
            <a:r>
              <a:rPr lang="en-GB" sz="3600" dirty="0" err="1">
                <a:solidFill>
                  <a:schemeClr val="accent1"/>
                </a:solidFill>
              </a:rPr>
              <a:t>di</a:t>
            </a:r>
            <a:r>
              <a:rPr lang="en-GB" sz="3600" dirty="0">
                <a:solidFill>
                  <a:schemeClr val="accent1"/>
                </a:solidFill>
              </a:rPr>
              <a:t> </a:t>
            </a:r>
            <a:r>
              <a:rPr lang="en-GB" sz="3600" dirty="0" err="1">
                <a:solidFill>
                  <a:schemeClr val="accent1"/>
                </a:solidFill>
              </a:rPr>
              <a:t>cambiamento</a:t>
            </a:r>
            <a:endParaRPr lang="en-GB" sz="3600" dirty="0">
              <a:solidFill>
                <a:schemeClr val="accent1"/>
              </a:solidFill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FB8F13B1-169A-4618-AE5D-89290EF39430}"/>
              </a:ext>
            </a:extLst>
          </p:cNvPr>
          <p:cNvGrpSpPr/>
          <p:nvPr/>
        </p:nvGrpSpPr>
        <p:grpSpPr>
          <a:xfrm rot="20490643">
            <a:off x="760936" y="1288571"/>
            <a:ext cx="7107913" cy="2340700"/>
            <a:chOff x="-3834580" y="1200940"/>
            <a:chExt cx="13214554" cy="4473677"/>
          </a:xfrm>
        </p:grpSpPr>
        <p:pic>
          <p:nvPicPr>
            <p:cNvPr id="23" name="Obrázok 22">
              <a:extLst>
                <a:ext uri="{FF2B5EF4-FFF2-40B4-BE49-F238E27FC236}">
                  <a16:creationId xmlns:a16="http://schemas.microsoft.com/office/drawing/2014/main" id="{CB4935A5-867D-480D-A7D6-D72A94A44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026" y="1201993"/>
              <a:ext cx="6567948" cy="4454013"/>
            </a:xfrm>
            <a:prstGeom prst="rect">
              <a:avLst/>
            </a:prstGeom>
          </p:spPr>
        </p:pic>
        <p:pic>
          <p:nvPicPr>
            <p:cNvPr id="25" name="Obrázok 24">
              <a:extLst>
                <a:ext uri="{FF2B5EF4-FFF2-40B4-BE49-F238E27FC236}">
                  <a16:creationId xmlns:a16="http://schemas.microsoft.com/office/drawing/2014/main" id="{173C8D0A-E13C-40C4-8A15-91F2207E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34580" y="1200940"/>
              <a:ext cx="6646606" cy="4473677"/>
            </a:xfrm>
            <a:prstGeom prst="rect">
              <a:avLst/>
            </a:prstGeom>
          </p:spPr>
        </p:pic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FCA26A36-9000-4779-836D-AEEFB6A9591B}"/>
              </a:ext>
            </a:extLst>
          </p:cNvPr>
          <p:cNvGrpSpPr/>
          <p:nvPr/>
        </p:nvGrpSpPr>
        <p:grpSpPr>
          <a:xfrm rot="20530314">
            <a:off x="1907764" y="2172681"/>
            <a:ext cx="7107913" cy="2340701"/>
            <a:chOff x="-3820258" y="1206909"/>
            <a:chExt cx="13239561" cy="4444181"/>
          </a:xfrm>
        </p:grpSpPr>
        <p:pic>
          <p:nvPicPr>
            <p:cNvPr id="18" name="Obrázok 17">
              <a:extLst>
                <a:ext uri="{FF2B5EF4-FFF2-40B4-BE49-F238E27FC236}">
                  <a16:creationId xmlns:a16="http://schemas.microsoft.com/office/drawing/2014/main" id="{00C6DA6F-CF50-4AC5-AC07-DE4F1370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697" y="1211826"/>
              <a:ext cx="6646606" cy="4434348"/>
            </a:xfrm>
            <a:prstGeom prst="rect">
              <a:avLst/>
            </a:prstGeom>
          </p:spPr>
        </p:pic>
        <p:pic>
          <p:nvPicPr>
            <p:cNvPr id="20" name="Obrázok 19">
              <a:extLst>
                <a:ext uri="{FF2B5EF4-FFF2-40B4-BE49-F238E27FC236}">
                  <a16:creationId xmlns:a16="http://schemas.microsoft.com/office/drawing/2014/main" id="{EAB7ADE2-D63A-4265-966C-C64D50E09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20258" y="1206909"/>
              <a:ext cx="6607277" cy="4444181"/>
            </a:xfrm>
            <a:prstGeom prst="rect">
              <a:avLst/>
            </a:prstGeom>
          </p:spPr>
        </p:pic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06FB62B-B870-4C43-8676-C1451478E9DC}"/>
              </a:ext>
            </a:extLst>
          </p:cNvPr>
          <p:cNvGrpSpPr/>
          <p:nvPr/>
        </p:nvGrpSpPr>
        <p:grpSpPr>
          <a:xfrm rot="20949262">
            <a:off x="3494983" y="3026843"/>
            <a:ext cx="7107913" cy="2340702"/>
            <a:chOff x="-3793541" y="1197077"/>
            <a:chExt cx="13193179" cy="4463845"/>
          </a:xfrm>
        </p:grpSpPr>
        <p:pic>
          <p:nvPicPr>
            <p:cNvPr id="13" name="Obrázok 12">
              <a:extLst>
                <a:ext uri="{FF2B5EF4-FFF2-40B4-BE49-F238E27FC236}">
                  <a16:creationId xmlns:a16="http://schemas.microsoft.com/office/drawing/2014/main" id="{B25A0F6D-988D-47BE-9A44-AF88696F4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361" y="1197077"/>
              <a:ext cx="6607277" cy="4463845"/>
            </a:xfrm>
            <a:prstGeom prst="rect">
              <a:avLst/>
            </a:prstGeom>
          </p:spPr>
        </p:pic>
        <p:pic>
          <p:nvPicPr>
            <p:cNvPr id="15" name="Obrázok 14">
              <a:extLst>
                <a:ext uri="{FF2B5EF4-FFF2-40B4-BE49-F238E27FC236}">
                  <a16:creationId xmlns:a16="http://schemas.microsoft.com/office/drawing/2014/main" id="{2DA18CCF-7673-48AD-9BAF-6118C07E4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93541" y="1201992"/>
              <a:ext cx="6607277" cy="4454013"/>
            </a:xfrm>
            <a:prstGeom prst="rect">
              <a:avLst/>
            </a:prstGeom>
          </p:spPr>
        </p:pic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0AF9AFF-92C1-4EEA-84B8-D42B767F9491}"/>
              </a:ext>
            </a:extLst>
          </p:cNvPr>
          <p:cNvGrpSpPr/>
          <p:nvPr/>
        </p:nvGrpSpPr>
        <p:grpSpPr>
          <a:xfrm>
            <a:off x="5013065" y="4517300"/>
            <a:ext cx="7107913" cy="2340701"/>
            <a:chOff x="-3793541" y="1192161"/>
            <a:chExt cx="13193179" cy="4473677"/>
          </a:xfrm>
        </p:grpSpPr>
        <p:pic>
          <p:nvPicPr>
            <p:cNvPr id="6" name="Obrázok 5">
              <a:extLst>
                <a:ext uri="{FF2B5EF4-FFF2-40B4-BE49-F238E27FC236}">
                  <a16:creationId xmlns:a16="http://schemas.microsoft.com/office/drawing/2014/main" id="{72000A8A-49F1-432D-BB40-96AF74204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361" y="1192161"/>
              <a:ext cx="6607277" cy="4473677"/>
            </a:xfrm>
            <a:prstGeom prst="rect">
              <a:avLst/>
            </a:prstGeom>
          </p:spPr>
        </p:pic>
        <p:pic>
          <p:nvPicPr>
            <p:cNvPr id="8" name="Obrázok 7">
              <a:extLst>
                <a:ext uri="{FF2B5EF4-FFF2-40B4-BE49-F238E27FC236}">
                  <a16:creationId xmlns:a16="http://schemas.microsoft.com/office/drawing/2014/main" id="{C17C6466-5A2D-4155-9D05-531DF5FBD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93541" y="1192161"/>
              <a:ext cx="6607277" cy="4473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97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2738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2703" y="1"/>
            <a:ext cx="3964837" cy="29841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007A14B-045E-6040-87AF-B9343C65A07C}"/>
              </a:ext>
            </a:extLst>
          </p:cNvPr>
          <p:cNvSpPr txBox="1"/>
          <p:nvPr/>
        </p:nvSpPr>
        <p:spPr>
          <a:xfrm>
            <a:off x="6547210" y="2935903"/>
            <a:ext cx="54352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Helvetica Light" panose="020B0403020202020204" pitchFamily="34" charset="0"/>
              </a:rPr>
              <a:t>Gruppo 1</a:t>
            </a:r>
            <a:r>
              <a:rPr lang="it-IT" sz="2400" dirty="0">
                <a:latin typeface="Helvetica Light" panose="020B0403020202020204" pitchFamily="34" charset="0"/>
              </a:rPr>
              <a:t>: Inclusione/vitalità sociale e Infrastrutture/Servizi</a:t>
            </a:r>
          </a:p>
          <a:p>
            <a:r>
              <a:rPr lang="it-IT" sz="2400" b="1" dirty="0">
                <a:latin typeface="Helvetica Light" panose="020B0403020202020204" pitchFamily="34" charset="0"/>
              </a:rPr>
              <a:t>Gruppo 2</a:t>
            </a:r>
            <a:r>
              <a:rPr lang="it-IT" sz="2400" dirty="0">
                <a:latin typeface="Helvetica Light" panose="020B0403020202020204" pitchFamily="34" charset="0"/>
              </a:rPr>
              <a:t>: Reddito/Tipi di lavoro/posti di lavoro, Digitale/ Tecnologie e Beni primari</a:t>
            </a:r>
          </a:p>
          <a:p>
            <a:r>
              <a:rPr lang="it-IT" sz="2400" b="1" dirty="0">
                <a:latin typeface="Helvetica Light" panose="020B0403020202020204" pitchFamily="34" charset="0"/>
              </a:rPr>
              <a:t>Gruppo 3</a:t>
            </a:r>
            <a:r>
              <a:rPr lang="it-IT" sz="2400" dirty="0">
                <a:latin typeface="Helvetica Light" panose="020B0403020202020204" pitchFamily="34" charset="0"/>
              </a:rPr>
              <a:t>: Cambiamenti climatici (impatto SUL e DEL territorio) e Ambiente</a:t>
            </a:r>
          </a:p>
          <a:p>
            <a:endParaRPr lang="en-GB" sz="2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080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_x0020_user xmlns="2b0bfc33-d7af-4577-8b53-dfc71542dcbe">
      <UserInfo>
        <DisplayName/>
        <AccountId xsi:nil="true"/>
        <AccountType/>
      </UserInfo>
    </Last_x0020_use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2397209C1CB41907A7E827BF9DE08" ma:contentTypeVersion="15" ma:contentTypeDescription="Create a new document." ma:contentTypeScope="" ma:versionID="b7908860adfb8f1c233ec339071445eb">
  <xsd:schema xmlns:xsd="http://www.w3.org/2001/XMLSchema" xmlns:xs="http://www.w3.org/2001/XMLSchema" xmlns:p="http://schemas.microsoft.com/office/2006/metadata/properties" xmlns:ns2="ffb22608-6c2a-4d05-a4a6-322fbe1fda68" xmlns:ns3="2b0bfc33-d7af-4577-8b53-dfc71542dcbe" targetNamespace="http://schemas.microsoft.com/office/2006/metadata/properties" ma:root="true" ma:fieldsID="a7baf4f6b5a3925a3ac1d69f4eecd656" ns2:_="" ns3:_="">
    <xsd:import namespace="ffb22608-6c2a-4d05-a4a6-322fbe1fda68"/>
    <xsd:import namespace="2b0bfc33-d7af-4577-8b53-dfc71542dcb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_x0020_user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22608-6c2a-4d05-a4a6-322fbe1fda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bfc33-d7af-4577-8b53-dfc71542dcbe" elementFormDefault="qualified">
    <xsd:import namespace="http://schemas.microsoft.com/office/2006/documentManagement/types"/>
    <xsd:import namespace="http://schemas.microsoft.com/office/infopath/2007/PartnerControls"/>
    <xsd:element name="Last_x0020_user" ma:index="10" nillable="true" ma:displayName="Last user" ma:SearchPeopleOnly="false" ma:SharePointGroup="0" ma:internalName="Last_x0020_us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93FE28-7951-48C3-9571-05EF777F69EB}">
  <ds:schemaRefs>
    <ds:schemaRef ds:uri="1bece07b-d03c-423c-b8a0-beed4db0bbc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2b0bfc33-d7af-4577-8b53-dfc71542dcbe"/>
  </ds:schemaRefs>
</ds:datastoreItem>
</file>

<file path=customXml/itemProps2.xml><?xml version="1.0" encoding="utf-8"?>
<ds:datastoreItem xmlns:ds="http://schemas.openxmlformats.org/officeDocument/2006/customXml" ds:itemID="{884B8EA1-221D-43AA-AD0C-FA24B7678B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C654FD-34E3-487B-8FCF-D9F8B0C424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b22608-6c2a-4d05-a4a6-322fbe1fda68"/>
    <ds:schemaRef ds:uri="2b0bfc33-d7af-4577-8b53-dfc71542dc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5372</TotalTime>
  <Words>430</Words>
  <Application>Microsoft Office PowerPoint</Application>
  <PresentationFormat>Widescreen</PresentationFormat>
  <Paragraphs>85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9" baseType="lpstr">
      <vt:lpstr>Arial</vt:lpstr>
      <vt:lpstr>Calibri</vt:lpstr>
      <vt:lpstr>EC Square Sans Pro</vt:lpstr>
      <vt:lpstr>EC Square Sans Pro Medium</vt:lpstr>
      <vt:lpstr>Helvetica</vt:lpstr>
      <vt:lpstr>Helvetica Bold Oblique</vt:lpstr>
      <vt:lpstr>Helvetica Light</vt:lpstr>
      <vt:lpstr>Trebuchet MS</vt:lpstr>
      <vt:lpstr>Wingdings 3</vt:lpstr>
      <vt:lpstr>Facet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Long-term vision for rural areas</dc:title>
  <dc:creator>MARTIN Alexandre (AGRI)</dc:creator>
  <cp:lastModifiedBy>DIEGO MARCIANTE</cp:lastModifiedBy>
  <cp:revision>234</cp:revision>
  <dcterms:created xsi:type="dcterms:W3CDTF">2020-06-26T11:42:10Z</dcterms:created>
  <dcterms:modified xsi:type="dcterms:W3CDTF">2020-12-10T12:34:49Z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0x01010076D2397209C1CB41907A7E827BF9DE08</vt:lpwstr>
  </property>
</Properties>
</file>