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1"/>
  </p:sldMasterIdLst>
  <p:notesMasterIdLst>
    <p:notesMasterId r:id="rId17"/>
  </p:notesMasterIdLst>
  <p:handoutMasterIdLst>
    <p:handoutMasterId r:id="rId18"/>
  </p:handoutMasterIdLst>
  <p:sldIdLst>
    <p:sldId id="489" r:id="rId2"/>
    <p:sldId id="488" r:id="rId3"/>
    <p:sldId id="503" r:id="rId4"/>
    <p:sldId id="494" r:id="rId5"/>
    <p:sldId id="504" r:id="rId6"/>
    <p:sldId id="505" r:id="rId7"/>
    <p:sldId id="492" r:id="rId8"/>
    <p:sldId id="493" r:id="rId9"/>
    <p:sldId id="491" r:id="rId10"/>
    <p:sldId id="495" r:id="rId11"/>
    <p:sldId id="497" r:id="rId12"/>
    <p:sldId id="506" r:id="rId13"/>
    <p:sldId id="508" r:id="rId14"/>
    <p:sldId id="507" r:id="rId15"/>
    <p:sldId id="499" r:id="rId16"/>
  </p:sldIdLst>
  <p:sldSz cx="9144000" cy="6858000" type="screen4x3"/>
  <p:notesSz cx="6808788" cy="9940925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mmo Stigliano" initials="DAS" lastIdx="1" clrIdx="0"/>
  <p:cmAuthor id="1" name="  " initials="  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B1DC"/>
    <a:srgbClr val="FF0000"/>
    <a:srgbClr val="0091C6"/>
    <a:srgbClr val="D5D5D5"/>
    <a:srgbClr val="E8E8E8"/>
    <a:srgbClr val="BF8C3B"/>
    <a:srgbClr val="B2B2B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A111915-BE36-4E01-A7E5-04B1672EAD32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Stile chiaro 3 - Color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1539" autoAdjust="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60" d="100"/>
          <a:sy n="60" d="100"/>
        </p:scale>
        <p:origin x="4356" y="660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217" cy="497047"/>
          </a:xfrm>
          <a:prstGeom prst="rect">
            <a:avLst/>
          </a:prstGeom>
        </p:spPr>
        <p:txBody>
          <a:bodyPr vert="horz" lIns="91852" tIns="45926" rIns="91852" bIns="4592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5981" y="1"/>
            <a:ext cx="2951217" cy="497047"/>
          </a:xfrm>
          <a:prstGeom prst="rect">
            <a:avLst/>
          </a:prstGeom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565D372-89DE-478A-AEC8-48EB2C77EFDE}" type="datetime1">
              <a:rPr lang="it-IT" altLang="it-IT" smtClean="0"/>
              <a:pPr>
                <a:defRPr/>
              </a:pPr>
              <a:t>19/12/2022</a:t>
            </a:fld>
            <a:endParaRPr lang="it-IT" alt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442282"/>
            <a:ext cx="2951217" cy="497047"/>
          </a:xfrm>
          <a:prstGeom prst="rect">
            <a:avLst/>
          </a:prstGeom>
        </p:spPr>
        <p:txBody>
          <a:bodyPr vert="horz" lIns="91852" tIns="45926" rIns="91852" bIns="4592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5981" y="9442282"/>
            <a:ext cx="2951217" cy="497047"/>
          </a:xfrm>
          <a:prstGeom prst="rect">
            <a:avLst/>
          </a:prstGeom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F57CB29-99D7-4591-AC44-7F26A2EC3320}" type="slidenum">
              <a:rPr lang="it-IT" altLang="it-IT"/>
              <a:pPr>
                <a:defRPr/>
              </a:pPr>
              <a:t>‹N›</a:t>
            </a:fld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114609310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1217" cy="497047"/>
          </a:xfrm>
          <a:prstGeom prst="rect">
            <a:avLst/>
          </a:prstGeom>
        </p:spPr>
        <p:txBody>
          <a:bodyPr vert="horz" lIns="91852" tIns="45926" rIns="91852" bIns="4592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5981" y="1"/>
            <a:ext cx="2951217" cy="497047"/>
          </a:xfrm>
          <a:prstGeom prst="rect">
            <a:avLst/>
          </a:prstGeom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0F6A4F0-C21E-4FB7-8195-22DDA284377E}" type="datetime1">
              <a:rPr lang="it-IT" altLang="it-IT" smtClean="0"/>
              <a:pPr>
                <a:defRPr/>
              </a:pPr>
              <a:t>19/12/2022</a:t>
            </a:fld>
            <a:endParaRPr lang="it-IT" alt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53988" y="622300"/>
            <a:ext cx="6500812" cy="4875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52" tIns="45926" rIns="91852" bIns="45926" rtlCol="0" anchor="ctr"/>
          <a:lstStyle/>
          <a:p>
            <a:pPr lvl="0"/>
            <a:endParaRPr lang="it-IT" noProof="0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426147" y="5668886"/>
            <a:ext cx="5956497" cy="3525672"/>
          </a:xfrm>
          <a:prstGeom prst="rect">
            <a:avLst/>
          </a:prstGeom>
        </p:spPr>
        <p:txBody>
          <a:bodyPr vert="horz" lIns="91852" tIns="45926" rIns="91852" bIns="45926" rtlCol="0">
            <a:normAutofit/>
          </a:bodyPr>
          <a:lstStyle/>
          <a:p>
            <a:pPr lvl="0"/>
            <a:r>
              <a:rPr lang="it-IT" noProof="0" dirty="0"/>
              <a:t>Fare clic per modificare stili del testo dello schema</a:t>
            </a:r>
          </a:p>
          <a:p>
            <a:pPr lvl="1"/>
            <a:r>
              <a:rPr lang="it-IT" noProof="0" dirty="0"/>
              <a:t>Secondo livello</a:t>
            </a:r>
          </a:p>
          <a:p>
            <a:pPr lvl="2"/>
            <a:r>
              <a:rPr lang="it-IT" noProof="0" dirty="0"/>
              <a:t>Terzo livello</a:t>
            </a:r>
          </a:p>
          <a:p>
            <a:pPr lvl="3"/>
            <a:r>
              <a:rPr lang="it-IT" noProof="0" dirty="0"/>
              <a:t>Quarto livello</a:t>
            </a:r>
          </a:p>
          <a:p>
            <a:pPr lvl="4"/>
            <a:r>
              <a:rPr lang="it-IT" noProof="0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426147" y="9365967"/>
            <a:ext cx="3692895" cy="497047"/>
          </a:xfrm>
          <a:prstGeom prst="rect">
            <a:avLst/>
          </a:prstGeom>
        </p:spPr>
        <p:txBody>
          <a:bodyPr vert="horz" lIns="91852" tIns="45926" rIns="91852" bIns="4592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32B1DC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it-IT" dirty="0"/>
              <a:t>V Comitato di Sorveglianza -  15 Dicembre  2020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0583" y="9365966"/>
            <a:ext cx="2951217" cy="497047"/>
          </a:xfrm>
          <a:prstGeom prst="rect">
            <a:avLst/>
          </a:prstGeom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BCA7EB0-93E0-48CB-ABC4-C4CBC4993B05}" type="slidenum">
              <a:rPr lang="it-IT" altLang="it-IT" smtClean="0"/>
              <a:pPr>
                <a:defRPr/>
              </a:pPr>
              <a:t>‹N›</a:t>
            </a:fld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405306776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0F6A4F0-C21E-4FB7-8195-22DDA284377E}" type="datetime1">
              <a:rPr lang="it-IT" altLang="it-IT" smtClean="0"/>
              <a:pPr>
                <a:defRPr/>
              </a:pPr>
              <a:t>19/12/2022</a:t>
            </a:fld>
            <a:endParaRPr lang="it-IT" alt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V Comitato di Sorveglianza -  15 Dicembre  2020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BCA7EB0-93E0-48CB-ABC4-C4CBC4993B05}" type="slidenum">
              <a:rPr lang="it-IT" altLang="it-IT" smtClean="0"/>
              <a:pPr>
                <a:defRPr/>
              </a:pPr>
              <a:t>9</a:t>
            </a:fld>
            <a:endParaRPr lang="it-IT" alt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Bilancio energetico</a:t>
            </a:r>
            <a:r>
              <a:rPr lang="it-IT" baseline="0" dirty="0" smtClean="0"/>
              <a:t> e ambientale stabilimento di </a:t>
            </a:r>
            <a:r>
              <a:rPr lang="it-IT" baseline="0" dirty="0" err="1" smtClean="0"/>
              <a:t>Brienza</a:t>
            </a:r>
            <a:endParaRPr lang="it-IT" baseline="0" dirty="0" smtClean="0"/>
          </a:p>
          <a:p>
            <a:r>
              <a:rPr lang="it-IT" baseline="0" dirty="0" smtClean="0"/>
              <a:t>Scheda</a:t>
            </a:r>
          </a:p>
          <a:p>
            <a:pPr algn="ctr"/>
            <a:r>
              <a:rPr lang="it-IT" baseline="0" dirty="0" err="1" smtClean="0"/>
              <a:t>Limporto</a:t>
            </a:r>
            <a:r>
              <a:rPr lang="it-IT" baseline="0" dirty="0" smtClean="0"/>
              <a:t> del finanziamento era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0F6A4F0-C21E-4FB7-8195-22DDA284377E}" type="datetime1">
              <a:rPr lang="it-IT" altLang="it-IT" smtClean="0"/>
              <a:pPr>
                <a:defRPr/>
              </a:pPr>
              <a:t>19/12/2022</a:t>
            </a:fld>
            <a:endParaRPr lang="it-IT" alt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V Comitato di Sorveglianza -  15 Dicembre  2020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BCA7EB0-93E0-48CB-ABC4-C4CBC4993B05}" type="slidenum">
              <a:rPr lang="it-IT" altLang="it-IT" smtClean="0"/>
              <a:pPr>
                <a:defRPr/>
              </a:pPr>
              <a:t>10</a:t>
            </a:fld>
            <a:endParaRPr lang="it-IT" alt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163848"/>
            <a:ext cx="9144000" cy="6885323"/>
          </a:xfrm>
          <a:prstGeom prst="rect">
            <a:avLst/>
          </a:prstGeom>
        </p:spPr>
      </p:pic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518864" y="1844825"/>
            <a:ext cx="8229600" cy="216023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10" hasCustomPrompt="1"/>
          </p:nvPr>
        </p:nvSpPr>
        <p:spPr>
          <a:xfrm>
            <a:off x="529977" y="4005263"/>
            <a:ext cx="8207375" cy="1008062"/>
          </a:xfrm>
        </p:spPr>
        <p:txBody>
          <a:bodyPr anchor="ctr"/>
          <a:lstStyle>
            <a:lvl1pPr algn="r">
              <a:defRPr sz="20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Fare clic per modificare lo stile del relatore</a:t>
            </a:r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5229200"/>
            <a:ext cx="8208963" cy="655955"/>
          </a:xfrm>
        </p:spPr>
        <p:txBody>
          <a:bodyPr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Fare clic per modificare lo stile del luogo della presentazione</a:t>
            </a:r>
          </a:p>
        </p:txBody>
      </p:sp>
    </p:spTree>
    <p:extLst>
      <p:ext uri="{BB962C8B-B14F-4D97-AF65-F5344CB8AC3E}">
        <p14:creationId xmlns:p14="http://schemas.microsoft.com/office/powerpoint/2010/main" val="1179285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24742"/>
            <a:ext cx="8229600" cy="792000"/>
          </a:xfrm>
        </p:spPr>
        <p:txBody>
          <a:bodyPr wrap="square" tIns="36000" bIns="36000" anchor="t">
            <a:normAutofit/>
          </a:bodyPr>
          <a:lstStyle>
            <a:lvl1pPr algn="r">
              <a:defRPr sz="3600">
                <a:solidFill>
                  <a:srgbClr val="32B1DC"/>
                </a:solidFill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385762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1193091"/>
          </a:xfrm>
          <a:prstGeom prst="rect">
            <a:avLst/>
          </a:prstGeom>
        </p:spPr>
      </p:pic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720725" y="7572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it-IT" altLang="it-IT" sz="1800" dirty="0"/>
          </a:p>
        </p:txBody>
      </p:sp>
      <p:sp>
        <p:nvSpPr>
          <p:cNvPr id="3" name="Rectangle 14"/>
          <p:cNvSpPr>
            <a:spLocks noChangeArrowheads="1"/>
          </p:cNvSpPr>
          <p:nvPr userDrawn="1"/>
        </p:nvSpPr>
        <p:spPr bwMode="auto">
          <a:xfrm>
            <a:off x="4319588" y="7683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it-IT" altLang="it-IT" sz="1800" dirty="0"/>
          </a:p>
        </p:txBody>
      </p:sp>
      <p:sp>
        <p:nvSpPr>
          <p:cNvPr id="4" name="Titolo 1"/>
          <p:cNvSpPr txBox="1">
            <a:spLocks/>
          </p:cNvSpPr>
          <p:nvPr userDrawn="1"/>
        </p:nvSpPr>
        <p:spPr>
          <a:xfrm>
            <a:off x="457200" y="1124742"/>
            <a:ext cx="8229600" cy="792000"/>
          </a:xfrm>
          <a:prstGeom prst="rect">
            <a:avLst/>
          </a:prstGeom>
        </p:spPr>
        <p:txBody>
          <a:bodyPr wrap="square" tIns="36000" bIns="36000" anchor="t">
            <a:norm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baseline="0">
                <a:solidFill>
                  <a:srgbClr val="94BB11"/>
                </a:solidFill>
                <a:latin typeface="Calibri"/>
                <a:ea typeface="ＭＳ Ｐゴシック" charset="0"/>
                <a:cs typeface="Calibri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1C6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1C6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1C6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1C6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it-IT" dirty="0">
                <a:solidFill>
                  <a:srgbClr val="32B1DC"/>
                </a:solidFill>
              </a:rPr>
              <a:t>Fare clic per modificare lo stile del titolo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1052737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dirty="0"/>
              <a:t>Fare click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772816"/>
            <a:ext cx="8229600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dirty="0"/>
              <a:t>Fare click per modificare lo stile del testo</a:t>
            </a:r>
          </a:p>
          <a:p>
            <a:pPr lvl="1"/>
            <a:r>
              <a:rPr lang="it-IT" altLang="it-IT" dirty="0"/>
              <a:t>Secondo livello</a:t>
            </a:r>
          </a:p>
          <a:p>
            <a:pPr lvl="2"/>
            <a:r>
              <a:rPr lang="it-IT" altLang="it-IT" dirty="0"/>
              <a:t>Terzo livello</a:t>
            </a:r>
          </a:p>
          <a:p>
            <a:pPr lvl="3"/>
            <a:r>
              <a:rPr lang="it-IT" altLang="it-IT" dirty="0"/>
              <a:t>Quarto livello</a:t>
            </a:r>
          </a:p>
          <a:p>
            <a:pPr lvl="4"/>
            <a:r>
              <a:rPr lang="it-IT" alt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2"/>
          </p:nvPr>
        </p:nvSpPr>
        <p:spPr>
          <a:xfrm>
            <a:off x="7524328" y="6356350"/>
            <a:ext cx="1125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3"/>
          </p:nvPr>
        </p:nvSpPr>
        <p:spPr>
          <a:xfrm>
            <a:off x="1043608" y="6356350"/>
            <a:ext cx="64087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rgbClr val="32B1DC"/>
                </a:solidFill>
                <a:latin typeface="Calibri" panose="020F0502020204030204" pitchFamily="34" charset="0"/>
              </a:defRPr>
            </a:lvl1pPr>
          </a:lstStyle>
          <a:p>
            <a:r>
              <a:rPr lang="it-IT" dirty="0" smtClean="0"/>
              <a:t>VII Comitato di Sorveglianza  |  20 Dicembre 2022</a:t>
            </a:r>
            <a:endParaRPr lang="it-IT" dirty="0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4"/>
          </p:nvPr>
        </p:nvSpPr>
        <p:spPr>
          <a:xfrm>
            <a:off x="323528" y="6356350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D6A79E4-C17F-4C89-93DA-1CDE258D224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11930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5" r:id="rId2"/>
    <p:sldLayoutId id="2147483844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500" b="1" kern="1200">
          <a:solidFill>
            <a:srgbClr val="32B1DC"/>
          </a:solidFill>
          <a:latin typeface="Calibri"/>
          <a:ea typeface="ＭＳ Ｐゴシック" charset="0"/>
          <a:cs typeface="Calibri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1C6"/>
          </a:solidFill>
          <a:latin typeface="Arial" charset="0"/>
          <a:ea typeface="ＭＳ Ｐゴシック" charset="0"/>
          <a:cs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1C6"/>
          </a:solidFill>
          <a:latin typeface="Arial" charset="0"/>
          <a:ea typeface="ＭＳ Ｐゴシック" charset="0"/>
          <a:cs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1C6"/>
          </a:solidFill>
          <a:latin typeface="Arial" charset="0"/>
          <a:ea typeface="ＭＳ Ｐゴシック" charset="0"/>
          <a:cs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91C6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0" indent="0" algn="l" rtl="0" eaLnBrk="0" fontAlgn="base" hangingPunct="0">
        <a:spcBef>
          <a:spcPct val="20000"/>
        </a:spcBef>
        <a:spcAft>
          <a:spcPct val="0"/>
        </a:spcAft>
        <a:buFont typeface="Arial" charset="0"/>
        <a:buNone/>
        <a:defRPr sz="2200" kern="1200">
          <a:solidFill>
            <a:schemeClr val="tx1"/>
          </a:solidFill>
          <a:latin typeface="Calibri"/>
          <a:ea typeface="ＭＳ Ｐゴシック" charset="0"/>
          <a:cs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alibri"/>
          <a:ea typeface="Arial" charset="0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Calibri"/>
          <a:ea typeface="Arial" charset="0"/>
          <a:cs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Calibri"/>
          <a:ea typeface="Arial" charset="0"/>
          <a:cs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Calibri"/>
          <a:ea typeface="Arial" charset="0"/>
          <a:cs typeface="Calibr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immagini%20presentazione\video%20meridiana%202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immagini%20presentazione\pellet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immagini%20presentazione\video%20meridiana%201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INTERVENTO </a:t>
            </a:r>
            <a:r>
              <a:rPr lang="it-IT" dirty="0" err="1" smtClean="0"/>
              <a:t>DI</a:t>
            </a:r>
            <a:r>
              <a:rPr lang="it-IT" dirty="0" smtClean="0"/>
              <a:t> EFFICIENTAMENTO ENERGETICO MERIDIANA LEGNAMI SRL</a:t>
            </a:r>
            <a:br>
              <a:rPr lang="it-IT" dirty="0" smtClean="0"/>
            </a:br>
            <a:r>
              <a:rPr lang="it-IT" sz="2000" dirty="0" smtClean="0"/>
              <a:t>(Avviso</a:t>
            </a:r>
            <a:r>
              <a:rPr lang="it-IT" dirty="0" smtClean="0"/>
              <a:t>  </a:t>
            </a:r>
            <a:r>
              <a:rPr lang="it-IT" sz="2000" dirty="0" smtClean="0"/>
              <a:t>pubblico “Efficienza energetica delle imprese” codice </a:t>
            </a:r>
            <a:r>
              <a:rPr lang="it-IT" sz="2000" dirty="0" err="1" smtClean="0"/>
              <a:t>SiFesr</a:t>
            </a:r>
            <a:r>
              <a:rPr lang="it-IT" sz="2000" dirty="0" smtClean="0"/>
              <a:t> 15/2017/0345 – a valere sull’Azione 4B.4.2.1 del PO FESR)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8323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Ambito di intervento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10</a:t>
            </a:fld>
            <a:endParaRPr lang="it-IT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428596" y="1857364"/>
            <a:ext cx="8501122" cy="3857625"/>
          </a:xfrm>
        </p:spPr>
        <p:txBody>
          <a:bodyPr/>
          <a:lstStyle/>
          <a:p>
            <a:pPr marL="457200" indent="-457200" algn="just"/>
            <a:r>
              <a:rPr lang="it-IT" dirty="0" smtClean="0"/>
              <a:t>Il progetto candidato all’avviso  pubblico “Efficienza energetica delle</a:t>
            </a:r>
          </a:p>
          <a:p>
            <a:pPr marL="457200" indent="-457200" algn="just"/>
            <a:r>
              <a:rPr lang="it-IT" dirty="0" smtClean="0"/>
              <a:t>imprese” ammontava a circa </a:t>
            </a:r>
            <a:r>
              <a:rPr lang="it-IT" smtClean="0"/>
              <a:t>Euro </a:t>
            </a:r>
            <a:r>
              <a:rPr lang="it-IT" smtClean="0"/>
              <a:t>600.000 </a:t>
            </a:r>
            <a:r>
              <a:rPr lang="it-IT" dirty="0" smtClean="0"/>
              <a:t>dei quali </a:t>
            </a:r>
            <a:r>
              <a:rPr lang="it-IT" smtClean="0"/>
              <a:t>circa </a:t>
            </a:r>
            <a:r>
              <a:rPr lang="it-IT" smtClean="0"/>
              <a:t>280.000 </a:t>
            </a:r>
            <a:r>
              <a:rPr lang="it-IT" dirty="0" smtClean="0"/>
              <a:t>sono</a:t>
            </a:r>
          </a:p>
          <a:p>
            <a:pPr marL="457200" indent="-457200" algn="just"/>
            <a:r>
              <a:rPr lang="it-IT" dirty="0" smtClean="0"/>
              <a:t>stati erogati da Sviluppo Basilicata.</a:t>
            </a:r>
          </a:p>
          <a:p>
            <a:pPr marL="457200" indent="-457200" algn="just"/>
            <a:r>
              <a:rPr lang="it-IT" dirty="0" smtClean="0"/>
              <a:t> </a:t>
            </a:r>
          </a:p>
          <a:p>
            <a:endParaRPr lang="it-IT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 l="15897" t="20050" r="38400" b="14070"/>
          <a:stretch>
            <a:fillRect/>
          </a:stretch>
        </p:blipFill>
        <p:spPr bwMode="auto">
          <a:xfrm>
            <a:off x="785786" y="3184070"/>
            <a:ext cx="3286148" cy="2816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151260"/>
            <a:ext cx="4047278" cy="284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785786" y="6077546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err="1" smtClean="0"/>
              <a:t>Brienza</a:t>
            </a:r>
            <a:r>
              <a:rPr lang="it-IT" sz="1800" dirty="0" smtClean="0"/>
              <a:t>: tetto impianto 280kwp.</a:t>
            </a:r>
            <a:endParaRPr lang="it-IT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786282" y="6072206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smtClean="0"/>
              <a:t>Tito: tetto impianto da 158kwp.</a:t>
            </a:r>
          </a:p>
          <a:p>
            <a:endParaRPr lang="it-IT" sz="1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Bilancio energetico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1857356" y="6143644"/>
            <a:ext cx="53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 smtClean="0"/>
              <a:t>* i dati di Dicembre sono relativi all’anno 2021</a:t>
            </a:r>
            <a:endParaRPr lang="it-IT" sz="105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85860"/>
            <a:ext cx="54197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2357422" y="5500702"/>
            <a:ext cx="357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*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Bilancio energetico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62674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2214546" y="5500702"/>
            <a:ext cx="357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*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714480" y="6143644"/>
            <a:ext cx="5357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 smtClean="0"/>
              <a:t>* i dati di Dicembre sono relativi all’anno 2021</a:t>
            </a:r>
            <a:endParaRPr lang="it-IT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Bilancio energetico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0" y="5715016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Bilancio energetico Meridiana Legnami </a:t>
            </a:r>
            <a:r>
              <a:rPr lang="it-IT" dirty="0" err="1" smtClean="0"/>
              <a:t>Brienza</a:t>
            </a:r>
            <a:r>
              <a:rPr lang="it-IT" dirty="0" smtClean="0"/>
              <a:t> Annuale 2022</a:t>
            </a:r>
            <a:endParaRPr lang="it-IT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403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Bilancio energetico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r="109"/>
          <a:stretch>
            <a:fillRect/>
          </a:stretch>
        </p:blipFill>
        <p:spPr bwMode="auto">
          <a:xfrm>
            <a:off x="0" y="1643050"/>
            <a:ext cx="914400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sellaDiTesto 6"/>
          <p:cNvSpPr txBox="1"/>
          <p:nvPr/>
        </p:nvSpPr>
        <p:spPr>
          <a:xfrm>
            <a:off x="0" y="5715016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Bilancio energetico Meridiana Legnami Tito (Luglio 2022)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Risultati dell’intervento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28813"/>
            <a:ext cx="3829048" cy="3857625"/>
          </a:xfrm>
        </p:spPr>
        <p:txBody>
          <a:bodyPr/>
          <a:lstStyle/>
          <a:p>
            <a:pPr algn="ctr"/>
            <a:endParaRPr lang="it-IT" dirty="0" smtClean="0"/>
          </a:p>
          <a:p>
            <a:r>
              <a:rPr lang="it-IT" dirty="0" smtClean="0"/>
              <a:t>- Energia autoprodotta:circa 420.300 </a:t>
            </a:r>
            <a:r>
              <a:rPr lang="it-IT" dirty="0" err="1" smtClean="0"/>
              <a:t>KWp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pPr>
              <a:buFontTx/>
              <a:buChar char="-"/>
            </a:pPr>
            <a:r>
              <a:rPr lang="it-IT" dirty="0" smtClean="0"/>
              <a:t> Totale CO2 non emessa in atmosfera: circa 220.000 kg</a:t>
            </a:r>
          </a:p>
          <a:p>
            <a:pPr>
              <a:buFontTx/>
              <a:buChar char="-"/>
            </a:pPr>
            <a:endParaRPr lang="it-IT" dirty="0" smtClean="0"/>
          </a:p>
          <a:p>
            <a:r>
              <a:rPr lang="it-IT" dirty="0" smtClean="0"/>
              <a:t>- Risparmio totale annuo: circa euro 140.000,00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8194" name="AutoShape 2" descr="MERIDIANA LEGNAMI - VENDITA INGROSSO DETTAGLIO PRODUZIONE PELLET DI PURO  LEGNO CERTIFICATO LUCANO | PagineSI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8196" name="AutoShape 4" descr="MERIDIANA LEGNAMI - VENDITA INGROSSO DETTAGLIO PRODUZIONE PELLET DI PURO  LEGNO CERTIFICATO LUCANO | PagineSI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198" name="Picture 6" descr="Meridiana Legnami 'Pellet Lucano' - VENDITA INGROSSO DETTAGLIO PRODUZIONE  PELLET DI PURO LEGNO CERTIFICATO LUCANO - RIVENDITORE AUTORIZZATO VENDITA  STUFE TERMOSTUFE TERMOCAMINI A PELLET CTL - VENDITA LEGNAMI SEMILAVORATI IN  LEGNO PALLETSZo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857364"/>
            <a:ext cx="4090989" cy="41211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6" y="1714488"/>
            <a:ext cx="8258204" cy="642931"/>
          </a:xfrm>
        </p:spPr>
        <p:txBody>
          <a:bodyPr/>
          <a:lstStyle/>
          <a:p>
            <a:pPr algn="just"/>
            <a:r>
              <a:rPr lang="it-IT" dirty="0" smtClean="0"/>
              <a:t>La Meridiana Legnami s.r.l. è un’azienda della Basilicata che svolge l’attività di lavorazione  e trasformazione del legno e dei suoi derivati.</a:t>
            </a:r>
          </a:p>
          <a:p>
            <a:pPr algn="just"/>
            <a:endParaRPr lang="it-IT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28596" y="2500306"/>
            <a:ext cx="8286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200" dirty="0" smtClean="0">
                <a:latin typeface="Calibri" pitchFamily="34" charset="0"/>
                <a:cs typeface="Calibri" pitchFamily="34" charset="0"/>
              </a:rPr>
              <a:t>L’attività è effettuata in due stabilimenti distinti.</a:t>
            </a:r>
          </a:p>
          <a:p>
            <a:pPr algn="just"/>
            <a:endParaRPr lang="it-IT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10093"/>
          <a:stretch>
            <a:fillRect/>
          </a:stretch>
        </p:blipFill>
        <p:spPr bwMode="auto">
          <a:xfrm>
            <a:off x="1285852" y="3857628"/>
            <a:ext cx="7000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428596" y="3000372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200" dirty="0" smtClean="0">
                <a:latin typeface="Calibri" pitchFamily="34" charset="0"/>
                <a:cs typeface="Calibri" pitchFamily="34" charset="0"/>
              </a:rPr>
              <a:t>Il primo, situato nella zona industriale del Comune di Tito, è adibito a segheria industriale e produzione di imballaggi in legno.</a:t>
            </a: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222210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28813"/>
            <a:ext cx="8219256" cy="4236491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3</a:t>
            </a:fld>
            <a:endParaRPr lang="it-IT"/>
          </a:p>
        </p:txBody>
      </p:sp>
      <p:pic>
        <p:nvPicPr>
          <p:cNvPr id="7" name="video meridiana 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 bwMode="auto">
          <a:xfrm>
            <a:off x="1857356" y="1785925"/>
            <a:ext cx="5572164" cy="417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08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20000" mute="1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38576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it-IT" dirty="0" smtClean="0"/>
              <a:t>Il secondo, situato nell’area </a:t>
            </a:r>
            <a:r>
              <a:rPr lang="it-IT" dirty="0" err="1" smtClean="0"/>
              <a:t>P.I.P.</a:t>
            </a:r>
            <a:r>
              <a:rPr lang="it-IT" dirty="0" smtClean="0"/>
              <a:t> del Comune di </a:t>
            </a:r>
            <a:r>
              <a:rPr lang="it-IT" dirty="0" err="1" smtClean="0"/>
              <a:t>Brienza</a:t>
            </a:r>
            <a:r>
              <a:rPr lang="it-IT" dirty="0" smtClean="0"/>
              <a:t>, si occupa della produzione di </a:t>
            </a:r>
            <a:r>
              <a:rPr lang="it-IT" dirty="0" err="1" smtClean="0"/>
              <a:t>pellet</a:t>
            </a:r>
            <a:r>
              <a:rPr lang="it-IT" dirty="0" smtClean="0"/>
              <a:t> in legno ad uso energetico, ricavato dagli scarti di lavorazione della segheria di Tito.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t="1852"/>
          <a:stretch>
            <a:fillRect/>
          </a:stretch>
        </p:blipFill>
        <p:spPr bwMode="auto">
          <a:xfrm>
            <a:off x="1714479" y="3357562"/>
            <a:ext cx="605176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28813"/>
            <a:ext cx="8219256" cy="4236491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5</a:t>
            </a:fld>
            <a:endParaRPr lang="it-IT"/>
          </a:p>
        </p:txBody>
      </p:sp>
      <p:pic>
        <p:nvPicPr>
          <p:cNvPr id="7" name="pelle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1839504"/>
            <a:ext cx="5643601" cy="423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928813"/>
            <a:ext cx="8219256" cy="4236491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pPr>
              <a:lnSpc>
                <a:spcPct val="150000"/>
              </a:lnSpc>
            </a:pP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3074" name="Picture 2" descr="https://cms.paginesi.it/user_img_online/11018/-1/1_div_DRAG-LOGO-SERVIZIO_20200803_113147.jpg"/>
          <p:cNvPicPr>
            <a:picLocks noChangeAspect="1" noChangeArrowheads="1"/>
          </p:cNvPicPr>
          <p:nvPr/>
        </p:nvPicPr>
        <p:blipFill>
          <a:blip r:embed="rId2"/>
          <a:srcRect l="4918" t="9846" b="4002"/>
          <a:stretch>
            <a:fillRect/>
          </a:stretch>
        </p:blipFill>
        <p:spPr bwMode="auto">
          <a:xfrm>
            <a:off x="4714876" y="4071942"/>
            <a:ext cx="4143404" cy="2500330"/>
          </a:xfrm>
          <a:prstGeom prst="rect">
            <a:avLst/>
          </a:prstGeom>
          <a:noFill/>
        </p:spPr>
      </p:pic>
      <p:pic>
        <p:nvPicPr>
          <p:cNvPr id="3078" name="Picture 6" descr="3_div_DRAG-IMG-TESTO-SLIDE_CHILD_20170627_115219.jpg (500×334)"/>
          <p:cNvPicPr>
            <a:picLocks noChangeAspect="1" noChangeArrowheads="1"/>
          </p:cNvPicPr>
          <p:nvPr/>
        </p:nvPicPr>
        <p:blipFill>
          <a:blip r:embed="rId3"/>
          <a:srcRect l="10937" t="14724"/>
          <a:stretch>
            <a:fillRect/>
          </a:stretch>
        </p:blipFill>
        <p:spPr bwMode="auto">
          <a:xfrm>
            <a:off x="357158" y="4071942"/>
            <a:ext cx="4143404" cy="2482328"/>
          </a:xfrm>
          <a:prstGeom prst="rect">
            <a:avLst/>
          </a:prstGeom>
          <a:noFill/>
        </p:spPr>
      </p:pic>
      <p:pic>
        <p:nvPicPr>
          <p:cNvPr id="3080" name="Picture 8" descr="3_div_DRAG-IMG-TESTO-SLIDE_CHILD_20170627_115245.jpg (500×334)"/>
          <p:cNvPicPr>
            <a:picLocks noChangeAspect="1" noChangeArrowheads="1"/>
          </p:cNvPicPr>
          <p:nvPr/>
        </p:nvPicPr>
        <p:blipFill>
          <a:blip r:embed="rId4"/>
          <a:srcRect t="2778"/>
          <a:stretch>
            <a:fillRect/>
          </a:stretch>
        </p:blipFill>
        <p:spPr bwMode="auto">
          <a:xfrm>
            <a:off x="4714876" y="1214422"/>
            <a:ext cx="4143404" cy="2714644"/>
          </a:xfrm>
          <a:prstGeom prst="rect">
            <a:avLst/>
          </a:prstGeom>
          <a:noFill/>
        </p:spPr>
      </p:pic>
      <p:pic>
        <p:nvPicPr>
          <p:cNvPr id="12" name="Immagine 11" descr="stabilimento pellet.jpg"/>
          <p:cNvPicPr>
            <a:picLocks noChangeAspect="1"/>
          </p:cNvPicPr>
          <p:nvPr/>
        </p:nvPicPr>
        <p:blipFill>
          <a:blip r:embed="rId5" cstate="print"/>
          <a:srcRect t="2564"/>
          <a:stretch>
            <a:fillRect/>
          </a:stretch>
        </p:blipFill>
        <p:spPr>
          <a:xfrm>
            <a:off x="357158" y="1214422"/>
            <a:ext cx="4170781" cy="2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8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28813"/>
            <a:ext cx="8435280" cy="474054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it-IT" dirty="0" smtClean="0"/>
              <a:t>Inoltre, l’azienda si avvale anche di personale specializzato nel taglio di boschi comunali e non, necessari all’</a:t>
            </a:r>
            <a:r>
              <a:rPr lang="it-IT" dirty="0" err="1" smtClean="0"/>
              <a:t>approvigionamento</a:t>
            </a:r>
            <a:r>
              <a:rPr lang="it-IT" dirty="0" smtClean="0"/>
              <a:t> della materia prima.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7</a:t>
            </a:fld>
            <a:endParaRPr lang="it-IT"/>
          </a:p>
        </p:txBody>
      </p:sp>
      <p:pic>
        <p:nvPicPr>
          <p:cNvPr id="6" name="video meridiana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 bwMode="auto">
          <a:xfrm>
            <a:off x="2571736" y="3143248"/>
            <a:ext cx="4291034" cy="321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20000" mute="1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Descrizione dell’azienda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Attualmente l’azienda occupa circa 22 dipendenti, tra addetti alla produzione e impiegati amministrativi.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8</a:t>
            </a:fld>
            <a:endParaRPr lang="it-IT"/>
          </a:p>
        </p:txBody>
      </p:sp>
      <p:pic>
        <p:nvPicPr>
          <p:cNvPr id="16386" name="Picture 2" descr="https://cms.paginesi.it/user_img_online/11018/-1/2_div_DRAG-IMG-TESTO-SLIDE_CHILD_20170627_1156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786058"/>
            <a:ext cx="4762500" cy="318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Ambito di intervento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it-IT" dirty="0" smtClean="0"/>
              <a:t>Il programma di </a:t>
            </a:r>
            <a:r>
              <a:rPr lang="it-IT" dirty="0" err="1" smtClean="0"/>
              <a:t>efficientamento</a:t>
            </a:r>
            <a:r>
              <a:rPr lang="it-IT" dirty="0" smtClean="0"/>
              <a:t> energetico candidato prevedeva la realizzazione, su entrambi i succitati stabilimenti, di un intervento di tipologia A per il miglioramento dell’efficienza energetica negli usi finali di energia elettrica e un intervento di tipologia B per l’installazione di impianti da fonti rinnovabili.</a:t>
            </a:r>
          </a:p>
          <a:p>
            <a:pPr algn="just">
              <a:lnSpc>
                <a:spcPct val="150000"/>
              </a:lnSpc>
            </a:pPr>
            <a:r>
              <a:rPr lang="it-IT" dirty="0" smtClean="0"/>
              <a:t>Nello specifico gli interventi:</a:t>
            </a:r>
          </a:p>
          <a:p>
            <a:pPr marL="457200" indent="-457200" algn="just">
              <a:lnSpc>
                <a:spcPct val="150000"/>
              </a:lnSpc>
              <a:buAutoNum type="arabicParenR"/>
            </a:pPr>
            <a:r>
              <a:rPr lang="it-IT" dirty="0" smtClean="0"/>
              <a:t>Sostituzione motori elettrici; efficienza IE3</a:t>
            </a:r>
          </a:p>
          <a:p>
            <a:pPr marL="457200" indent="-457200" algn="just">
              <a:lnSpc>
                <a:spcPct val="150000"/>
              </a:lnSpc>
              <a:buFont typeface="Arial" charset="0"/>
              <a:buAutoNum type="arabicParenR"/>
            </a:pPr>
            <a:r>
              <a:rPr lang="it-IT" dirty="0" smtClean="0"/>
              <a:t>Realizzazione di impianti fotovoltaici.</a:t>
            </a:r>
          </a:p>
          <a:p>
            <a:pPr marL="457200" indent="-457200" algn="just"/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VII Comitato di Sorveglianza  |  20 Dicembre 2022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A79E4-C17F-4C89-93DA-1CDE258D224D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hema_Diapositiv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schema_slide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schema_slides</Template>
  <TotalTime>26728</TotalTime>
  <Words>484</Words>
  <Application>Microsoft Office PowerPoint</Application>
  <PresentationFormat>Presentazione su schermo (4:3)</PresentationFormat>
  <Paragraphs>132</Paragraphs>
  <Slides>15</Slides>
  <Notes>2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Schema_Diapositiva</vt:lpstr>
      <vt:lpstr>INTERVENTO DI EFFICIENTAMENTO ENERGETICO MERIDIANA LEGNAMI SRL (Avviso  pubblico “Efficienza energetica delle imprese” codice SiFesr 15/2017/0345 – a valere sull’Azione 4B.4.2.1 del PO FESR)</vt:lpstr>
      <vt:lpstr>Descrizione dell’azienda</vt:lpstr>
      <vt:lpstr>Descrizione dell’azienda</vt:lpstr>
      <vt:lpstr>Descrizione dell’azienda</vt:lpstr>
      <vt:lpstr>Descrizione dell’azienda</vt:lpstr>
      <vt:lpstr>Presentazione standard di PowerPoint</vt:lpstr>
      <vt:lpstr>Descrizione dell’azienda</vt:lpstr>
      <vt:lpstr>Descrizione dell’azienda</vt:lpstr>
      <vt:lpstr>Ambito di intervento</vt:lpstr>
      <vt:lpstr>Ambito di intervento</vt:lpstr>
      <vt:lpstr>Bilancio energetico</vt:lpstr>
      <vt:lpstr>Bilancio energetico</vt:lpstr>
      <vt:lpstr>Bilancio energetico</vt:lpstr>
      <vt:lpstr>Bilancio energetico</vt:lpstr>
      <vt:lpstr>Risultati dell’intervento</vt:lpstr>
    </vt:vector>
  </TitlesOfParts>
  <Company>Regione Basilicata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INFORMAZIONE E PUBBLICITA’</dc:title>
  <dc:creator>Administrator [NOME-CF17FBA34A]</dc:creator>
  <cp:lastModifiedBy>utente</cp:lastModifiedBy>
  <cp:revision>1155</cp:revision>
  <cp:lastPrinted>2021-12-21T08:23:55Z</cp:lastPrinted>
  <dcterms:created xsi:type="dcterms:W3CDTF">2010-07-07T07:39:51Z</dcterms:created>
  <dcterms:modified xsi:type="dcterms:W3CDTF">2022-12-19T15:20:06Z</dcterms:modified>
</cp:coreProperties>
</file>