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847" r:id="rId2"/>
  </p:sldMasterIdLst>
  <p:notesMasterIdLst>
    <p:notesMasterId r:id="rId5"/>
  </p:notesMasterIdLst>
  <p:handoutMasterIdLst>
    <p:handoutMasterId r:id="rId6"/>
  </p:handoutMasterIdLst>
  <p:sldIdLst>
    <p:sldId id="409" r:id="rId3"/>
    <p:sldId id="408" r:id="rId4"/>
  </p:sldIdLst>
  <p:sldSz cx="9144000" cy="6858000" type="screen4x3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5D5"/>
    <a:srgbClr val="E8E8E8"/>
    <a:srgbClr val="BF8C3B"/>
    <a:srgbClr val="32B1DC"/>
    <a:srgbClr val="B2B2B2"/>
    <a:srgbClr val="E4E4E4"/>
    <a:srgbClr val="FF0000"/>
    <a:srgbClr val="0091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62" autoAdjust="0"/>
    <p:restoredTop sz="85199" autoAdjust="0"/>
  </p:normalViewPr>
  <p:slideViewPr>
    <p:cSldViewPr>
      <p:cViewPr varScale="1">
        <p:scale>
          <a:sx n="114" d="100"/>
          <a:sy n="114" d="100"/>
        </p:scale>
        <p:origin x="15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9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CF14E7F-BCCC-4C1B-8511-82A02E4E80E8}" type="datetimeFigureOut">
              <a:rPr lang="it-IT" altLang="it-IT"/>
              <a:pPr>
                <a:defRPr/>
              </a:pPr>
              <a:t>21/02/2020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smtClean="0"/>
              <a:t>zxdfsds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F57CB29-99D7-4591-AC44-7F26A2EC33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60931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EA0DA61-2E36-4DAE-A672-F0D30E9A12AA}" type="datetimeFigureOut">
              <a:rPr lang="it-IT" altLang="it-IT"/>
              <a:pPr>
                <a:defRPr/>
              </a:pPr>
              <a:t>21/02/2020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9863" y="617538"/>
            <a:ext cx="6457950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425450" y="5630863"/>
            <a:ext cx="5946775" cy="3502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dirty="0" smtClean="0"/>
              <a:t>Fare clic per modificare stili del testo dello schema</a:t>
            </a:r>
          </a:p>
          <a:p>
            <a:pPr lvl="1"/>
            <a:r>
              <a:rPr lang="it-IT" noProof="0" dirty="0" smtClean="0"/>
              <a:t>Secondo livello</a:t>
            </a:r>
          </a:p>
          <a:p>
            <a:pPr lvl="2"/>
            <a:r>
              <a:rPr lang="it-IT" noProof="0" dirty="0" smtClean="0"/>
              <a:t>Terzo livello</a:t>
            </a:r>
          </a:p>
          <a:p>
            <a:pPr lvl="3"/>
            <a:r>
              <a:rPr lang="it-IT" noProof="0" dirty="0" smtClean="0"/>
              <a:t>Quarto livello</a:t>
            </a:r>
          </a:p>
          <a:p>
            <a:pPr lvl="4"/>
            <a:r>
              <a:rPr lang="it-IT" noProof="0" dirty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smtClean="0"/>
              <a:t>zxdfsds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CA7EB0-93E0-48CB-ABC4-C4CBC4993B0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5306776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720725" y="7572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it-IT" altLang="it-IT" sz="1800" smtClean="0"/>
          </a:p>
        </p:txBody>
      </p:sp>
      <p:sp>
        <p:nvSpPr>
          <p:cNvPr id="3" name="Rectangle 14"/>
          <p:cNvSpPr>
            <a:spLocks noChangeArrowheads="1"/>
          </p:cNvSpPr>
          <p:nvPr userDrawn="1"/>
        </p:nvSpPr>
        <p:spPr bwMode="auto">
          <a:xfrm>
            <a:off x="4319588" y="7683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it-IT" altLang="it-IT" sz="1800" smtClean="0"/>
          </a:p>
        </p:txBody>
      </p:sp>
      <p:pic>
        <p:nvPicPr>
          <p:cNvPr id="7" name="Immagine 6" descr="slides_2014_2020PRIMA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9429" cy="6912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762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8800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62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135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87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00125"/>
            <a:ext cx="8229600" cy="857250"/>
          </a:xfrm>
        </p:spPr>
        <p:txBody>
          <a:bodyPr/>
          <a:lstStyle>
            <a:lvl1pPr algn="r">
              <a:defRPr/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385762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5" name="Immagine 4" descr="piede-05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420" y="6006036"/>
            <a:ext cx="3553968" cy="841248"/>
          </a:xfrm>
          <a:prstGeom prst="rect">
            <a:avLst/>
          </a:prstGeom>
        </p:spPr>
      </p:pic>
      <p:pic>
        <p:nvPicPr>
          <p:cNvPr id="6" name="Immagine 5" descr="slides_2014_2020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5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05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290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63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897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76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749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698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1052737"/>
            <a:ext cx="82296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 smtClean="0"/>
              <a:t>Click to </a:t>
            </a:r>
            <a:r>
              <a:rPr lang="it-IT" altLang="it-IT" dirty="0" err="1" smtClean="0"/>
              <a:t>edit</a:t>
            </a:r>
            <a:r>
              <a:rPr lang="it-IT" altLang="it-IT" dirty="0" smtClean="0"/>
              <a:t> Master </a:t>
            </a:r>
            <a:r>
              <a:rPr lang="it-IT" altLang="it-IT" dirty="0" err="1" smtClean="0"/>
              <a:t>title</a:t>
            </a:r>
            <a:r>
              <a:rPr lang="it-IT" altLang="it-IT" dirty="0" smtClean="0"/>
              <a:t> style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772817"/>
            <a:ext cx="8229600" cy="401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 smtClean="0"/>
              <a:t>Click to </a:t>
            </a:r>
            <a:r>
              <a:rPr lang="it-IT" altLang="it-IT" dirty="0" err="1" smtClean="0"/>
              <a:t>edit</a:t>
            </a:r>
            <a:r>
              <a:rPr lang="it-IT" altLang="it-IT" dirty="0" smtClean="0"/>
              <a:t> Master text </a:t>
            </a:r>
            <a:r>
              <a:rPr lang="it-IT" altLang="it-IT" dirty="0" err="1" smtClean="0"/>
              <a:t>styles</a:t>
            </a:r>
            <a:endParaRPr lang="it-IT" altLang="it-IT" dirty="0" smtClean="0"/>
          </a:p>
          <a:p>
            <a:pPr lvl="1"/>
            <a:r>
              <a:rPr lang="it-IT" altLang="it-IT" dirty="0" smtClean="0"/>
              <a:t>Second </a:t>
            </a:r>
            <a:r>
              <a:rPr lang="it-IT" altLang="it-IT" dirty="0" err="1" smtClean="0"/>
              <a:t>level</a:t>
            </a:r>
            <a:endParaRPr lang="it-IT" altLang="it-IT" dirty="0" smtClean="0"/>
          </a:p>
          <a:p>
            <a:pPr lvl="2"/>
            <a:r>
              <a:rPr lang="it-IT" altLang="it-IT" dirty="0" smtClean="0"/>
              <a:t>Third </a:t>
            </a:r>
            <a:r>
              <a:rPr lang="it-IT" altLang="it-IT" dirty="0" err="1" smtClean="0"/>
              <a:t>level</a:t>
            </a:r>
            <a:endParaRPr lang="it-IT" altLang="it-IT" dirty="0" smtClean="0"/>
          </a:p>
          <a:p>
            <a:pPr lvl="3"/>
            <a:r>
              <a:rPr lang="it-IT" altLang="it-IT" dirty="0" err="1" smtClean="0"/>
              <a:t>Fourth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level</a:t>
            </a:r>
            <a:endParaRPr lang="it-IT" altLang="it-IT" dirty="0" smtClean="0"/>
          </a:p>
          <a:p>
            <a:pPr lvl="4"/>
            <a:r>
              <a:rPr lang="it-IT" altLang="it-IT" dirty="0" err="1" smtClean="0"/>
              <a:t>Fifth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level</a:t>
            </a:r>
            <a:endParaRPr lang="it-IT" altLang="it-IT" dirty="0" smtClean="0"/>
          </a:p>
        </p:txBody>
      </p:sp>
      <p:sp>
        <p:nvSpPr>
          <p:cNvPr id="1031" name="Rettangolo 10"/>
          <p:cNvSpPr>
            <a:spLocks noChangeArrowheads="1"/>
          </p:cNvSpPr>
          <p:nvPr userDrawn="1"/>
        </p:nvSpPr>
        <p:spPr bwMode="auto">
          <a:xfrm>
            <a:off x="395288" y="6165850"/>
            <a:ext cx="42391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FFE4E04-CB5A-4395-925D-EDFB03F1C6BC}" type="slidenum">
              <a:rPr lang="it-IT" altLang="it-IT" sz="1200" b="1" smtClean="0">
                <a:solidFill>
                  <a:srgbClr val="7F7F7F"/>
                </a:solidFill>
              </a:rPr>
              <a:pPr eaLnBrk="1" hangingPunct="1">
                <a:defRPr/>
              </a:pPr>
              <a:t>‹N›</a:t>
            </a:fld>
            <a:endParaRPr lang="it-IT" altLang="it-IT" sz="12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500" b="1" kern="1200">
          <a:solidFill>
            <a:srgbClr val="0091C6"/>
          </a:solidFill>
          <a:latin typeface="Calibri"/>
          <a:ea typeface="ＭＳ Ｐゴシック" charset="0"/>
          <a:cs typeface="Calibri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91C6"/>
          </a:solidFill>
          <a:latin typeface="Arial" charset="0"/>
          <a:ea typeface="ＭＳ Ｐゴシック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91C6"/>
          </a:solidFill>
          <a:latin typeface="Arial" charset="0"/>
          <a:ea typeface="ＭＳ Ｐゴシック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91C6"/>
          </a:solidFill>
          <a:latin typeface="Arial" charset="0"/>
          <a:ea typeface="ＭＳ Ｐゴシック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91C6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200" kern="1200">
          <a:solidFill>
            <a:schemeClr val="tx1"/>
          </a:solidFill>
          <a:latin typeface="Calibri"/>
          <a:ea typeface="ＭＳ Ｐゴシック" charset="0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/>
          <a:ea typeface="Arial" charset="0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Calibri"/>
          <a:ea typeface="Arial" charset="0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Arial" charset="0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Calibri"/>
          <a:ea typeface="Arial" charset="0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E5649-2D44-40EF-9BEA-E7C46826A16F}" type="datetimeFigureOut">
              <a:rPr lang="it-IT" smtClean="0"/>
              <a:t>21/02/2020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06EC6-E238-4CAB-9462-A4A1F5D70F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220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546840" y="1844824"/>
            <a:ext cx="8345640" cy="2736304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500" b="1" kern="1200">
                <a:solidFill>
                  <a:srgbClr val="0091C6"/>
                </a:solidFill>
                <a:latin typeface="Calibri"/>
                <a:ea typeface="ＭＳ Ｐゴシック" charset="0"/>
                <a:cs typeface="Calibri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1C6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1C6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1C6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91C6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it-IT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t-IT" sz="3200" dirty="0">
                <a:solidFill>
                  <a:schemeClr val="bg1">
                    <a:lumMod val="95000"/>
                  </a:schemeClr>
                </a:solidFill>
              </a:rPr>
              <a:t>Avviso Pubblico per la selezione di progetti di cooperazione interregionale e transnazionale</a:t>
            </a:r>
          </a:p>
          <a:p>
            <a:r>
              <a:rPr lang="it-IT" sz="3200" dirty="0">
                <a:solidFill>
                  <a:schemeClr val="bg1">
                    <a:lumMod val="95000"/>
                  </a:schemeClr>
                </a:solidFill>
              </a:rPr>
              <a:t>(art. 96.3.d del Reg. (UE) n. 1303/2013)</a:t>
            </a:r>
          </a:p>
          <a:p>
            <a:pPr algn="ctr"/>
            <a:endParaRPr lang="it-IT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it-IT" sz="1400" i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it-IT" sz="14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it-IT" sz="1400" i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sz="1200" i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</a:t>
            </a:r>
            <a:r>
              <a:rPr lang="it-IT" sz="1200" i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://europa.basilicata.it/fesr/avviso-pubblico-per-la-selezione-di-progetti-di-cooperazione-interregionale-e-transnazionale-ai-sensi-dellart-96-3-d-del-reg-ue-n-1303-2013/ </a:t>
            </a:r>
            <a:endParaRPr lang="it-IT" sz="1000" i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414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628778E-618D-4BBB-A84E-AB80F0ED6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4" y="1000124"/>
            <a:ext cx="8893174" cy="1071554"/>
          </a:xfrm>
        </p:spPr>
        <p:txBody>
          <a:bodyPr/>
          <a:lstStyle/>
          <a:p>
            <a:pPr lvl="0" algn="ctr"/>
            <a:r>
              <a:rPr lang="it-IT" sz="2800" dirty="0"/>
              <a:t>Strategia dell'UE per la regione adriatica e ionica (EUSAIR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9" y="2135056"/>
            <a:ext cx="4233764" cy="4222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ccia a destra con strisce 7"/>
          <p:cNvSpPr/>
          <p:nvPr/>
        </p:nvSpPr>
        <p:spPr>
          <a:xfrm>
            <a:off x="225385" y="4293096"/>
            <a:ext cx="1296144" cy="690619"/>
          </a:xfrm>
          <a:prstGeom prst="striped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50" b="1" dirty="0"/>
              <a:t>BASILICATA</a:t>
            </a:r>
          </a:p>
        </p:txBody>
      </p:sp>
      <p:sp>
        <p:nvSpPr>
          <p:cNvPr id="9" name="Connettore 8"/>
          <p:cNvSpPr/>
          <p:nvPr/>
        </p:nvSpPr>
        <p:spPr>
          <a:xfrm>
            <a:off x="1565234" y="4458384"/>
            <a:ext cx="347818" cy="360041"/>
          </a:xfrm>
          <a:prstGeom prst="flowChartConnector">
            <a:avLst/>
          </a:prstGeom>
          <a:noFill/>
          <a:ln w="635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4392488" y="1734761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Promuove azioni 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interregionali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 e/o 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transnazionali</a:t>
            </a: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 mediante la creazione di partenariati tra partner operanti nella Regione Basilicata e </a:t>
            </a:r>
            <a:r>
              <a:rPr lang="it-IT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partner operanti in altre regioni italiane e/o in altri Paesi di cui </a:t>
            </a:r>
            <a:r>
              <a:rPr lang="it-IT" b="1" u="sng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almeno un partner operante in un altro Stato Membro dell’Unione europea</a:t>
            </a:r>
            <a:r>
              <a:rPr lang="it-IT" u="sng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Azioni 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interregionali:</a:t>
            </a:r>
            <a:r>
              <a:rPr lang="it-IT" dirty="0"/>
              <a:t> azioni che coinvolgono, oltre ai partner operanti in Basilicata, almeno un partner estero (non italiano) localizzato in una Regione di uno Stato Membro dell’Unione </a:t>
            </a:r>
            <a:r>
              <a:rPr lang="it-IT" dirty="0" smtClean="0"/>
              <a:t>Europea;</a:t>
            </a:r>
            <a:endParaRPr lang="it-IT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dirty="0">
                <a:ea typeface="Calibri" panose="020F0502020204030204" pitchFamily="34" charset="0"/>
                <a:cs typeface="Times New Roman" panose="02020603050405020304" pitchFamily="18" charset="0"/>
              </a:rPr>
              <a:t>Azioni</a:t>
            </a:r>
            <a:r>
              <a:rPr lang="it-IT" b="1" dirty="0">
                <a:ea typeface="Calibri" panose="020F0502020204030204" pitchFamily="34" charset="0"/>
                <a:cs typeface="Times New Roman" panose="02020603050405020304" pitchFamily="18" charset="0"/>
              </a:rPr>
              <a:t> transnazionali: </a:t>
            </a:r>
            <a:r>
              <a:rPr lang="it-IT" dirty="0"/>
              <a:t>azioni che coinvolgono, oltre a partner operanti in </a:t>
            </a:r>
            <a:r>
              <a:rPr lang="it-IT" dirty="0" smtClean="0"/>
              <a:t>Basilicata </a:t>
            </a:r>
            <a:r>
              <a:rPr lang="it-IT" dirty="0"/>
              <a:t>ed almeno un partner ubicato nel territorio dell’Unione europea, anche un altro partner estero operante in uno dei seguenti Paesi: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it-IT" dirty="0"/>
              <a:t>Albania, </a:t>
            </a:r>
            <a:r>
              <a:rPr lang="it-IT" dirty="0" err="1"/>
              <a:t>Bosnia-Herzegovina</a:t>
            </a:r>
            <a:r>
              <a:rPr lang="it-IT" dirty="0"/>
              <a:t>, Montenegro e Serbia (Paesi Programma </a:t>
            </a:r>
            <a:r>
              <a:rPr lang="it-IT" dirty="0" err="1"/>
              <a:t>Interreg</a:t>
            </a:r>
            <a:r>
              <a:rPr lang="it-IT" dirty="0"/>
              <a:t> MED e Programma </a:t>
            </a:r>
            <a:r>
              <a:rPr lang="it-IT" dirty="0" err="1"/>
              <a:t>Adrion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46283137"/>
      </p:ext>
    </p:extLst>
  </p:cSld>
  <p:clrMapOvr>
    <a:masterClrMapping/>
  </p:clrMapOvr>
</p:sld>
</file>

<file path=ppt/theme/theme1.xml><?xml version="1.0" encoding="utf-8"?>
<a:theme xmlns:a="http://schemas.openxmlformats.org/drawingml/2006/main" name="1_schema_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schema_slid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schema_slides</Template>
  <TotalTime>6125</TotalTime>
  <Words>167</Words>
  <Application>Microsoft Office PowerPoint</Application>
  <PresentationFormat>Presentazione su schermo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Tahoma</vt:lpstr>
      <vt:lpstr>Times New Roman</vt:lpstr>
      <vt:lpstr>Wingdings</vt:lpstr>
      <vt:lpstr>1_schema_slides</vt:lpstr>
      <vt:lpstr>Personalizza struttura</vt:lpstr>
      <vt:lpstr>Presentazione standard di PowerPoint</vt:lpstr>
      <vt:lpstr>Strategia dell'UE per la regione adriatica e ionica (EUSAIR)</vt:lpstr>
    </vt:vector>
  </TitlesOfParts>
  <Company>Regione Basilicata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INFORMAZIONE E PUBBLICITA’</dc:title>
  <dc:creator>Administrator [NOME-CF17FBA34A]</dc:creator>
  <cp:lastModifiedBy>xxxxx</cp:lastModifiedBy>
  <cp:revision>657</cp:revision>
  <cp:lastPrinted>2012-06-05T07:01:39Z</cp:lastPrinted>
  <dcterms:created xsi:type="dcterms:W3CDTF">2010-07-07T07:39:51Z</dcterms:created>
  <dcterms:modified xsi:type="dcterms:W3CDTF">2020-02-21T08:44:05Z</dcterms:modified>
</cp:coreProperties>
</file>