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0" r:id="rId5"/>
    <p:sldId id="263" r:id="rId6"/>
    <p:sldId id="257"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00675EA-FED5-40DA-B853-834FEC809222}" type="datetimeFigureOut">
              <a:rPr lang="it-IT" smtClean="0"/>
              <a:pPr/>
              <a:t>10/05/2018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1DEB96-832A-42E2-9985-CA326274D9E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675EA-FED5-40DA-B853-834FEC809222}" type="datetimeFigureOut">
              <a:rPr lang="it-IT" smtClean="0"/>
              <a:pPr/>
              <a:t>10/05/2018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EB96-832A-42E2-9985-CA326274D9E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opertina_presentazione-01.jpg"/>
          <p:cNvPicPr>
            <a:picLocks noChangeAspect="1"/>
          </p:cNvPicPr>
          <p:nvPr/>
        </p:nvPicPr>
        <p:blipFill>
          <a:blip r:embed="rId2" cstate="print"/>
          <a:stretch>
            <a:fillRect/>
          </a:stretch>
        </p:blipFill>
        <p:spPr>
          <a:xfrm>
            <a:off x="0" y="0"/>
            <a:ext cx="9144000" cy="6858000"/>
          </a:xfrm>
          <a:prstGeom prst="rect">
            <a:avLst/>
          </a:prstGeom>
        </p:spPr>
      </p:pic>
      <p:sp>
        <p:nvSpPr>
          <p:cNvPr id="2" name="Titolo 1"/>
          <p:cNvSpPr>
            <a:spLocks noGrp="1"/>
          </p:cNvSpPr>
          <p:nvPr>
            <p:ph type="ctrTitle"/>
          </p:nvPr>
        </p:nvSpPr>
        <p:spPr>
          <a:xfrm>
            <a:off x="4716016" y="2636912"/>
            <a:ext cx="4248472" cy="2162671"/>
          </a:xfrm>
        </p:spPr>
        <p:txBody>
          <a:bodyPr>
            <a:normAutofit/>
          </a:bodyPr>
          <a:lstStyle/>
          <a:p>
            <a:pPr algn="l">
              <a:lnSpc>
                <a:spcPts val="4000"/>
              </a:lnSpc>
            </a:pPr>
            <a:r>
              <a:rPr lang="it-IT" altLang="it-IT" sz="3200" b="1" dirty="0">
                <a:solidFill>
                  <a:schemeClr val="bg1"/>
                </a:solidFill>
              </a:rPr>
              <a:t>INFORMATIVA SULLA ATTIVITA’ DI VALUTAZIONE</a:t>
            </a:r>
            <a:br>
              <a:rPr lang="it-IT" altLang="it-IT" sz="3200" b="1" dirty="0">
                <a:solidFill>
                  <a:schemeClr val="bg1"/>
                </a:solidFill>
              </a:rPr>
            </a:br>
            <a:r>
              <a:rPr lang="it-IT" altLang="it-IT" sz="3200" b="1" dirty="0">
                <a:solidFill>
                  <a:schemeClr val="bg1"/>
                </a:solidFill>
              </a:rPr>
              <a:t>DEL PO FSE 2014-2020</a:t>
            </a:r>
            <a:endParaRPr lang="it-IT" sz="3200" b="1" dirty="0">
              <a:solidFill>
                <a:schemeClr val="bg1"/>
              </a:solidFill>
              <a:latin typeface="+mn-lt"/>
            </a:endParaRPr>
          </a:p>
        </p:txBody>
      </p:sp>
      <p:sp>
        <p:nvSpPr>
          <p:cNvPr id="3" name="Sottotitolo 2"/>
          <p:cNvSpPr>
            <a:spLocks noGrp="1"/>
          </p:cNvSpPr>
          <p:nvPr>
            <p:ph type="subTitle" idx="1"/>
          </p:nvPr>
        </p:nvSpPr>
        <p:spPr>
          <a:xfrm>
            <a:off x="899592" y="4941228"/>
            <a:ext cx="7056784" cy="546109"/>
          </a:xfrm>
        </p:spPr>
        <p:txBody>
          <a:bodyPr>
            <a:normAutofit/>
          </a:bodyPr>
          <a:lstStyle/>
          <a:p>
            <a:pPr algn="r"/>
            <a:r>
              <a:rPr lang="it-IT" sz="2400" dirty="0" smtClean="0">
                <a:solidFill>
                  <a:schemeClr val="tx1"/>
                </a:solidFill>
              </a:rPr>
              <a:t>Potenza, 16 maggio 2018</a:t>
            </a:r>
            <a:endParaRPr lang="it-IT" sz="2400" dirty="0">
              <a:solidFill>
                <a:schemeClr val="tx1"/>
              </a:solidFill>
            </a:endParaRPr>
          </a:p>
        </p:txBody>
      </p:sp>
      <p:sp>
        <p:nvSpPr>
          <p:cNvPr id="5" name="Sottotitolo 2"/>
          <p:cNvSpPr txBox="1">
            <a:spLocks/>
          </p:cNvSpPr>
          <p:nvPr/>
        </p:nvSpPr>
        <p:spPr>
          <a:xfrm>
            <a:off x="361595" y="5949280"/>
            <a:ext cx="8784976"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800" b="1" dirty="0" smtClean="0">
                <a:solidFill>
                  <a:schemeClr val="tx1"/>
                </a:solidFill>
              </a:rPr>
              <a:t>NUCLEO DI VALUTAZIONE E VERIFICA INVESTIMENTI PUBBLICI – REGIONE BASILICATA</a:t>
            </a:r>
            <a:endParaRPr lang="it-IT"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altLang="it-IT" sz="3200" b="1" dirty="0" smtClean="0"/>
              <a:t>ATTIVITA’ DI VALUTAZIONE  DEL PO FSE</a:t>
            </a:r>
            <a:endParaRPr lang="it-IT" sz="3200" dirty="0"/>
          </a:p>
        </p:txBody>
      </p:sp>
      <p:sp>
        <p:nvSpPr>
          <p:cNvPr id="3" name="Segnaposto contenuto 2"/>
          <p:cNvSpPr>
            <a:spLocks noGrp="1"/>
          </p:cNvSpPr>
          <p:nvPr>
            <p:ph idx="1"/>
          </p:nvPr>
        </p:nvSpPr>
        <p:spPr/>
        <p:txBody>
          <a:bodyPr>
            <a:normAutofit lnSpcReduction="10000"/>
          </a:bodyPr>
          <a:lstStyle/>
          <a:p>
            <a:pPr marL="0" indent="0" algn="just">
              <a:buNone/>
            </a:pPr>
            <a:r>
              <a:rPr lang="it-IT" dirty="0" smtClean="0"/>
              <a:t>Le attività valutative a valere sul PO FSE 2014-2020 sono indicate Piano di Valutazione ex art. 114 del Reg. n. 1303/2013.</a:t>
            </a:r>
          </a:p>
          <a:p>
            <a:pPr marL="0" indent="0" algn="just">
              <a:buNone/>
            </a:pPr>
            <a:r>
              <a:rPr lang="it-IT" dirty="0" smtClean="0"/>
              <a:t>Il Piano, presentato nella seduta del </a:t>
            </a:r>
            <a:r>
              <a:rPr lang="it-IT" dirty="0" err="1" smtClean="0"/>
              <a:t>CdS</a:t>
            </a:r>
            <a:r>
              <a:rPr lang="it-IT" dirty="0" smtClean="0"/>
              <a:t> del 20.05.2016, si integra nel Disegno Unitario di Valutazione approvato con DGR n. 913/2016.</a:t>
            </a:r>
          </a:p>
          <a:p>
            <a:pPr marL="0" indent="0" algn="just">
              <a:buNone/>
            </a:pPr>
            <a:r>
              <a:rPr lang="it-IT" dirty="0" smtClean="0"/>
              <a:t>Le azioni di valutazione </a:t>
            </a:r>
            <a:r>
              <a:rPr lang="it-IT" dirty="0" smtClean="0"/>
              <a:t>sono affidate </a:t>
            </a:r>
            <a:r>
              <a:rPr lang="it-IT" dirty="0" smtClean="0"/>
              <a:t>al Nucleo Regionale di Valutazione e Verifica degli Investimenti Pubblici ex DGR n. 978/2014.</a:t>
            </a:r>
            <a:endParaRPr lang="it-IT" dirty="0"/>
          </a:p>
        </p:txBody>
      </p:sp>
      <p:sp>
        <p:nvSpPr>
          <p:cNvPr id="4" name="Rettangolo 3"/>
          <p:cNvSpPr/>
          <p:nvPr/>
        </p:nvSpPr>
        <p:spPr>
          <a:xfrm>
            <a:off x="0" y="6453336"/>
            <a:ext cx="9144000" cy="404664"/>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flipV="1">
            <a:off x="0" y="188640"/>
            <a:ext cx="9144000" cy="45719"/>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43571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altLang="it-IT" sz="2800" b="1" dirty="0" smtClean="0"/>
              <a:t>ATTIVITÀ VALUTATIVE CONDOTTE NELL’ANNO 2017</a:t>
            </a:r>
            <a:endParaRPr lang="it-IT" sz="2800" dirty="0"/>
          </a:p>
        </p:txBody>
      </p:sp>
      <p:sp>
        <p:nvSpPr>
          <p:cNvPr id="4" name="Rettangolo 3"/>
          <p:cNvSpPr/>
          <p:nvPr/>
        </p:nvSpPr>
        <p:spPr>
          <a:xfrm>
            <a:off x="0" y="6453336"/>
            <a:ext cx="9144000" cy="404664"/>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flipV="1">
            <a:off x="0" y="188640"/>
            <a:ext cx="9144000" cy="45719"/>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1928052833"/>
              </p:ext>
            </p:extLst>
          </p:nvPr>
        </p:nvGraphicFramePr>
        <p:xfrm>
          <a:off x="577184" y="1988840"/>
          <a:ext cx="7989632" cy="3434682"/>
        </p:xfrm>
        <a:graphic>
          <a:graphicData uri="http://schemas.openxmlformats.org/drawingml/2006/table">
            <a:tbl>
              <a:tblPr firstRow="1" bandRow="1">
                <a:tableStyleId>{5C22544A-7EE6-4342-B048-85BDC9FD1C3A}</a:tableStyleId>
              </a:tblPr>
              <a:tblGrid>
                <a:gridCol w="1997408"/>
                <a:gridCol w="1997408"/>
                <a:gridCol w="1997408"/>
                <a:gridCol w="1997408"/>
              </a:tblGrid>
              <a:tr h="1144894">
                <a:tc>
                  <a:txBody>
                    <a:bodyPr/>
                    <a:lstStyle/>
                    <a:p>
                      <a:pPr algn="ctr"/>
                      <a:r>
                        <a:rPr lang="it-IT" dirty="0" smtClean="0"/>
                        <a:t>I TRIM 2017</a:t>
                      </a:r>
                      <a:endParaRPr lang="it-IT" dirty="0"/>
                    </a:p>
                  </a:txBody>
                  <a:tcPr/>
                </a:tc>
                <a:tc>
                  <a:txBody>
                    <a:bodyPr/>
                    <a:lstStyle/>
                    <a:p>
                      <a:pPr algn="ctr"/>
                      <a:r>
                        <a:rPr lang="it-IT" dirty="0" smtClean="0"/>
                        <a:t>II TRIM 2017</a:t>
                      </a:r>
                      <a:endParaRPr lang="it-IT" dirty="0"/>
                    </a:p>
                  </a:txBody>
                  <a:tcPr/>
                </a:tc>
                <a:tc>
                  <a:txBody>
                    <a:bodyPr/>
                    <a:lstStyle/>
                    <a:p>
                      <a:pPr algn="ctr"/>
                      <a:r>
                        <a:rPr lang="it-IT" dirty="0" smtClean="0"/>
                        <a:t>III TRIM 2017</a:t>
                      </a:r>
                      <a:endParaRPr lang="it-IT" dirty="0"/>
                    </a:p>
                  </a:txBody>
                  <a:tcPr/>
                </a:tc>
                <a:tc>
                  <a:txBody>
                    <a:bodyPr/>
                    <a:lstStyle/>
                    <a:p>
                      <a:pPr algn="ctr"/>
                      <a:r>
                        <a:rPr lang="it-IT" dirty="0" smtClean="0"/>
                        <a:t>IV TRIM 2017</a:t>
                      </a:r>
                      <a:endParaRPr lang="it-IT" dirty="0"/>
                    </a:p>
                  </a:txBody>
                  <a:tcPr/>
                </a:tc>
              </a:tr>
              <a:tr h="1144894">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dirty="0"/>
                    </a:p>
                  </a:txBody>
                  <a:tcPr/>
                </a:tc>
              </a:tr>
              <a:tr h="1144894">
                <a:tc>
                  <a:txBody>
                    <a:bodyPr/>
                    <a:lstStyle/>
                    <a:p>
                      <a:endParaRPr lang="it-IT"/>
                    </a:p>
                  </a:txBody>
                  <a:tcPr/>
                </a:tc>
                <a:tc>
                  <a:txBody>
                    <a:bodyPr/>
                    <a:lstStyle/>
                    <a:p>
                      <a:endParaRPr lang="it-IT" dirty="0"/>
                    </a:p>
                  </a:txBody>
                  <a:tcPr/>
                </a:tc>
                <a:tc>
                  <a:txBody>
                    <a:bodyPr/>
                    <a:lstStyle/>
                    <a:p>
                      <a:endParaRPr lang="it-IT" dirty="0"/>
                    </a:p>
                  </a:txBody>
                  <a:tcPr/>
                </a:tc>
                <a:tc>
                  <a:txBody>
                    <a:bodyPr/>
                    <a:lstStyle/>
                    <a:p>
                      <a:endParaRPr lang="it-IT" dirty="0"/>
                    </a:p>
                  </a:txBody>
                  <a:tcPr/>
                </a:tc>
              </a:tr>
            </a:tbl>
          </a:graphicData>
        </a:graphic>
      </p:graphicFrame>
      <p:sp>
        <p:nvSpPr>
          <p:cNvPr id="8" name="Rettangolo 7"/>
          <p:cNvSpPr/>
          <p:nvPr/>
        </p:nvSpPr>
        <p:spPr>
          <a:xfrm>
            <a:off x="611560" y="3361647"/>
            <a:ext cx="3158492" cy="830997"/>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it-IT"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VALUTAZIONE EX POST </a:t>
            </a:r>
          </a:p>
          <a:p>
            <a:pPr algn="ctr"/>
            <a:r>
              <a:rPr lang="it-IT"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2007-2013</a:t>
            </a:r>
            <a:endParaRPr lang="it-IT"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ttangolo 8"/>
          <p:cNvSpPr/>
          <p:nvPr/>
        </p:nvSpPr>
        <p:spPr>
          <a:xfrm>
            <a:off x="5087356" y="4509120"/>
            <a:ext cx="3453125" cy="830997"/>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altLang="it-IT"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VALUTAZIONE EX ANTE</a:t>
            </a:r>
          </a:p>
          <a:p>
            <a:pPr algn="ctr"/>
            <a:r>
              <a:rPr lang="it-IT"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MICROCREDITO ex art. 37</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asellaDiTesto 2"/>
          <p:cNvSpPr txBox="1"/>
          <p:nvPr/>
        </p:nvSpPr>
        <p:spPr>
          <a:xfrm>
            <a:off x="611561" y="5807005"/>
            <a:ext cx="7928920" cy="646331"/>
          </a:xfrm>
          <a:prstGeom prst="rect">
            <a:avLst/>
          </a:prstGeom>
          <a:noFill/>
        </p:spPr>
        <p:txBody>
          <a:bodyPr wrap="square" rtlCol="0">
            <a:spAutoFit/>
          </a:bodyPr>
          <a:lstStyle/>
          <a:p>
            <a:pPr algn="just"/>
            <a:r>
              <a:rPr lang="it-IT" dirty="0" smtClean="0"/>
              <a:t>Gli esiti delle valutazioni sono riportati nella RAA 2018 ai sensi dell’art. 50 c.2 del Reg. (CE) n. 1303/2013</a:t>
            </a:r>
            <a:endParaRPr lang="it-IT" dirty="0"/>
          </a:p>
        </p:txBody>
      </p:sp>
    </p:spTree>
    <p:extLst>
      <p:ext uri="{BB962C8B-B14F-4D97-AF65-F5344CB8AC3E}">
        <p14:creationId xmlns:p14="http://schemas.microsoft.com/office/powerpoint/2010/main" val="100767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ATTIVITA’ DI VALUTAZIONE IN CORSO</a:t>
            </a:r>
            <a:endParaRPr lang="it-IT" dirty="0"/>
          </a:p>
        </p:txBody>
      </p:sp>
      <p:sp>
        <p:nvSpPr>
          <p:cNvPr id="3" name="Segnaposto contenuto 2"/>
          <p:cNvSpPr>
            <a:spLocks noGrp="1"/>
          </p:cNvSpPr>
          <p:nvPr>
            <p:ph idx="1"/>
          </p:nvPr>
        </p:nvSpPr>
        <p:spPr/>
        <p:txBody>
          <a:bodyPr/>
          <a:lstStyle/>
          <a:p>
            <a:pPr marL="0" indent="0" algn="just">
              <a:buNone/>
            </a:pPr>
            <a:r>
              <a:rPr lang="it-IT" dirty="0" smtClean="0"/>
              <a:t>E’ in corso un’analisi </a:t>
            </a:r>
            <a:r>
              <a:rPr lang="it-IT" dirty="0"/>
              <a:t>sullo stato di attuazione degli indicatori di risultato del PO FSE Basilicata </a:t>
            </a:r>
            <a:r>
              <a:rPr lang="it-IT" dirty="0" smtClean="0"/>
              <a:t>2014-2020.</a:t>
            </a:r>
          </a:p>
          <a:p>
            <a:pPr marL="0" indent="0" algn="just">
              <a:buNone/>
            </a:pPr>
            <a:r>
              <a:rPr lang="it-IT" dirty="0" smtClean="0"/>
              <a:t>L’attività risulta funzionale alla verifica dello stato di avanzamento dei target previsti, ad una eventuale ricalibratura degli indicatori e al rispetto degli adempimenti previsti dalla RAA 2019.</a:t>
            </a:r>
            <a:endParaRPr lang="it-IT" dirty="0"/>
          </a:p>
          <a:p>
            <a:pPr marL="0" indent="0">
              <a:buNone/>
            </a:pPr>
            <a:endParaRPr lang="it-IT" dirty="0"/>
          </a:p>
        </p:txBody>
      </p:sp>
      <p:sp>
        <p:nvSpPr>
          <p:cNvPr id="4" name="Rettangolo 3"/>
          <p:cNvSpPr/>
          <p:nvPr/>
        </p:nvSpPr>
        <p:spPr>
          <a:xfrm>
            <a:off x="0" y="6453336"/>
            <a:ext cx="9144000" cy="404664"/>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flipV="1">
            <a:off x="0" y="188640"/>
            <a:ext cx="9144000" cy="45719"/>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ATTIVITA’ DI VALUTAZIONE </a:t>
            </a:r>
            <a:r>
              <a:rPr lang="it-IT" dirty="0" smtClean="0"/>
              <a:t>FUTURE</a:t>
            </a:r>
            <a:endParaRPr lang="it-IT" dirty="0"/>
          </a:p>
        </p:txBody>
      </p:sp>
      <p:sp>
        <p:nvSpPr>
          <p:cNvPr id="3" name="Segnaposto contenuto 2"/>
          <p:cNvSpPr>
            <a:spLocks noGrp="1"/>
          </p:cNvSpPr>
          <p:nvPr>
            <p:ph idx="1"/>
          </p:nvPr>
        </p:nvSpPr>
        <p:spPr>
          <a:xfrm>
            <a:off x="457200" y="1340768"/>
            <a:ext cx="8229600" cy="4785395"/>
          </a:xfrm>
        </p:spPr>
        <p:txBody>
          <a:bodyPr>
            <a:normAutofit fontScale="92500" lnSpcReduction="20000"/>
          </a:bodyPr>
          <a:lstStyle/>
          <a:p>
            <a:pPr marL="0" indent="0" algn="just">
              <a:buNone/>
            </a:pPr>
            <a:r>
              <a:rPr lang="it-IT" dirty="0" smtClean="0"/>
              <a:t>Le successive attività dei valutazione, da eseguirsi nel corso del 2018, verranno definite in linea con una rimodulazione, sia in termini di contenuto che di tempi di esecuzione, degli oggetti previsti dal Piano di valutazione, la quale terrà conto:</a:t>
            </a:r>
          </a:p>
          <a:p>
            <a:pPr algn="just"/>
            <a:r>
              <a:rPr lang="it-IT" dirty="0" smtClean="0"/>
              <a:t>del processo attuativo del PO e dell’avanzamento dei singoli Assi;</a:t>
            </a:r>
          </a:p>
          <a:p>
            <a:pPr algn="just"/>
            <a:r>
              <a:rPr lang="it-IT" dirty="0" smtClean="0"/>
              <a:t>della continuità di modelli di intervento già oggetto  della valutazione  ex post del PO FSE 2007-2013;</a:t>
            </a:r>
          </a:p>
          <a:p>
            <a:pPr algn="just"/>
            <a:r>
              <a:rPr lang="it-IT" dirty="0" smtClean="0"/>
              <a:t>della pertinenza alle priorità della strategia regionale di azione</a:t>
            </a:r>
            <a:endParaRPr lang="it-IT" dirty="0"/>
          </a:p>
        </p:txBody>
      </p:sp>
      <p:sp>
        <p:nvSpPr>
          <p:cNvPr id="4" name="Rettangolo 3"/>
          <p:cNvSpPr/>
          <p:nvPr/>
        </p:nvSpPr>
        <p:spPr>
          <a:xfrm>
            <a:off x="0" y="6453336"/>
            <a:ext cx="9144000" cy="404664"/>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flipV="1">
            <a:off x="0" y="188640"/>
            <a:ext cx="9144000" cy="45719"/>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0159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hiusura-01-01.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467544" y="1988840"/>
            <a:ext cx="3456384" cy="1785104"/>
          </a:xfrm>
          <a:prstGeom prst="rect">
            <a:avLst/>
          </a:prstGeom>
          <a:noFill/>
        </p:spPr>
        <p:txBody>
          <a:bodyPr wrap="square" rtlCol="0">
            <a:spAutoFit/>
          </a:bodyPr>
          <a:lstStyle/>
          <a:p>
            <a:r>
              <a:rPr lang="it-IT" sz="1400" b="1" dirty="0" smtClean="0">
                <a:solidFill>
                  <a:schemeClr val="tx1">
                    <a:lumMod val="50000"/>
                    <a:lumOff val="50000"/>
                  </a:schemeClr>
                </a:solidFill>
              </a:rPr>
              <a:t>AUTORITÀ </a:t>
            </a:r>
            <a:r>
              <a:rPr lang="it-IT" sz="1400" b="1" dirty="0" err="1" smtClean="0">
                <a:solidFill>
                  <a:schemeClr val="tx1">
                    <a:lumMod val="50000"/>
                    <a:lumOff val="50000"/>
                  </a:schemeClr>
                </a:solidFill>
              </a:rPr>
              <a:t>DI</a:t>
            </a:r>
            <a:r>
              <a:rPr lang="it-IT" sz="1400" b="1" dirty="0" smtClean="0">
                <a:solidFill>
                  <a:schemeClr val="tx1">
                    <a:lumMod val="50000"/>
                    <a:lumOff val="50000"/>
                  </a:schemeClr>
                </a:solidFill>
              </a:rPr>
              <a:t> GESTIONE </a:t>
            </a:r>
          </a:p>
          <a:p>
            <a:r>
              <a:rPr lang="it-IT" sz="1400" b="1" dirty="0" smtClean="0">
                <a:solidFill>
                  <a:schemeClr val="tx1">
                    <a:lumMod val="50000"/>
                    <a:lumOff val="50000"/>
                  </a:schemeClr>
                </a:solidFill>
              </a:rPr>
              <a:t>PO FSE BASILICATA 2014/2020</a:t>
            </a:r>
          </a:p>
          <a:p>
            <a:endParaRPr lang="it-IT" sz="1400" dirty="0" smtClean="0">
              <a:solidFill>
                <a:schemeClr val="tx1">
                  <a:lumMod val="50000"/>
                  <a:lumOff val="50000"/>
                </a:schemeClr>
              </a:solidFill>
            </a:endParaRPr>
          </a:p>
          <a:p>
            <a:r>
              <a:rPr lang="it-IT" sz="1200" dirty="0" smtClean="0">
                <a:solidFill>
                  <a:schemeClr val="tx1">
                    <a:lumMod val="50000"/>
                    <a:lumOff val="50000"/>
                  </a:schemeClr>
                </a:solidFill>
              </a:rPr>
              <a:t>Via Vincenzo Verrastro </a:t>
            </a:r>
          </a:p>
          <a:p>
            <a:r>
              <a:rPr lang="it-IT" sz="1200" dirty="0" smtClean="0">
                <a:solidFill>
                  <a:schemeClr val="tx1">
                    <a:lumMod val="50000"/>
                    <a:lumOff val="50000"/>
                  </a:schemeClr>
                </a:solidFill>
              </a:rPr>
              <a:t>85100 Potenza</a:t>
            </a:r>
          </a:p>
          <a:p>
            <a:endParaRPr lang="it-IT" sz="1400" dirty="0" smtClean="0">
              <a:solidFill>
                <a:schemeClr val="tx1">
                  <a:lumMod val="50000"/>
                  <a:lumOff val="50000"/>
                </a:schemeClr>
              </a:solidFill>
            </a:endParaRPr>
          </a:p>
          <a:p>
            <a:r>
              <a:rPr lang="it-IT" sz="1200" dirty="0" smtClean="0">
                <a:solidFill>
                  <a:schemeClr val="tx1">
                    <a:lumMod val="50000"/>
                    <a:lumOff val="50000"/>
                  </a:schemeClr>
                </a:solidFill>
              </a:rPr>
              <a:t>adg_fse@regione.basilicata.it</a:t>
            </a:r>
          </a:p>
          <a:p>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307</Words>
  <Application>Microsoft Office PowerPoint</Application>
  <PresentationFormat>Presentazione su schermo (4:3)</PresentationFormat>
  <Paragraphs>32</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INFORMATIVA SULLA ATTIVITA’ DI VALUTAZIONE DEL PO FSE 2014-2020</vt:lpstr>
      <vt:lpstr>ATTIVITA’ DI VALUTAZIONE  DEL PO FSE</vt:lpstr>
      <vt:lpstr>ATTIVITÀ VALUTATIVE CONDOTTE NELL’ANNO 2017</vt:lpstr>
      <vt:lpstr>ATTIVITA’ DI VALUTAZIONE IN CORSO</vt:lpstr>
      <vt:lpstr>ATTIVITA’ DI VALUTAZIONE FUTURE</vt:lpstr>
      <vt:lpstr>Presentazione standard di PowerPoint</vt:lpstr>
    </vt:vector>
  </TitlesOfParts>
  <Company>Lucana sistemi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regione basilicata</dc:creator>
  <cp:lastModifiedBy>andistef</cp:lastModifiedBy>
  <cp:revision>13</cp:revision>
  <dcterms:created xsi:type="dcterms:W3CDTF">2015-06-11T08:00:34Z</dcterms:created>
  <dcterms:modified xsi:type="dcterms:W3CDTF">2018-05-10T13:28:34Z</dcterms:modified>
</cp:coreProperties>
</file>