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rels" ContentType="application/vnd.openxmlformats-package.relationships+xml"/>
  <Default Extension="vml" ContentType="application/vnd.openxmlformats-officedocument.vmlDrawing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386" r:id="rId1"/>
  </p:sldMasterIdLst>
  <p:notesMasterIdLst>
    <p:notesMasterId r:id="rId11"/>
  </p:notesMasterIdLst>
  <p:sldIdLst>
    <p:sldId id="256" r:id="rId2"/>
    <p:sldId id="277" r:id="rId3"/>
    <p:sldId id="278" r:id="rId4"/>
    <p:sldId id="279" r:id="rId5"/>
    <p:sldId id="280" r:id="rId6"/>
    <p:sldId id="281" r:id="rId7"/>
    <p:sldId id="274" r:id="rId8"/>
    <p:sldId id="276" r:id="rId9"/>
    <p:sldId id="257" r:id="rId10"/>
  </p:sldIdLst>
  <p:sldSz cx="9144000" cy="6858000" type="screen4x3"/>
  <p:notesSz cx="6724650" cy="987425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001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7F9D3BB-99A7-43DD-BBE7-2437F9098B85}" v="76" dt="2019-06-12T06:39:26.243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015" autoAdjust="0"/>
    <p:restoredTop sz="94660"/>
  </p:normalViewPr>
  <p:slideViewPr>
    <p:cSldViewPr>
      <p:cViewPr varScale="1">
        <p:scale>
          <a:sx n="108" d="100"/>
          <a:sy n="108" d="100"/>
        </p:scale>
        <p:origin x="1302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4015" cy="49542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09079" y="0"/>
            <a:ext cx="2914015" cy="49542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3530162-9E59-45A2-950D-A8F27EAC07FA}" type="datetimeFigureOut">
              <a:rPr lang="it-IT" smtClean="0"/>
              <a:t>12/06/2019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39825" y="1233488"/>
            <a:ext cx="4445000" cy="3333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72465" y="4751983"/>
            <a:ext cx="5379720" cy="3887986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9378824"/>
            <a:ext cx="2914015" cy="4954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09079" y="9378824"/>
            <a:ext cx="2914015" cy="4954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DDE88F1-3120-48B4-AB02-40BBED2A47B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18171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DE88F1-3120-48B4-AB02-40BBED2A47B4}" type="slidenum">
              <a:rPr lang="it-IT" smtClean="0"/>
              <a:t>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519163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2960" y="758952"/>
            <a:ext cx="75438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5038" y="4455621"/>
            <a:ext cx="75438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0675EA-FED5-40DA-B853-834FEC809222}" type="datetimeFigureOut">
              <a:rPr lang="it-IT" smtClean="0"/>
              <a:pPr/>
              <a:t>12/06/2019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1DEB96-832A-42E2-9985-CA326274D9E2}" type="slidenum">
              <a:rPr lang="it-IT" smtClean="0"/>
              <a:pPr/>
              <a:t>‹N›</a:t>
            </a:fld>
            <a:endParaRPr lang="it-IT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452432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0675EA-FED5-40DA-B853-834FEC809222}" type="datetimeFigureOut">
              <a:rPr lang="it-IT" smtClean="0"/>
              <a:pPr/>
              <a:t>12/06/2019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1DEB96-832A-42E2-9985-CA326274D9E2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49409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414779"/>
            <a:ext cx="1971675" cy="5757421"/>
          </a:xfrm>
        </p:spPr>
        <p:txBody>
          <a:bodyPr vert="eaVert"/>
          <a:lstStyle/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414779"/>
            <a:ext cx="5800725" cy="5757420"/>
          </a:xfrm>
        </p:spPr>
        <p:txBody>
          <a:bodyPr vert="eaVert" lIns="45720" tIns="0" rIns="45720" bIns="0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0675EA-FED5-40DA-B853-834FEC809222}" type="datetimeFigureOut">
              <a:rPr lang="it-IT" smtClean="0"/>
              <a:pPr/>
              <a:t>12/06/2019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1DEB96-832A-42E2-9985-CA326274D9E2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010671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0675EA-FED5-40DA-B853-834FEC809222}" type="datetimeFigureOut">
              <a:rPr lang="it-IT" smtClean="0"/>
              <a:pPr/>
              <a:t>12/06/2019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1DEB96-832A-42E2-9985-CA326274D9E2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526543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Intestazione sezion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758952"/>
            <a:ext cx="75438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4453128"/>
            <a:ext cx="75438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0675EA-FED5-40DA-B853-834FEC809222}" type="datetimeFigureOut">
              <a:rPr lang="it-IT" smtClean="0"/>
              <a:pPr/>
              <a:t>12/06/2019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1DEB96-832A-42E2-9985-CA326274D9E2}" type="slidenum">
              <a:rPr lang="it-IT" smtClean="0"/>
              <a:pPr/>
              <a:t>‹N›</a:t>
            </a:fld>
            <a:endParaRPr lang="it-IT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741561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845734"/>
            <a:ext cx="3703320" cy="4023360"/>
          </a:xfrm>
        </p:spPr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440" y="1845736"/>
            <a:ext cx="3703320" cy="4023359"/>
          </a:xfrm>
        </p:spPr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0675EA-FED5-40DA-B853-834FEC809222}" type="datetimeFigureOut">
              <a:rPr lang="it-IT" smtClean="0"/>
              <a:pPr/>
              <a:t>12/06/2019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1DEB96-832A-42E2-9985-CA326274D9E2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33025455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2960" y="2582334"/>
            <a:ext cx="3703320" cy="3286760"/>
          </a:xfrm>
        </p:spPr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44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2582334"/>
            <a:ext cx="3703320" cy="3286760"/>
          </a:xfrm>
        </p:spPr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0675EA-FED5-40DA-B853-834FEC809222}" type="datetimeFigureOut">
              <a:rPr lang="it-IT" smtClean="0"/>
              <a:pPr/>
              <a:t>12/06/2019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1DEB96-832A-42E2-9985-CA326274D9E2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75697300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0675EA-FED5-40DA-B853-834FEC809222}" type="datetimeFigureOut">
              <a:rPr lang="it-IT" smtClean="0"/>
              <a:pPr/>
              <a:t>12/06/2019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1DEB96-832A-42E2-9985-CA326274D9E2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090311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0675EA-FED5-40DA-B853-834FEC809222}" type="datetimeFigureOut">
              <a:rPr lang="it-IT" smtClean="0"/>
              <a:pPr/>
              <a:t>12/06/2019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1DEB96-832A-42E2-9985-CA326274D9E2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578207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3" y="0"/>
            <a:ext cx="3038093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3030053" y="0"/>
            <a:ext cx="48006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594359"/>
            <a:ext cx="24003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60237" y="731520"/>
            <a:ext cx="5009393" cy="5257800"/>
          </a:xfrm>
        </p:spPr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2926080"/>
            <a:ext cx="24003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49134" y="6459786"/>
            <a:ext cx="1963883" cy="365125"/>
          </a:xfrm>
        </p:spPr>
        <p:txBody>
          <a:bodyPr/>
          <a:lstStyle>
            <a:lvl1pPr algn="l">
              <a:defRPr/>
            </a:lvl1pPr>
          </a:lstStyle>
          <a:p>
            <a:fld id="{E00675EA-FED5-40DA-B853-834FEC809222}" type="datetimeFigureOut">
              <a:rPr lang="it-IT" smtClean="0"/>
              <a:pPr/>
              <a:t>12/06/2019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00450" y="6459786"/>
            <a:ext cx="348615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71DEB96-832A-42E2-9985-CA326274D9E2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83274217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9141619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2" y="491507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5074920"/>
            <a:ext cx="7589520" cy="822960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" y="0"/>
            <a:ext cx="9143989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22959" y="5907024"/>
            <a:ext cx="7589520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0675EA-FED5-40DA-B853-834FEC809222}" type="datetimeFigureOut">
              <a:rPr lang="it-IT" smtClean="0"/>
              <a:pPr/>
              <a:t>12/06/2019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1DEB96-832A-42E2-9985-CA326274D9E2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024638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6400800"/>
            <a:ext cx="9144001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5"/>
            <a:ext cx="9144001" cy="659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59" y="1845734"/>
            <a:ext cx="7543801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22961" y="6459786"/>
            <a:ext cx="18542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E00675EA-FED5-40DA-B853-834FEC809222}" type="datetimeFigureOut">
              <a:rPr lang="it-IT" smtClean="0"/>
              <a:pPr/>
              <a:t>12/06/2019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64639" y="6459786"/>
            <a:ext cx="36171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425344" y="6459786"/>
            <a:ext cx="98401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971DEB96-832A-42E2-9985-CA326274D9E2}" type="slidenum">
              <a:rPr lang="it-IT" smtClean="0"/>
              <a:pPr/>
              <a:t>‹N›</a:t>
            </a:fld>
            <a:endParaRPr lang="it-IT"/>
          </a:p>
        </p:txBody>
      </p:sp>
      <p:cxnSp>
        <p:nvCxnSpPr>
          <p:cNvPr id="10" name="Straight Connector 9"/>
          <p:cNvCxnSpPr/>
          <p:nvPr/>
        </p:nvCxnSpPr>
        <p:spPr>
          <a:xfrm>
            <a:off x="895149" y="1737845"/>
            <a:ext cx="74752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425868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387" r:id="rId1"/>
    <p:sldLayoutId id="2147484388" r:id="rId2"/>
    <p:sldLayoutId id="2147484389" r:id="rId3"/>
    <p:sldLayoutId id="2147484390" r:id="rId4"/>
    <p:sldLayoutId id="2147484391" r:id="rId5"/>
    <p:sldLayoutId id="2147484392" r:id="rId6"/>
    <p:sldLayoutId id="2147484393" r:id="rId7"/>
    <p:sldLayoutId id="2147484394" r:id="rId8"/>
    <p:sldLayoutId id="2147484395" r:id="rId9"/>
    <p:sldLayoutId id="2147484396" r:id="rId10"/>
    <p:sldLayoutId id="2147484397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3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4.em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magine 5" descr="Copertina_presentazione-0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-540568" y="0"/>
            <a:ext cx="9144000" cy="6858000"/>
          </a:xfrm>
          <a:prstGeom prst="rect">
            <a:avLst/>
          </a:prstGeom>
        </p:spPr>
      </p:pic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2843808" y="2420888"/>
            <a:ext cx="6120680" cy="2378695"/>
          </a:xfrm>
        </p:spPr>
        <p:txBody>
          <a:bodyPr>
            <a:normAutofit/>
          </a:bodyPr>
          <a:lstStyle/>
          <a:p>
            <a:pPr>
              <a:lnSpc>
                <a:spcPts val="4000"/>
              </a:lnSpc>
            </a:pPr>
            <a:r>
              <a:rPr lang="it-IT" sz="2400" b="1" dirty="0">
                <a:solidFill>
                  <a:schemeClr val="bg1"/>
                </a:solidFill>
                <a:latin typeface="+mn-lt"/>
              </a:rPr>
              <a:t>Principali iniziative avviate/in corso nel 2019  </a:t>
            </a:r>
            <a:br>
              <a:rPr lang="it-IT" sz="2000" b="1" dirty="0">
                <a:solidFill>
                  <a:schemeClr val="bg1"/>
                </a:solidFill>
                <a:latin typeface="+mn-lt"/>
              </a:rPr>
            </a:br>
            <a:r>
              <a:rPr lang="it-IT" sz="2400" b="1" dirty="0">
                <a:solidFill>
                  <a:schemeClr val="bg1"/>
                </a:solidFill>
                <a:latin typeface="+mn-lt"/>
              </a:rPr>
              <a:t>Spesa sostenuta e previsioni per il 2019 e 2020 </a:t>
            </a:r>
            <a:br>
              <a:rPr lang="it-IT" sz="2000" b="1" dirty="0">
                <a:solidFill>
                  <a:schemeClr val="bg1"/>
                </a:solidFill>
                <a:latin typeface="+mn-lt"/>
              </a:rPr>
            </a:br>
            <a:endParaRPr lang="it-IT" sz="20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043608" y="4941168"/>
            <a:ext cx="7056784" cy="1368152"/>
          </a:xfrm>
        </p:spPr>
        <p:txBody>
          <a:bodyPr>
            <a:normAutofit fontScale="40000" lnSpcReduction="20000"/>
          </a:bodyPr>
          <a:lstStyle/>
          <a:p>
            <a:r>
              <a:rPr lang="it-IT" sz="3500" dirty="0">
                <a:solidFill>
                  <a:schemeClr val="bg1"/>
                </a:solidFill>
              </a:rPr>
              <a:t>Punto 6 lettera a) </a:t>
            </a:r>
          </a:p>
          <a:p>
            <a:r>
              <a:rPr lang="it-IT" sz="3500" dirty="0">
                <a:solidFill>
                  <a:schemeClr val="bg1"/>
                </a:solidFill>
              </a:rPr>
              <a:t>Punto 6 lettera b) </a:t>
            </a:r>
            <a:r>
              <a:rPr lang="it-IT" sz="3500" dirty="0" err="1">
                <a:solidFill>
                  <a:schemeClr val="bg1"/>
                </a:solidFill>
              </a:rPr>
              <a:t>OdG</a:t>
            </a:r>
            <a:endParaRPr lang="it-IT" sz="3500" dirty="0">
              <a:solidFill>
                <a:schemeClr val="bg1"/>
              </a:solidFill>
            </a:endParaRPr>
          </a:p>
          <a:p>
            <a:r>
              <a:rPr lang="it-IT" sz="3500" dirty="0">
                <a:solidFill>
                  <a:schemeClr val="bg1"/>
                </a:solidFill>
              </a:rPr>
              <a:t>V Comitato di Sorveglianza</a:t>
            </a:r>
          </a:p>
          <a:p>
            <a:r>
              <a:rPr lang="it-IT" sz="3500" b="1" dirty="0">
                <a:solidFill>
                  <a:schemeClr val="bg1"/>
                </a:solidFill>
              </a:rPr>
              <a:t>Potenza, 13 Giugno 2019</a:t>
            </a:r>
          </a:p>
          <a:p>
            <a:endParaRPr lang="it-IT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5ACE7EC-755B-48C8-8A39-14F4175953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2960" y="286605"/>
            <a:ext cx="7543800" cy="702302"/>
          </a:xfrm>
        </p:spPr>
        <p:txBody>
          <a:bodyPr/>
          <a:lstStyle/>
          <a:p>
            <a:r>
              <a:rPr lang="it-IT" sz="2400" b="1" dirty="0">
                <a:solidFill>
                  <a:srgbClr val="000000">
                    <a:lumMod val="75000"/>
                    <a:lumOff val="25000"/>
                  </a:srgbClr>
                </a:solidFill>
                <a:latin typeface="Calibri" panose="020F0502020204030204"/>
              </a:rPr>
              <a:t>ASSE 1  - CREARE E MANTENERE L’OCCUPAZIONE</a:t>
            </a:r>
            <a:endParaRPr lang="it-IT" dirty="0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EC1D13E-4EF3-457A-B74B-35890BB7FD9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it-IT" dirty="0"/>
          </a:p>
        </p:txBody>
      </p:sp>
      <p:graphicFrame>
        <p:nvGraphicFramePr>
          <p:cNvPr id="5" name="Oggetto 4">
            <a:extLst>
              <a:ext uri="{FF2B5EF4-FFF2-40B4-BE49-F238E27FC236}">
                <a16:creationId xmlns:a16="http://schemas.microsoft.com/office/drawing/2014/main" id="{C1EBB720-A244-4F61-8D9A-92C94A90361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64804340"/>
              </p:ext>
            </p:extLst>
          </p:nvPr>
        </p:nvGraphicFramePr>
        <p:xfrm>
          <a:off x="615454" y="1340768"/>
          <a:ext cx="7916986" cy="46085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7" name="Worksheet" r:id="rId3" imgW="9896590" imgH="6686550" progId="Excel.Sheet.12">
                  <p:embed/>
                </p:oleObj>
              </mc:Choice>
              <mc:Fallback>
                <p:oleObj name="Worksheet" r:id="rId3" imgW="9896590" imgH="6686550" progId="Excel.Sheet.12">
                  <p:embed/>
                  <p:pic>
                    <p:nvPicPr>
                      <p:cNvPr id="5" name="Oggetto 4">
                        <a:extLst>
                          <a:ext uri="{FF2B5EF4-FFF2-40B4-BE49-F238E27FC236}">
                            <a16:creationId xmlns:a16="http://schemas.microsoft.com/office/drawing/2014/main" id="{C1EBB720-A244-4F61-8D9A-92C94A903611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615454" y="1340768"/>
                        <a:ext cx="7916986" cy="460851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5515920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5A0B393-817F-4720-9344-FE8418A28F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2960" y="286605"/>
            <a:ext cx="7543800" cy="982156"/>
          </a:xfrm>
        </p:spPr>
        <p:txBody>
          <a:bodyPr/>
          <a:lstStyle/>
          <a:p>
            <a:r>
              <a:rPr lang="it-IT" sz="2400" b="1" dirty="0">
                <a:solidFill>
                  <a:srgbClr val="000000">
                    <a:lumMod val="75000"/>
                    <a:lumOff val="25000"/>
                  </a:srgbClr>
                </a:solidFill>
                <a:latin typeface="Calibri" panose="020F0502020204030204"/>
              </a:rPr>
              <a:t>ASSE 2 - RAFFORZARE ED INNOVARE L’INCLUSIONE ATTIVA NELLA SOCIETÀ </a:t>
            </a:r>
            <a:endParaRPr lang="it-IT" dirty="0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AAF9EB95-EB6F-4E7D-99E8-8C97B5113A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it-IT" dirty="0"/>
          </a:p>
        </p:txBody>
      </p:sp>
      <p:graphicFrame>
        <p:nvGraphicFramePr>
          <p:cNvPr id="4" name="Oggetto 3">
            <a:extLst>
              <a:ext uri="{FF2B5EF4-FFF2-40B4-BE49-F238E27FC236}">
                <a16:creationId xmlns:a16="http://schemas.microsoft.com/office/drawing/2014/main" id="{DA06A0A1-62E9-49B1-9335-ED04FF0C867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22194644"/>
              </p:ext>
            </p:extLst>
          </p:nvPr>
        </p:nvGraphicFramePr>
        <p:xfrm>
          <a:off x="698963" y="1268761"/>
          <a:ext cx="7746074" cy="485684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1" name="Worksheet" r:id="rId3" imgW="8363046" imgH="6267510" progId="Excel.Sheet.12">
                  <p:embed/>
                </p:oleObj>
              </mc:Choice>
              <mc:Fallback>
                <p:oleObj name="Worksheet" r:id="rId3" imgW="8363046" imgH="6267510" progId="Excel.Sheet.12">
                  <p:embed/>
                  <p:pic>
                    <p:nvPicPr>
                      <p:cNvPr id="4" name="Oggetto 3">
                        <a:extLst>
                          <a:ext uri="{FF2B5EF4-FFF2-40B4-BE49-F238E27FC236}">
                            <a16:creationId xmlns:a16="http://schemas.microsoft.com/office/drawing/2014/main" id="{DA06A0A1-62E9-49B1-9335-ED04FF0C867D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698963" y="1268761"/>
                        <a:ext cx="7746074" cy="485684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9983512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B75CABC-264E-4E5E-BFA8-ABC7D2D870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2960" y="286605"/>
            <a:ext cx="7543800" cy="1198180"/>
          </a:xfrm>
        </p:spPr>
        <p:txBody>
          <a:bodyPr/>
          <a:lstStyle/>
          <a:p>
            <a:r>
              <a:rPr lang="it-IT" sz="2400" b="1" dirty="0">
                <a:solidFill>
                  <a:srgbClr val="000000">
                    <a:lumMod val="75000"/>
                    <a:lumOff val="25000"/>
                  </a:srgbClr>
                </a:solidFill>
                <a:latin typeface="Calibri" panose="020F0502020204030204"/>
              </a:rPr>
              <a:t>ASSE 3 - SVILUPPARE DIRITTI E QUALITÀ 	  DELL’APPRENDIMENTO E SOSTENERE L’INNOVAZIONE INTELLIGENTE NEI SETTORI CHIAVE</a:t>
            </a:r>
            <a:endParaRPr lang="it-IT" dirty="0"/>
          </a:p>
        </p:txBody>
      </p:sp>
      <p:pic>
        <p:nvPicPr>
          <p:cNvPr id="6" name="Segnaposto contenuto 5">
            <a:extLst>
              <a:ext uri="{FF2B5EF4-FFF2-40B4-BE49-F238E27FC236}">
                <a16:creationId xmlns:a16="http://schemas.microsoft.com/office/drawing/2014/main" id="{E28BB741-09CF-4399-8651-5570C95964D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95536" y="1552759"/>
            <a:ext cx="8136904" cy="46652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14141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1A1E51E-473F-4B0F-B551-0452CB2CF2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z="2400" b="1" dirty="0">
                <a:solidFill>
                  <a:srgbClr val="000000">
                    <a:lumMod val="75000"/>
                    <a:lumOff val="25000"/>
                  </a:srgbClr>
                </a:solidFill>
                <a:latin typeface="Calibri" panose="020F0502020204030204"/>
              </a:rPr>
              <a:t>ASSE IV  -</a:t>
            </a:r>
            <a:r>
              <a:rPr lang="it-IT" sz="2400" b="1" dirty="0">
                <a:solidFill>
                  <a:srgbClr val="000000">
                    <a:lumMod val="75000"/>
                    <a:lumOff val="25000"/>
                  </a:srgbClr>
                </a:solidFill>
              </a:rPr>
              <a:t> Rafforzare la capacità istituzionale delle autorità pubbliche e delle parti interessate e un'amministrazione pubblica efficiente </a:t>
            </a:r>
            <a:endParaRPr lang="it-IT" dirty="0"/>
          </a:p>
        </p:txBody>
      </p:sp>
      <p:pic>
        <p:nvPicPr>
          <p:cNvPr id="4" name="Segnaposto contenuto 3">
            <a:extLst>
              <a:ext uri="{FF2B5EF4-FFF2-40B4-BE49-F238E27FC236}">
                <a16:creationId xmlns:a16="http://schemas.microsoft.com/office/drawing/2014/main" id="{E4C7B80F-CCA5-4BD1-89F5-3E4E2A242E9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40187" y="2564904"/>
            <a:ext cx="7826573" cy="247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51918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F53F3EC-DC47-4799-B603-02B5CB19B4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048413"/>
          </a:xfrm>
        </p:spPr>
        <p:txBody>
          <a:bodyPr/>
          <a:lstStyle/>
          <a:p>
            <a:pPr algn="ctr"/>
            <a:r>
              <a:rPr lang="it-IT" sz="2400" b="1" dirty="0">
                <a:solidFill>
                  <a:srgbClr val="000000">
                    <a:lumMod val="75000"/>
                    <a:lumOff val="25000"/>
                  </a:srgbClr>
                </a:solidFill>
                <a:latin typeface="Calibri" panose="020F0502020204030204"/>
              </a:rPr>
              <a:t>Assistenza Tecnica</a:t>
            </a:r>
            <a:endParaRPr lang="it-IT" dirty="0"/>
          </a:p>
        </p:txBody>
      </p:sp>
      <p:pic>
        <p:nvPicPr>
          <p:cNvPr id="4" name="Segnaposto contenuto 3">
            <a:extLst>
              <a:ext uri="{FF2B5EF4-FFF2-40B4-BE49-F238E27FC236}">
                <a16:creationId xmlns:a16="http://schemas.microsoft.com/office/drawing/2014/main" id="{DC62FD86-414B-473E-9469-A169E11EA41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24672" y="2019210"/>
            <a:ext cx="7935760" cy="35037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904456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22960" y="286605"/>
            <a:ext cx="7543800" cy="694124"/>
          </a:xfrm>
        </p:spPr>
        <p:txBody>
          <a:bodyPr>
            <a:normAutofit/>
          </a:bodyPr>
          <a:lstStyle/>
          <a:p>
            <a:pPr algn="ctr"/>
            <a:r>
              <a:rPr lang="it-IT" sz="2400" b="1" dirty="0"/>
              <a:t>Avanzamento spesa </a:t>
            </a:r>
          </a:p>
        </p:txBody>
      </p:sp>
      <p:pic>
        <p:nvPicPr>
          <p:cNvPr id="9" name="Segnaposto contenuto 8">
            <a:extLst>
              <a:ext uri="{FF2B5EF4-FFF2-40B4-BE49-F238E27FC236}">
                <a16:creationId xmlns:a16="http://schemas.microsoft.com/office/drawing/2014/main" id="{440F50E9-4B37-4115-967C-A0E754F7C16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22960" y="1628800"/>
            <a:ext cx="7792961" cy="43121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937450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8C09AE4-2505-4AEC-BB78-AAB7436F40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2960" y="286605"/>
            <a:ext cx="7543800" cy="910148"/>
          </a:xfrm>
        </p:spPr>
        <p:txBody>
          <a:bodyPr>
            <a:normAutofit/>
          </a:bodyPr>
          <a:lstStyle/>
          <a:p>
            <a:r>
              <a:rPr lang="it-IT" sz="2400" dirty="0">
                <a:latin typeface="+mn-lt"/>
              </a:rPr>
              <a:t>Target N+3</a:t>
            </a:r>
          </a:p>
        </p:txBody>
      </p:sp>
      <p:pic>
        <p:nvPicPr>
          <p:cNvPr id="8" name="Segnaposto contenuto 7">
            <a:extLst>
              <a:ext uri="{FF2B5EF4-FFF2-40B4-BE49-F238E27FC236}">
                <a16:creationId xmlns:a16="http://schemas.microsoft.com/office/drawing/2014/main" id="{00EF4271-5557-4436-8A82-BBDC59E9DAA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85314" y="2929632"/>
            <a:ext cx="7680811" cy="18234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146927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 descr="Chiusura-01-0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CasellaDiTesto 5"/>
          <p:cNvSpPr txBox="1"/>
          <p:nvPr/>
        </p:nvSpPr>
        <p:spPr>
          <a:xfrm>
            <a:off x="467544" y="1988840"/>
            <a:ext cx="3456384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AUTORITÀ </a:t>
            </a:r>
            <a:r>
              <a:rPr lang="it-IT" sz="1400" b="1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DI</a:t>
            </a:r>
            <a:r>
              <a:rPr lang="it-IT" sz="14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GESTIONE </a:t>
            </a:r>
          </a:p>
          <a:p>
            <a:r>
              <a:rPr lang="it-IT" sz="14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PO FSE BASILICATA 2014/2020</a:t>
            </a:r>
          </a:p>
          <a:p>
            <a:endParaRPr lang="it-IT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r>
              <a:rPr lang="it-IT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Via Vincenzo Verrastro </a:t>
            </a:r>
          </a:p>
          <a:p>
            <a:r>
              <a:rPr lang="it-IT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85100 Potenza</a:t>
            </a:r>
          </a:p>
          <a:p>
            <a:endParaRPr lang="it-IT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r>
              <a:rPr lang="it-IT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adg_fse@regione.basilicata.it</a:t>
            </a:r>
          </a:p>
          <a:p>
            <a:endParaRPr lang="it-IT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Retrospettivo">
  <a:themeElements>
    <a:clrScheme name="Personalizzato 1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C00000"/>
      </a:accent1>
      <a:accent2>
        <a:srgbClr val="FF0000"/>
      </a:accent2>
      <a:accent3>
        <a:srgbClr val="FF0000"/>
      </a:accent3>
      <a:accent4>
        <a:srgbClr val="FF0000"/>
      </a:accent4>
      <a:accent5>
        <a:srgbClr val="FF0000"/>
      </a:accent5>
      <a:accent6>
        <a:srgbClr val="FF0000"/>
      </a:accent6>
      <a:hlink>
        <a:srgbClr val="FF0000"/>
      </a:hlink>
      <a:folHlink>
        <a:srgbClr val="FF0000"/>
      </a:folHlink>
    </a:clrScheme>
    <a:fontScheme name="Retrospettivo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ttivo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416</TotalTime>
  <Words>100</Words>
  <Application>Microsoft Office PowerPoint</Application>
  <PresentationFormat>Presentazione su schermo (4:3)</PresentationFormat>
  <Paragraphs>20</Paragraphs>
  <Slides>9</Slides>
  <Notes>1</Notes>
  <HiddenSlides>0</HiddenSlides>
  <MMClips>0</MMClips>
  <ScaleCrop>false</ScaleCrop>
  <HeadingPairs>
    <vt:vector size="8" baseType="variant">
      <vt:variant>
        <vt:lpstr>Caratteri utilizzati</vt:lpstr>
      </vt:variant>
      <vt:variant>
        <vt:i4>2</vt:i4>
      </vt:variant>
      <vt:variant>
        <vt:lpstr>Tema</vt:lpstr>
      </vt:variant>
      <vt:variant>
        <vt:i4>1</vt:i4>
      </vt:variant>
      <vt:variant>
        <vt:lpstr>Server OLE incorporati</vt:lpstr>
      </vt:variant>
      <vt:variant>
        <vt:i4>1</vt:i4>
      </vt:variant>
      <vt:variant>
        <vt:lpstr>Titoli diapositive</vt:lpstr>
      </vt:variant>
      <vt:variant>
        <vt:i4>9</vt:i4>
      </vt:variant>
    </vt:vector>
  </HeadingPairs>
  <TitlesOfParts>
    <vt:vector size="13" baseType="lpstr">
      <vt:lpstr>Calibri</vt:lpstr>
      <vt:lpstr>Calibri Light</vt:lpstr>
      <vt:lpstr>Retrospettivo</vt:lpstr>
      <vt:lpstr>Worksheet</vt:lpstr>
      <vt:lpstr>Principali iniziative avviate/in corso nel 2019   Spesa sostenuta e previsioni per il 2019 e 2020  </vt:lpstr>
      <vt:lpstr>ASSE 1  - CREARE E MANTENERE L’OCCUPAZIONE</vt:lpstr>
      <vt:lpstr>ASSE 2 - RAFFORZARE ED INNOVARE L’INCLUSIONE ATTIVA NELLA SOCIETÀ </vt:lpstr>
      <vt:lpstr>ASSE 3 - SVILUPPARE DIRITTI E QUALITÀ    DELL’APPRENDIMENTO E SOSTENERE L’INNOVAZIONE INTELLIGENTE NEI SETTORI CHIAVE</vt:lpstr>
      <vt:lpstr>ASSE IV  - Rafforzare la capacità istituzionale delle autorità pubbliche e delle parti interessate e un'amministrazione pubblica efficiente </vt:lpstr>
      <vt:lpstr>Assistenza Tecnica</vt:lpstr>
      <vt:lpstr>Avanzamento spesa </vt:lpstr>
      <vt:lpstr>Target N+3</vt:lpstr>
      <vt:lpstr>Presentazione standard di PowerPoint</vt:lpstr>
    </vt:vector>
  </TitlesOfParts>
  <Company>Lucana sistemi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regione basilicata</dc:creator>
  <cp:lastModifiedBy>Silvana Possidente</cp:lastModifiedBy>
  <cp:revision>31</cp:revision>
  <cp:lastPrinted>2019-06-11T09:57:42Z</cp:lastPrinted>
  <dcterms:created xsi:type="dcterms:W3CDTF">2015-06-11T08:00:34Z</dcterms:created>
  <dcterms:modified xsi:type="dcterms:W3CDTF">2019-06-12T06:40:17Z</dcterms:modified>
</cp:coreProperties>
</file>